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97" r:id="rId3"/>
    <p:sldId id="257" r:id="rId4"/>
    <p:sldId id="296" r:id="rId5"/>
    <p:sldId id="295" r:id="rId6"/>
    <p:sldId id="258" r:id="rId7"/>
    <p:sldId id="259" r:id="rId8"/>
    <p:sldId id="260" r:id="rId9"/>
    <p:sldId id="261" r:id="rId10"/>
    <p:sldId id="262" r:id="rId11"/>
    <p:sldId id="298" r:id="rId12"/>
    <p:sldId id="263" r:id="rId13"/>
    <p:sldId id="264" r:id="rId14"/>
    <p:sldId id="267" r:id="rId15"/>
    <p:sldId id="320" r:id="rId16"/>
    <p:sldId id="265" r:id="rId17"/>
    <p:sldId id="302" r:id="rId18"/>
    <p:sldId id="299" r:id="rId19"/>
    <p:sldId id="304" r:id="rId20"/>
    <p:sldId id="305" r:id="rId21"/>
    <p:sldId id="294" r:id="rId22"/>
    <p:sldId id="270" r:id="rId23"/>
    <p:sldId id="271" r:id="rId24"/>
    <p:sldId id="269" r:id="rId25"/>
    <p:sldId id="273" r:id="rId26"/>
    <p:sldId id="274" r:id="rId27"/>
    <p:sldId id="334" r:id="rId28"/>
    <p:sldId id="300" r:id="rId29"/>
    <p:sldId id="303" r:id="rId30"/>
    <p:sldId id="277" r:id="rId31"/>
    <p:sldId id="317" r:id="rId32"/>
    <p:sldId id="281" r:id="rId33"/>
    <p:sldId id="319" r:id="rId34"/>
    <p:sldId id="288" r:id="rId35"/>
    <p:sldId id="327" r:id="rId36"/>
    <p:sldId id="333" r:id="rId37"/>
    <p:sldId id="307" r:id="rId38"/>
    <p:sldId id="321" r:id="rId39"/>
    <p:sldId id="293" r:id="rId40"/>
    <p:sldId id="322" r:id="rId41"/>
    <p:sldId id="332" r:id="rId4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3B9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68" autoAdjust="0"/>
    <p:restoredTop sz="94660"/>
  </p:normalViewPr>
  <p:slideViewPr>
    <p:cSldViewPr>
      <p:cViewPr>
        <p:scale>
          <a:sx n="80" d="100"/>
          <a:sy n="80" d="100"/>
        </p:scale>
        <p:origin x="-18" y="-2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ublic\Documents\Anemalou%20Villa%20Lombok\Documents%20(Excel,%20Docs,%20PDF)\Documents%20ROI\New%20ROI%20from%20Yohan\ROI%20Paramete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SG"/>
  <c:chart>
    <c:plotArea>
      <c:layout/>
      <c:barChart>
        <c:barDir val="col"/>
        <c:grouping val="clustered"/>
        <c:ser>
          <c:idx val="3"/>
          <c:order val="0"/>
          <c:tx>
            <c:strRef>
              <c:f>'NEW ROI Parameters'!$E$74</c:f>
              <c:strCache>
                <c:ptCount val="1"/>
                <c:pt idx="0">
                  <c:v>5 Years+</c:v>
                </c:pt>
              </c:strCache>
            </c:strRef>
          </c:tx>
          <c:dLbls>
            <c:showVal val="1"/>
          </c:dLbls>
          <c:cat>
            <c:strRef>
              <c:f>'NEW ROI Parameters'!$A$75:$A$84</c:f>
              <c:strCache>
                <c:ptCount val="10"/>
                <c:pt idx="0">
                  <c:v>Purchase Price Villa 1 bedroom Ocean view</c:v>
                </c:pt>
                <c:pt idx="1">
                  <c:v>Purchase Price villa 3 bedroom Garden view</c:v>
                </c:pt>
                <c:pt idx="2">
                  <c:v>Purchase Price villa 3 bedroom Ocean view</c:v>
                </c:pt>
                <c:pt idx="3">
                  <c:v>Purchase Price villa 5 Bedroom Ocean view</c:v>
                </c:pt>
                <c:pt idx="4">
                  <c:v>Purchase Price Room Deluxe no Balcony Garden view</c:v>
                </c:pt>
                <c:pt idx="5">
                  <c:v>Purchase Price Room Deluxe no Balcony ocean view</c:v>
                </c:pt>
                <c:pt idx="6">
                  <c:v>Purchase Price Room Deluxe with Balcony garden view</c:v>
                </c:pt>
                <c:pt idx="7">
                  <c:v>Purchase Price Room Deluxe with Balcony ocean view</c:v>
                </c:pt>
                <c:pt idx="8">
                  <c:v>Purchase Price Room Suite garden view</c:v>
                </c:pt>
                <c:pt idx="9">
                  <c:v>Purchase Price Room Suite ocean view</c:v>
                </c:pt>
              </c:strCache>
            </c:strRef>
          </c:cat>
          <c:val>
            <c:numRef>
              <c:f>'NEW ROI Parameters'!$E$75:$E$84</c:f>
              <c:numCache>
                <c:formatCode>0.00%</c:formatCode>
                <c:ptCount val="10"/>
                <c:pt idx="0">
                  <c:v>8.6227914196026767E-2</c:v>
                </c:pt>
                <c:pt idx="1">
                  <c:v>9.2286313524975683E-2</c:v>
                </c:pt>
                <c:pt idx="2">
                  <c:v>0.10518928258691408</c:v>
                </c:pt>
                <c:pt idx="3">
                  <c:v>0.11267834690985126</c:v>
                </c:pt>
                <c:pt idx="4">
                  <c:v>0.12890878701885333</c:v>
                </c:pt>
                <c:pt idx="5">
                  <c:v>0.14199678660728962</c:v>
                </c:pt>
                <c:pt idx="6">
                  <c:v>0.14129411475767681</c:v>
                </c:pt>
                <c:pt idx="7">
                  <c:v>0.14421058585560934</c:v>
                </c:pt>
                <c:pt idx="8">
                  <c:v>0.14802047801692272</c:v>
                </c:pt>
                <c:pt idx="9">
                  <c:v>0.15090103435217503</c:v>
                </c:pt>
              </c:numCache>
            </c:numRef>
          </c:val>
        </c:ser>
        <c:ser>
          <c:idx val="4"/>
          <c:order val="1"/>
          <c:tx>
            <c:strRef>
              <c:f>'NEW ROI Parameters'!$F$74</c:f>
              <c:strCache>
                <c:ptCount val="1"/>
                <c:pt idx="0">
                  <c:v>10 Years+</c:v>
                </c:pt>
              </c:strCache>
            </c:strRef>
          </c:tx>
          <c:dLbls>
            <c:showVal val="1"/>
          </c:dLbls>
          <c:cat>
            <c:strRef>
              <c:f>'NEW ROI Parameters'!$A$75:$A$84</c:f>
              <c:strCache>
                <c:ptCount val="10"/>
                <c:pt idx="0">
                  <c:v>Purchase Price Villa 1 bedroom Ocean view</c:v>
                </c:pt>
                <c:pt idx="1">
                  <c:v>Purchase Price villa 3 bedroom Garden view</c:v>
                </c:pt>
                <c:pt idx="2">
                  <c:v>Purchase Price villa 3 bedroom Ocean view</c:v>
                </c:pt>
                <c:pt idx="3">
                  <c:v>Purchase Price villa 5 Bedroom Ocean view</c:v>
                </c:pt>
                <c:pt idx="4">
                  <c:v>Purchase Price Room Deluxe no Balcony Garden view</c:v>
                </c:pt>
                <c:pt idx="5">
                  <c:v>Purchase Price Room Deluxe no Balcony ocean view</c:v>
                </c:pt>
                <c:pt idx="6">
                  <c:v>Purchase Price Room Deluxe with Balcony garden view</c:v>
                </c:pt>
                <c:pt idx="7">
                  <c:v>Purchase Price Room Deluxe with Balcony ocean view</c:v>
                </c:pt>
                <c:pt idx="8">
                  <c:v>Purchase Price Room Suite garden view</c:v>
                </c:pt>
                <c:pt idx="9">
                  <c:v>Purchase Price Room Suite ocean view</c:v>
                </c:pt>
              </c:strCache>
            </c:strRef>
          </c:cat>
          <c:val>
            <c:numRef>
              <c:f>'NEW ROI Parameters'!$F$75:$F$84</c:f>
              <c:numCache>
                <c:formatCode>0.00%</c:formatCode>
                <c:ptCount val="10"/>
                <c:pt idx="0">
                  <c:v>0.11539240028022162</c:v>
                </c:pt>
                <c:pt idx="1">
                  <c:v>0.12349990522153571</c:v>
                </c:pt>
                <c:pt idx="2">
                  <c:v>0.14076698844720331</c:v>
                </c:pt>
                <c:pt idx="3">
                  <c:v>0.1507890458764502</c:v>
                </c:pt>
                <c:pt idx="4">
                  <c:v>0.17250903596602149</c:v>
                </c:pt>
                <c:pt idx="5">
                  <c:v>0.19002373177488321</c:v>
                </c:pt>
                <c:pt idx="6">
                  <c:v>0.18908339833307194</c:v>
                </c:pt>
                <c:pt idx="7">
                  <c:v>0.19298629455265764</c:v>
                </c:pt>
                <c:pt idx="8">
                  <c:v>0.19808478969082458</c:v>
                </c:pt>
                <c:pt idx="9">
                  <c:v>0.20193962385637618</c:v>
                </c:pt>
              </c:numCache>
            </c:numRef>
          </c:val>
        </c:ser>
        <c:ser>
          <c:idx val="7"/>
          <c:order val="2"/>
          <c:tx>
            <c:strRef>
              <c:f>'NEW ROI Parameters'!$I$74</c:f>
              <c:strCache>
                <c:ptCount val="1"/>
                <c:pt idx="0">
                  <c:v>25 Years+</c:v>
                </c:pt>
              </c:strCache>
            </c:strRef>
          </c:tx>
          <c:dLbls>
            <c:showVal val="1"/>
          </c:dLbls>
          <c:cat>
            <c:strRef>
              <c:f>'NEW ROI Parameters'!$A$75:$A$84</c:f>
              <c:strCache>
                <c:ptCount val="10"/>
                <c:pt idx="0">
                  <c:v>Purchase Price Villa 1 bedroom Ocean view</c:v>
                </c:pt>
                <c:pt idx="1">
                  <c:v>Purchase Price villa 3 bedroom Garden view</c:v>
                </c:pt>
                <c:pt idx="2">
                  <c:v>Purchase Price villa 3 bedroom Ocean view</c:v>
                </c:pt>
                <c:pt idx="3">
                  <c:v>Purchase Price villa 5 Bedroom Ocean view</c:v>
                </c:pt>
                <c:pt idx="4">
                  <c:v>Purchase Price Room Deluxe no Balcony Garden view</c:v>
                </c:pt>
                <c:pt idx="5">
                  <c:v>Purchase Price Room Deluxe no Balcony ocean view</c:v>
                </c:pt>
                <c:pt idx="6">
                  <c:v>Purchase Price Room Deluxe with Balcony garden view</c:v>
                </c:pt>
                <c:pt idx="7">
                  <c:v>Purchase Price Room Deluxe with Balcony ocean view</c:v>
                </c:pt>
                <c:pt idx="8">
                  <c:v>Purchase Price Room Suite garden view</c:v>
                </c:pt>
                <c:pt idx="9">
                  <c:v>Purchase Price Room Suite ocean view</c:v>
                </c:pt>
              </c:strCache>
            </c:strRef>
          </c:cat>
          <c:val>
            <c:numRef>
              <c:f>'NEW ROI Parameters'!$I$75:$I$84</c:f>
              <c:numCache>
                <c:formatCode>0.00%</c:formatCode>
                <c:ptCount val="10"/>
                <c:pt idx="0">
                  <c:v>0.27654460231300282</c:v>
                </c:pt>
                <c:pt idx="1">
                  <c:v>0.29597470970570794</c:v>
                </c:pt>
                <c:pt idx="2">
                  <c:v>0.33735627948111313</c:v>
                </c:pt>
                <c:pt idx="3">
                  <c:v>0.36137472332489234</c:v>
                </c:pt>
                <c:pt idx="4">
                  <c:v>0.41342794352809581</c:v>
                </c:pt>
                <c:pt idx="5">
                  <c:v>0.45540293126847597</c:v>
                </c:pt>
                <c:pt idx="6">
                  <c:v>0.45314936745425632</c:v>
                </c:pt>
                <c:pt idx="7">
                  <c:v>0.46250288536612033</c:v>
                </c:pt>
                <c:pt idx="8">
                  <c:v>0.47472172566197285</c:v>
                </c:pt>
                <c:pt idx="9">
                  <c:v>0.48396006006446896</c:v>
                </c:pt>
              </c:numCache>
            </c:numRef>
          </c:val>
        </c:ser>
        <c:axId val="62372864"/>
        <c:axId val="61276928"/>
      </c:barChart>
      <c:catAx>
        <c:axId val="62372864"/>
        <c:scaling>
          <c:orientation val="minMax"/>
        </c:scaling>
        <c:axPos val="b"/>
        <c:tickLblPos val="nextTo"/>
        <c:crossAx val="61276928"/>
        <c:crosses val="autoZero"/>
        <c:auto val="1"/>
        <c:lblAlgn val="ctr"/>
        <c:lblOffset val="100"/>
      </c:catAx>
      <c:valAx>
        <c:axId val="61276928"/>
        <c:scaling>
          <c:orientation val="minMax"/>
        </c:scaling>
        <c:axPos val="l"/>
        <c:majorGridlines/>
        <c:numFmt formatCode="0.00%" sourceLinked="1"/>
        <c:tickLblPos val="nextTo"/>
        <c:crossAx val="6237286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>
          <a:solidFill>
            <a:schemeClr val="tx2"/>
          </a:solidFill>
        </a:defRPr>
      </a:pPr>
      <a:endParaRPr lang="en-US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74967-DE37-48C4-84BA-EE7975A8161B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D0D8E-FFC6-4A30-B2F5-42BEA9C80D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D0D8E-FFC6-4A30-B2F5-42BEA9C80D1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D0D8E-FFC6-4A30-B2F5-42BEA9C80D1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D0D8E-FFC6-4A30-B2F5-42BEA9C80D1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D0D8E-FFC6-4A30-B2F5-42BEA9C80D1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7D0D8E-FFC6-4A30-B2F5-42BEA9C80D1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868F-60BC-4DD7-B6DE-4EA3D22768C6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7CBD-A5A5-4FF5-BA31-0DEE146C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868F-60BC-4DD7-B6DE-4EA3D22768C6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7CBD-A5A5-4FF5-BA31-0DEE146C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868F-60BC-4DD7-B6DE-4EA3D22768C6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7CBD-A5A5-4FF5-BA31-0DEE146C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868F-60BC-4DD7-B6DE-4EA3D22768C6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7CBD-A5A5-4FF5-BA31-0DEE146C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868F-60BC-4DD7-B6DE-4EA3D22768C6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7CBD-A5A5-4FF5-BA31-0DEE146C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868F-60BC-4DD7-B6DE-4EA3D22768C6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7CBD-A5A5-4FF5-BA31-0DEE146C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868F-60BC-4DD7-B6DE-4EA3D22768C6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7CBD-A5A5-4FF5-BA31-0DEE146C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868F-60BC-4DD7-B6DE-4EA3D22768C6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7CBD-A5A5-4FF5-BA31-0DEE146C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868F-60BC-4DD7-B6DE-4EA3D22768C6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7CBD-A5A5-4FF5-BA31-0DEE146C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868F-60BC-4DD7-B6DE-4EA3D22768C6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7CBD-A5A5-4FF5-BA31-0DEE146C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D868F-60BC-4DD7-B6DE-4EA3D22768C6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57CBD-A5A5-4FF5-BA31-0DEE146C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8000">
              <a:srgbClr val="7C3B95"/>
            </a:gs>
            <a:gs pos="19000">
              <a:schemeClr val="bg1">
                <a:lumMod val="95000"/>
              </a:schemeClr>
            </a:gs>
            <a:gs pos="25000">
              <a:schemeClr val="bg1"/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8D868F-60BC-4DD7-B6DE-4EA3D22768C6}" type="datetimeFigureOut">
              <a:rPr lang="en-US" smtClean="0"/>
              <a:pPr/>
              <a:t>7/29/2014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57CBD-A5A5-4FF5-BA31-0DEE146C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ublic\Documents\Anemalou%20Villa%20Lombok\Publications\Presentation\Automatic\Video\Sire%20Movie%20With%20Music.avi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www.anemalougililombok.com/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3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ublic\Documents\Anemalou Villa Lombok\Images\Logo\logo 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123950"/>
            <a:ext cx="4386411" cy="2570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2400" dirty="0" smtClean="0"/>
              <a:t>BALI to GILI &amp; SIRE LOMBOK</a:t>
            </a:r>
            <a:endParaRPr lang="en-US" sz="24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8600" y="1200151"/>
            <a:ext cx="3276600" cy="3657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Crave a quiet tourist place, with a beautiful beach and safe for swimming, tourists and investors begin to look </a:t>
            </a:r>
            <a:r>
              <a:rPr lang="en-US" sz="2000" dirty="0" err="1" smtClean="0">
                <a:solidFill>
                  <a:srgbClr val="002060"/>
                </a:solidFill>
                <a:latin typeface="+mj-lt"/>
              </a:rPr>
              <a:t>Gili</a:t>
            </a:r>
            <a:r>
              <a:rPr lang="en-US" sz="2000" dirty="0" smtClean="0">
                <a:solidFill>
                  <a:srgbClr val="002060"/>
                </a:solidFill>
                <a:latin typeface="+mj-lt"/>
              </a:rPr>
              <a:t> Island and Lombok Sire.</a:t>
            </a:r>
          </a:p>
        </p:txBody>
      </p:sp>
      <p:pic>
        <p:nvPicPr>
          <p:cNvPr id="7172" name="Picture 4" descr="C:\Users\Public\Documents\Anemalou Villa Lombok\Presentation\Material\images\gilima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1047750"/>
            <a:ext cx="1698752" cy="16764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0" name="Picture 2" descr="C:\Users\Public\Documents\Anemalou Villa Lombok\Presentation\Material\images\bali-eart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047750"/>
            <a:ext cx="1681018" cy="16764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Notched Right Arrow 10"/>
          <p:cNvSpPr/>
          <p:nvPr/>
        </p:nvSpPr>
        <p:spPr>
          <a:xfrm>
            <a:off x="5334000" y="1657350"/>
            <a:ext cx="1143000" cy="381000"/>
          </a:xfrm>
          <a:prstGeom prst="notchedRightArrow">
            <a:avLst/>
          </a:prstGeom>
          <a:solidFill>
            <a:srgbClr val="7C3B9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48200" y="2800350"/>
            <a:ext cx="32766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30 minutes by flight</a:t>
            </a:r>
            <a:endParaRPr kumimoji="0" lang="en-US" sz="14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400" baseline="0" dirty="0" smtClean="0">
                <a:solidFill>
                  <a:srgbClr val="002060"/>
                </a:solidFill>
                <a:latin typeface="+mj-lt"/>
              </a:rPr>
              <a:t>90</a:t>
            </a:r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 minutes by boat</a:t>
            </a:r>
          </a:p>
        </p:txBody>
      </p:sp>
      <p:pic>
        <p:nvPicPr>
          <p:cNvPr id="10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 descr="C:\Users\Public\Documents\Anemalou Villa Lombok\Presentation\Material\images\gili trawangan.jpg"/>
          <p:cNvPicPr>
            <a:picLocks noChangeAspect="1" noChangeArrowheads="1"/>
          </p:cNvPicPr>
          <p:nvPr/>
        </p:nvPicPr>
        <p:blipFill>
          <a:blip r:embed="rId3" cstate="print"/>
          <a:srcRect t="11241" b="19126"/>
          <a:stretch>
            <a:fillRect/>
          </a:stretch>
        </p:blipFill>
        <p:spPr bwMode="auto">
          <a:xfrm>
            <a:off x="0" y="895350"/>
            <a:ext cx="9144000" cy="42481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2000" dirty="0" smtClean="0"/>
              <a:t>THE BEAUTY OF GILI &amp; SIRE LOMBOK</a:t>
            </a:r>
            <a:endParaRPr lang="en-US" sz="2000" dirty="0"/>
          </a:p>
        </p:txBody>
      </p:sp>
      <p:pic>
        <p:nvPicPr>
          <p:cNvPr id="5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 descr="C:\Users\Public\Documents\Anemalou Villa Lombok\Presentation\Material\images\sheraton sengigi.jpg"/>
          <p:cNvPicPr>
            <a:picLocks noChangeAspect="1" noChangeArrowheads="1"/>
          </p:cNvPicPr>
          <p:nvPr/>
        </p:nvPicPr>
        <p:blipFill>
          <a:blip r:embed="rId2" cstate="print"/>
          <a:srcRect l="4931" t="10959" b="30594"/>
          <a:stretch>
            <a:fillRect/>
          </a:stretch>
        </p:blipFill>
        <p:spPr bwMode="auto">
          <a:xfrm>
            <a:off x="6759591" y="2876550"/>
            <a:ext cx="2384409" cy="98949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LOMBOK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4572000" cy="39623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About 10 years ago, began the development of tourism in Lombok 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</a:rPr>
              <a:t>Senggigi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beach area pioneered by Sheraton Group. Then many hotels and villas that follow. Until today there are more than 50 hotels in </a:t>
            </a:r>
            <a:r>
              <a:rPr lang="en-US" sz="2400" dirty="0" err="1" smtClean="0">
                <a:solidFill>
                  <a:srgbClr val="002060"/>
                </a:solidFill>
                <a:latin typeface="+mj-lt"/>
              </a:rPr>
              <a:t>Senggigi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area.</a:t>
            </a:r>
          </a:p>
        </p:txBody>
      </p:sp>
      <p:pic>
        <p:nvPicPr>
          <p:cNvPr id="5" name="Picture 2" descr="C:\Users\Public\Documents\Anemalou Villa Lombok\Presentation\Material\images\senggigi lombok.jpg"/>
          <p:cNvPicPr>
            <a:picLocks noChangeAspect="1" noChangeArrowheads="1"/>
          </p:cNvPicPr>
          <p:nvPr/>
        </p:nvPicPr>
        <p:blipFill>
          <a:blip r:embed="rId3" cstate="print"/>
          <a:srcRect t="13035" b="19615"/>
          <a:stretch>
            <a:fillRect/>
          </a:stretch>
        </p:blipFill>
        <p:spPr bwMode="auto">
          <a:xfrm>
            <a:off x="4800600" y="971550"/>
            <a:ext cx="4267200" cy="1855304"/>
          </a:xfrm>
          <a:prstGeom prst="rect">
            <a:avLst/>
          </a:prstGeom>
          <a:noFill/>
        </p:spPr>
      </p:pic>
      <p:pic>
        <p:nvPicPr>
          <p:cNvPr id="6" name="Picture 3" descr="C:\Users\Public\Documents\Anemalou Villa Lombok\Presentation\Material\images\senggigi beach hotel.jpg"/>
          <p:cNvPicPr>
            <a:picLocks noChangeAspect="1" noChangeArrowheads="1"/>
          </p:cNvPicPr>
          <p:nvPr/>
        </p:nvPicPr>
        <p:blipFill>
          <a:blip r:embed="rId4" cstate="print"/>
          <a:srcRect r="26829"/>
          <a:stretch>
            <a:fillRect/>
          </a:stretch>
        </p:blipFill>
        <p:spPr bwMode="auto">
          <a:xfrm>
            <a:off x="4800600" y="2876550"/>
            <a:ext cx="1855304" cy="98949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5562600" y="2445036"/>
            <a:ext cx="346705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err="1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Pantai</a:t>
            </a:r>
            <a:r>
              <a:rPr lang="en-US" sz="2000" b="1" cap="none" spc="0" dirty="0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en-US" sz="2000" b="1" cap="none" spc="0" dirty="0" err="1" smtClean="0">
                <a:ln w="12700">
                  <a:noFill/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Senggigi</a:t>
            </a:r>
            <a:endParaRPr lang="en-US" sz="2000" b="1" cap="none" spc="0" dirty="0">
              <a:ln w="12700">
                <a:noFill/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44428" y="3918234"/>
            <a:ext cx="231909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cap="none" spc="0" dirty="0" smtClean="0">
                <a:ln w="12700">
                  <a:noFill/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Sheraton Hotel </a:t>
            </a:r>
            <a:r>
              <a:rPr lang="en-US" sz="1200" b="1" cap="none" spc="0" dirty="0" err="1" smtClean="0">
                <a:ln w="12700">
                  <a:noFill/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Senggigi</a:t>
            </a:r>
            <a:endParaRPr lang="en-US" sz="1200" b="1" cap="none" spc="0" dirty="0">
              <a:ln w="12700">
                <a:noFill/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3867150"/>
            <a:ext cx="2319092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cap="none" spc="0" dirty="0" err="1" smtClean="0">
                <a:ln w="12700">
                  <a:noFill/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Senggigi</a:t>
            </a:r>
            <a:r>
              <a:rPr lang="en-US" sz="1200" b="1" cap="none" spc="0" dirty="0" smtClean="0">
                <a:ln w="12700">
                  <a:noFill/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Beach Hotel</a:t>
            </a:r>
            <a:endParaRPr lang="en-US" sz="1200" b="1" cap="none" spc="0" dirty="0">
              <a:ln w="12700">
                <a:noFill/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2800" dirty="0" smtClean="0"/>
              <a:t>LOMBOK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2819400" cy="350519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The development of tourism in Lombok supported by infrastructure development by the government. </a:t>
            </a:r>
          </a:p>
          <a:p>
            <a:pPr marL="0" indent="0"/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 Lombok </a:t>
            </a:r>
            <a:r>
              <a:rPr lang="en-US" sz="1800" dirty="0" smtClean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International Airport</a:t>
            </a:r>
          </a:p>
          <a:p>
            <a:pPr marL="569913" lvl="1" indent="-169863"/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 Direct flight international :  </a:t>
            </a:r>
            <a:r>
              <a:rPr lang="en-US" sz="1400" dirty="0" err="1" smtClean="0">
                <a:solidFill>
                  <a:srgbClr val="002060"/>
                </a:solidFill>
                <a:latin typeface="+mj-lt"/>
              </a:rPr>
              <a:t>Singapura</a:t>
            </a:r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, Malaysia, Australia</a:t>
            </a:r>
          </a:p>
          <a:p>
            <a:pPr marL="569913" lvl="1" indent="-169863"/>
            <a:r>
              <a:rPr lang="en-US" sz="1400" dirty="0" smtClean="0">
                <a:solidFill>
                  <a:srgbClr val="002060"/>
                </a:solidFill>
                <a:latin typeface="+mj-lt"/>
              </a:rPr>
              <a:t> Direct flight domestic: Jakarta more than 10 flights per day) , Surabaya, Bali</a:t>
            </a:r>
            <a:endParaRPr lang="en-US" sz="1800" dirty="0" smtClean="0">
              <a:solidFill>
                <a:srgbClr val="002060"/>
              </a:solidFill>
              <a:latin typeface="+mj-lt"/>
            </a:endParaRPr>
          </a:p>
          <a:p>
            <a:pPr marL="0" indent="0"/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800" dirty="0" smtClean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Cruise dock in </a:t>
            </a:r>
            <a:r>
              <a:rPr lang="en-US" sz="1800" dirty="0" err="1" smtClean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Bangsal</a:t>
            </a:r>
            <a:r>
              <a:rPr lang="en-US" sz="1800" dirty="0" smtClean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, North Lombok</a:t>
            </a:r>
          </a:p>
          <a:p>
            <a:pPr marL="0" indent="0"/>
            <a:r>
              <a:rPr lang="en-US" sz="1800" dirty="0" smtClean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Brand new road infrastructure</a:t>
            </a:r>
          </a:p>
          <a:p>
            <a:pPr marL="400050" lvl="1" indent="0">
              <a:buNone/>
            </a:pPr>
            <a:endParaRPr lang="en-US" sz="1400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48400" y="4857750"/>
            <a:ext cx="285745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cap="none" spc="0" dirty="0" smtClean="0">
                <a:ln w="12700">
                  <a:noFill/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New road</a:t>
            </a:r>
            <a:endParaRPr lang="en-US" sz="1200" b="1" cap="none" spc="0" dirty="0">
              <a:ln w="12700">
                <a:noFill/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4098" name="Picture 2" descr="C:\Users\Public\Documents\Anemalou Villa Lombok\Presentation\Material\images\lombok airport.JPG"/>
          <p:cNvPicPr>
            <a:picLocks noChangeAspect="1" noChangeArrowheads="1"/>
          </p:cNvPicPr>
          <p:nvPr/>
        </p:nvPicPr>
        <p:blipFill>
          <a:blip r:embed="rId3" cstate="print"/>
          <a:srcRect b="25203"/>
          <a:stretch>
            <a:fillRect/>
          </a:stretch>
        </p:blipFill>
        <p:spPr bwMode="auto">
          <a:xfrm>
            <a:off x="3429000" y="971550"/>
            <a:ext cx="3124200" cy="1752600"/>
          </a:xfrm>
          <a:prstGeom prst="rect">
            <a:avLst/>
          </a:prstGeom>
          <a:noFill/>
        </p:spPr>
      </p:pic>
      <p:pic>
        <p:nvPicPr>
          <p:cNvPr id="4099" name="Picture 3" descr="C:\Users\Public\Documents\Anemalou Villa Lombok\Presentation\Material\images\cruis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0" y="971550"/>
            <a:ext cx="2362200" cy="1771650"/>
          </a:xfrm>
          <a:prstGeom prst="rect">
            <a:avLst/>
          </a:prstGeom>
          <a:noFill/>
        </p:spPr>
      </p:pic>
      <p:pic>
        <p:nvPicPr>
          <p:cNvPr id="4100" name="Picture 4" descr="C:\Users\Public\Documents\Anemalou Villa Lombok\Presentation\Material\images\jalan lombok.jpg"/>
          <p:cNvPicPr>
            <a:picLocks noChangeAspect="1" noChangeArrowheads="1"/>
          </p:cNvPicPr>
          <p:nvPr/>
        </p:nvPicPr>
        <p:blipFill>
          <a:blip r:embed="rId5" cstate="print"/>
          <a:srcRect b="22267"/>
          <a:stretch>
            <a:fillRect/>
          </a:stretch>
        </p:blipFill>
        <p:spPr bwMode="auto">
          <a:xfrm>
            <a:off x="6007100" y="3028950"/>
            <a:ext cx="3136900" cy="182880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6286547" y="2724150"/>
            <a:ext cx="285745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cap="none" spc="0" dirty="0" smtClean="0">
                <a:ln w="12700">
                  <a:noFill/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Cruise dock, </a:t>
            </a:r>
            <a:r>
              <a:rPr lang="en-US" sz="1200" b="1" cap="none" spc="0" dirty="0" err="1" smtClean="0">
                <a:ln w="12700">
                  <a:noFill/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Bangsal</a:t>
            </a:r>
            <a:endParaRPr lang="en-US" sz="1200" b="1" cap="none" spc="0" dirty="0">
              <a:ln w="12700">
                <a:noFill/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05200" y="2724150"/>
            <a:ext cx="2857453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dirty="0" smtClean="0">
                <a:ln w="12700">
                  <a:noFill/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Lombok International Airport</a:t>
            </a:r>
            <a:endParaRPr lang="en-US" sz="1200" b="1" cap="none" spc="0" dirty="0">
              <a:ln w="12700">
                <a:noFill/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429000" y="3105150"/>
            <a:ext cx="2438400" cy="2438400"/>
          </a:xfrm>
          <a:prstGeom prst="roundRect">
            <a:avLst/>
          </a:prstGeom>
          <a:solidFill>
            <a:schemeClr val="bg1"/>
          </a:solidFill>
          <a:ln>
            <a:solidFill>
              <a:srgbClr val="7C3B95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1" name="Picture 5" descr="C:\Users\Public\Documents\Anemalou Villa Lombok\Presentation\Material\images\gili diving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886200" y="3790950"/>
            <a:ext cx="1600200" cy="1200150"/>
          </a:xfrm>
          <a:prstGeom prst="flowChartAlternateProcess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3505200" y="3160752"/>
            <a:ext cx="228600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1" dirty="0" smtClean="0">
                <a:ln w="12700">
                  <a:noFill/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5 years ago </a:t>
            </a:r>
            <a:br>
              <a:rPr lang="en-US" sz="1000" b="1" dirty="0" smtClean="0">
                <a:ln w="12700">
                  <a:noFill/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r>
              <a:rPr lang="en-US" sz="1000" b="1" dirty="0" err="1" smtClean="0">
                <a:ln w="12700">
                  <a:noFill/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Gili</a:t>
            </a:r>
            <a:r>
              <a:rPr lang="en-US" sz="1000" b="1" dirty="0" smtClean="0">
                <a:ln w="12700">
                  <a:noFill/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were in the top 10 diving spots in the world</a:t>
            </a:r>
            <a:endParaRPr lang="en-US" sz="1000" b="1" cap="none" spc="0" dirty="0">
              <a:ln w="12700">
                <a:noFill/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19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Public\Documents\IMAGES\ANEMALOU\eksteri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885950"/>
            <a:ext cx="4418260" cy="29426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95350"/>
          </a:xfrm>
        </p:spPr>
        <p:txBody>
          <a:bodyPr>
            <a:noAutofit/>
          </a:bodyPr>
          <a:lstStyle/>
          <a:p>
            <a:r>
              <a:rPr lang="en-US" sz="1800" dirty="0" smtClean="0"/>
              <a:t>DEVELOPER PROFILE</a:t>
            </a:r>
            <a:endParaRPr lang="en-US" sz="1800" i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97155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3B9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PT.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7C3B9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ANEMA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1885950"/>
            <a:ext cx="3352800" cy="28610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PT. </a:t>
            </a:r>
            <a:r>
              <a:rPr lang="en-US" dirty="0" err="1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Anema</a:t>
            </a:r>
            <a: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is a group of property developers from Hong Kong and France. It has been experienced in the development of high class properties in France, Hong Kong, Bali.</a:t>
            </a:r>
          </a:p>
          <a:p>
            <a:endParaRPr lang="en-US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  <a:p>
            <a:endParaRPr lang="en-US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  <a:p>
            <a:endParaRPr lang="en-US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  <a:p>
            <a:endParaRPr lang="en-US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15000" y="97155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3B9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Anemalou Villas &amp; Spa Bali</a:t>
            </a:r>
          </a:p>
        </p:txBody>
      </p:sp>
      <p:pic>
        <p:nvPicPr>
          <p:cNvPr id="2051" name="Picture 3" descr="C:\Users\Public\Documents\IMAGES\anemalou-logo-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71550"/>
            <a:ext cx="838200" cy="838200"/>
          </a:xfrm>
          <a:prstGeom prst="rect">
            <a:avLst/>
          </a:prstGeom>
          <a:noFill/>
        </p:spPr>
      </p:pic>
      <p:pic>
        <p:nvPicPr>
          <p:cNvPr id="9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95350"/>
          </a:xfrm>
        </p:spPr>
        <p:txBody>
          <a:bodyPr>
            <a:noAutofit/>
          </a:bodyPr>
          <a:lstStyle/>
          <a:p>
            <a:r>
              <a:rPr lang="en-US" sz="1800" dirty="0" smtClean="0"/>
              <a:t>FRANCE</a:t>
            </a:r>
            <a:endParaRPr lang="en-US" sz="1800" dirty="0"/>
          </a:p>
        </p:txBody>
      </p:sp>
      <p:pic>
        <p:nvPicPr>
          <p:cNvPr id="9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  <p:pic>
        <p:nvPicPr>
          <p:cNvPr id="68610" name="Picture 2" descr="C:\Users\Public\Documents\Villa Blanche Bandol\villa-bandol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71550"/>
            <a:ext cx="5185881" cy="3429000"/>
          </a:xfrm>
          <a:prstGeom prst="rect">
            <a:avLst/>
          </a:prstGeom>
          <a:noFill/>
        </p:spPr>
      </p:pic>
      <p:pic>
        <p:nvPicPr>
          <p:cNvPr id="68611" name="Picture 3" descr="C:\Users\Public\Documents\Villa Blanche Bandol\villa-bandol-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971550"/>
            <a:ext cx="3205163" cy="2143125"/>
          </a:xfrm>
          <a:prstGeom prst="rect">
            <a:avLst/>
          </a:prstGeom>
          <a:noFill/>
        </p:spPr>
      </p:pic>
      <p:pic>
        <p:nvPicPr>
          <p:cNvPr id="68612" name="Picture 4" descr="C:\Users\Public\Documents\Villa Blanche Bandol\villa-bandol-1.JPG"/>
          <p:cNvPicPr>
            <a:picLocks noChangeAspect="1" noChangeArrowheads="1"/>
          </p:cNvPicPr>
          <p:nvPr/>
        </p:nvPicPr>
        <p:blipFill>
          <a:blip r:embed="rId5" cstate="print"/>
          <a:srcRect b="8036"/>
          <a:stretch>
            <a:fillRect/>
          </a:stretch>
        </p:blipFill>
        <p:spPr bwMode="auto">
          <a:xfrm>
            <a:off x="5410200" y="3181350"/>
            <a:ext cx="3215373" cy="1962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71550"/>
          </a:xfrm>
        </p:spPr>
        <p:txBody>
          <a:bodyPr>
            <a:noAutofit/>
          </a:bodyPr>
          <a:lstStyle/>
          <a:p>
            <a:r>
              <a:rPr lang="en-US" sz="1800" dirty="0" smtClean="0"/>
              <a:t>Anemalou Resort &amp; Beach Club Sire Lombok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C:\Users\Public\Documents\Anemalou Villa Lombok\VILLA LOMBOK\villa sire all from birdview 2 r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5350"/>
            <a:ext cx="9144000" cy="4572000"/>
          </a:xfrm>
          <a:prstGeom prst="rect">
            <a:avLst/>
          </a:prstGeom>
          <a:noFill/>
        </p:spPr>
      </p:pic>
      <p:pic>
        <p:nvPicPr>
          <p:cNvPr id="6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1962150"/>
            <a:ext cx="75438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OPENING JUNE 2016</a:t>
            </a:r>
          </a:p>
        </p:txBody>
      </p:sp>
      <p:pic>
        <p:nvPicPr>
          <p:cNvPr id="4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724150"/>
            <a:ext cx="2233954" cy="45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971550"/>
          </a:xfrm>
        </p:spPr>
        <p:txBody>
          <a:bodyPr>
            <a:noAutofit/>
          </a:bodyPr>
          <a:lstStyle/>
          <a:p>
            <a:r>
              <a:rPr lang="en-US" sz="2800" dirty="0" smtClean="0"/>
              <a:t>MASTER PLAN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Public\Documents\Anemalou Villa Lombok\DELUXE ROOM &amp; SUITE\JPEG\MASTER PLAN 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71550"/>
            <a:ext cx="8761413" cy="4017397"/>
          </a:xfrm>
          <a:prstGeom prst="rect">
            <a:avLst/>
          </a:prstGeom>
          <a:noFill/>
        </p:spPr>
      </p:pic>
      <p:pic>
        <p:nvPicPr>
          <p:cNvPr id="5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2800" dirty="0" smtClean="0"/>
              <a:t>GROUND FLOOR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  <p:pic>
        <p:nvPicPr>
          <p:cNvPr id="5123" name="Picture 3" descr="C:\Users\Public\Documents\Anemalou Villa Lombok\Images\MASTERPLAN\MASTER PLAN GROUND FLOOR COL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95350"/>
            <a:ext cx="9143999" cy="4192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Public\Documents\Anemalou Villa Lombok\Presentation\Material\images\Indones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047750"/>
            <a:ext cx="5267325" cy="39497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TOURISM INDUSTRY in INDONESIA</a:t>
            </a:r>
            <a:endParaRPr lang="en-US" sz="2800" dirty="0"/>
          </a:p>
        </p:txBody>
      </p:sp>
      <p:pic>
        <p:nvPicPr>
          <p:cNvPr id="4098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2800" dirty="0" smtClean="0"/>
              <a:t>FIRST FLOOR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  <p:pic>
        <p:nvPicPr>
          <p:cNvPr id="6150" name="Picture 6" descr="C:\Users\Public\Documents\Anemalou Villa Lombok\Images\MASTERPLAN\MASTER PLAN FIRST FLOOR COL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895350"/>
            <a:ext cx="9144000" cy="4192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95350"/>
          </a:xfrm>
        </p:spPr>
        <p:txBody>
          <a:bodyPr>
            <a:noAutofit/>
          </a:bodyPr>
          <a:lstStyle/>
          <a:p>
            <a:r>
              <a:rPr lang="en-US" sz="1800" dirty="0" smtClean="0"/>
              <a:t>Anemalou Resort &amp; Beach Club Sire Lombok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95350"/>
            <a:ext cx="38862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3B9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LOCATION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C3B9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581149"/>
            <a:ext cx="4953000" cy="356235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Location Anemalou Resort &amp; Beach Club is located Lombok Sire. In front of the beauty of the white sand beach of Sire is the famous </a:t>
            </a:r>
            <a:r>
              <a:rPr lang="en-U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Gili</a:t>
            </a:r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Islands. What are the advantages of the location of this project?</a:t>
            </a:r>
          </a:p>
          <a:p>
            <a:endParaRPr lang="en-US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So close to </a:t>
            </a:r>
            <a:r>
              <a:rPr lang="en-US" dirty="0" err="1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Gili</a:t>
            </a:r>
            <a: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Islands</a:t>
            </a:r>
          </a:p>
          <a:p>
            <a:pPr marL="168275" indent="-168275"/>
            <a:endParaRPr lang="en-US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White sand beach</a:t>
            </a:r>
          </a:p>
          <a:p>
            <a:pPr marL="168275" indent="-168275">
              <a:buFont typeface="Arial" pitchFamily="34" charset="0"/>
              <a:buChar char="•"/>
            </a:pPr>
            <a:endParaRPr lang="en-US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Surrounded by Golf Course</a:t>
            </a:r>
          </a:p>
          <a:p>
            <a:pPr marL="168275" indent="-168275">
              <a:buFont typeface="Arial" pitchFamily="34" charset="0"/>
              <a:buChar char="•"/>
            </a:pPr>
            <a:endParaRPr lang="en-US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Close to </a:t>
            </a:r>
            <a:r>
              <a:rPr lang="en-US" dirty="0" err="1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Tugu</a:t>
            </a:r>
            <a: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Hotel and </a:t>
            </a:r>
            <a:r>
              <a:rPr lang="en-US" dirty="0" err="1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Oberoi</a:t>
            </a:r>
            <a: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Hotel</a:t>
            </a:r>
          </a:p>
          <a:p>
            <a:pPr marL="168275" indent="-168275"/>
            <a:endParaRPr lang="en-US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Located in the bay so the waves are not dangerous to swim</a:t>
            </a:r>
            <a:b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</a:br>
            <a:endParaRPr lang="en-US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Close to the </a:t>
            </a:r>
            <a:r>
              <a:rPr lang="en-US" dirty="0" err="1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harbour</a:t>
            </a:r>
            <a:endParaRPr lang="en-US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  <a:p>
            <a:pPr marL="168275" indent="-168275"/>
            <a:endParaRPr lang="en-US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  <a:p>
            <a:pPr marL="168275" indent="-168275">
              <a:buFont typeface="Arial" pitchFamily="34" charset="0"/>
              <a:buChar char="•"/>
            </a:pPr>
            <a: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Close to Mount </a:t>
            </a:r>
            <a:r>
              <a:rPr lang="en-US" dirty="0" err="1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Rinjani</a:t>
            </a:r>
            <a:r>
              <a:rPr lang="en-US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for you who like the challenge of climbing the mountain.</a:t>
            </a:r>
          </a:p>
        </p:txBody>
      </p:sp>
      <p:pic>
        <p:nvPicPr>
          <p:cNvPr id="6146" name="Picture 2" descr="C:\Users\Public\Documents\Anemalou Villa Lombok\Presentation\Material\images\gili is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971550"/>
            <a:ext cx="1342995" cy="896257"/>
          </a:xfrm>
          <a:prstGeom prst="rect">
            <a:avLst/>
          </a:prstGeom>
          <a:noFill/>
        </p:spPr>
      </p:pic>
      <p:pic>
        <p:nvPicPr>
          <p:cNvPr id="6147" name="Picture 3" descr="C:\Users\Public\Documents\Anemalou Villa Lombok\Presentation\Material\images\golf course lombok.jpg"/>
          <p:cNvPicPr>
            <a:picLocks noChangeAspect="1" noChangeArrowheads="1"/>
          </p:cNvPicPr>
          <p:nvPr/>
        </p:nvPicPr>
        <p:blipFill>
          <a:blip r:embed="rId3" cstate="print"/>
          <a:srcRect l="2564" t="3847" b="3815"/>
          <a:stretch>
            <a:fillRect/>
          </a:stretch>
        </p:blipFill>
        <p:spPr bwMode="auto">
          <a:xfrm>
            <a:off x="7010400" y="2266950"/>
            <a:ext cx="1941890" cy="1226457"/>
          </a:xfrm>
          <a:prstGeom prst="rect">
            <a:avLst/>
          </a:prstGeom>
          <a:noFill/>
        </p:spPr>
      </p:pic>
      <p:pic>
        <p:nvPicPr>
          <p:cNvPr id="6148" name="Picture 4" descr="C:\Users\Public\Documents\Anemalou Villa Lombok\Presentation\Material\images\sire beac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42110" y="971550"/>
            <a:ext cx="1738605" cy="1179286"/>
          </a:xfrm>
          <a:prstGeom prst="rect">
            <a:avLst/>
          </a:prstGeom>
          <a:noFill/>
        </p:spPr>
      </p:pic>
      <p:pic>
        <p:nvPicPr>
          <p:cNvPr id="6149" name="Picture 5" descr="C:\Users\Public\Documents\Anemalou Villa Lombok\Presentation\Material\images\rinjan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1962150"/>
            <a:ext cx="1320800" cy="990600"/>
          </a:xfrm>
          <a:prstGeom prst="rect">
            <a:avLst/>
          </a:prstGeom>
          <a:noFill/>
        </p:spPr>
      </p:pic>
      <p:pic>
        <p:nvPicPr>
          <p:cNvPr id="11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 descr="C:\Users\Public\Documents\Anemalou Villa Lombok\2 BEDROOM\2 BEDROOM\villa-sire-baech-2-bedroom-alt-2-marble-deck8.jpg"/>
          <p:cNvPicPr>
            <a:picLocks noChangeAspect="1" noChangeArrowheads="1"/>
          </p:cNvPicPr>
          <p:nvPr/>
        </p:nvPicPr>
        <p:blipFill>
          <a:blip r:embed="rId2" cstate="print"/>
          <a:srcRect b="15680"/>
          <a:stretch>
            <a:fillRect/>
          </a:stretch>
        </p:blipFill>
        <p:spPr bwMode="auto">
          <a:xfrm>
            <a:off x="0" y="2724150"/>
            <a:ext cx="4648200" cy="2419350"/>
          </a:xfrm>
          <a:prstGeom prst="rect">
            <a:avLst/>
          </a:prstGeom>
          <a:noFill/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Anemalou Resort &amp; Beach Club Sire Lombok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95350"/>
            <a:ext cx="4800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3B9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 BEDROOM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7C3B9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3B9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VILLA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657350"/>
            <a:ext cx="2438400" cy="2937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Building area 143m</a:t>
            </a:r>
            <a:r>
              <a:rPr lang="en-US" sz="1000" baseline="30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2</a:t>
            </a:r>
          </a:p>
          <a:p>
            <a:pPr algn="just">
              <a:buFont typeface="Arial" pitchFamily="34" charset="0"/>
              <a:buChar char="•"/>
            </a:pPr>
            <a:r>
              <a:rPr lang="en-US" sz="1000" baseline="30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</a:t>
            </a:r>
            <a:r>
              <a:rPr lang="en-US" sz="1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Land area 208.44</a:t>
            </a:r>
            <a:r>
              <a:rPr lang="en-US" sz="1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Sansumi-DemiBold"/>
              </a:rPr>
              <a:t>m</a:t>
            </a:r>
            <a:r>
              <a:rPr lang="en-US" sz="1000" baseline="30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Sansumi-DemiBold"/>
              </a:rPr>
              <a:t>2</a:t>
            </a:r>
            <a:r>
              <a:rPr lang="en-US" sz="1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</a:t>
            </a:r>
            <a:endParaRPr lang="en-US" sz="1000" baseline="30000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Freehold</a:t>
            </a:r>
          </a:p>
          <a:p>
            <a:pPr algn="just">
              <a:buFont typeface="Arial" pitchFamily="34" charset="0"/>
              <a:buChar char="•"/>
            </a:pPr>
            <a:r>
              <a:rPr lang="en-US" sz="1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8m x 4m private pool</a:t>
            </a:r>
          </a:p>
          <a:p>
            <a:pPr algn="just">
              <a:buFont typeface="Arial" pitchFamily="34" charset="0"/>
              <a:buChar char="•"/>
            </a:pPr>
            <a:r>
              <a:rPr lang="en-US" sz="1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Master bedroom, en-suite bathroom</a:t>
            </a:r>
          </a:p>
        </p:txBody>
      </p:sp>
      <p:pic>
        <p:nvPicPr>
          <p:cNvPr id="7170" name="Picture 2" descr="C:\Users\Public\Documents\Anemalou Villa Lombok\2 BEDROOM\2 BEDROOM\interior 2 bedroom (27-10-20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047750"/>
            <a:ext cx="3215640" cy="200977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b="7031"/>
          <a:stretch>
            <a:fillRect/>
          </a:stretch>
        </p:blipFill>
        <p:spPr bwMode="auto">
          <a:xfrm>
            <a:off x="4876800" y="3139870"/>
            <a:ext cx="4114800" cy="200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Anemalou Resort &amp; Beach Club Sire Lombok</a:t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95350"/>
            <a:ext cx="5029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7C3B9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 BEDROOM VILLA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2400" y="1581150"/>
            <a:ext cx="2438400" cy="2895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5563" indent="-55563" algn="just">
              <a:buFont typeface="Arial" pitchFamily="34" charset="0"/>
              <a:buChar char="•"/>
            </a:pPr>
            <a:r>
              <a:rPr lang="en-US" sz="1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Building area 230.03 m</a:t>
            </a:r>
            <a:r>
              <a:rPr lang="en-US" sz="1000" baseline="30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2</a:t>
            </a:r>
          </a:p>
          <a:p>
            <a:pPr marL="55563" indent="-55563" algn="just">
              <a:buFont typeface="Arial" pitchFamily="34" charset="0"/>
              <a:buChar char="•"/>
            </a:pPr>
            <a:r>
              <a:rPr lang="en-US" sz="1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Land area 237.25 </a:t>
            </a:r>
            <a:r>
              <a:rPr lang="en-US" sz="1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Sansumi-DemiBold"/>
              </a:rPr>
              <a:t>m</a:t>
            </a:r>
            <a:r>
              <a:rPr lang="en-US" sz="1000" baseline="30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Sansumi-DemiBold"/>
              </a:rPr>
              <a:t>2</a:t>
            </a:r>
            <a:endParaRPr lang="en-US" sz="1000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  <a:p>
            <a:pPr marL="55563" indent="-55563" algn="just">
              <a:buFont typeface="Arial" pitchFamily="34" charset="0"/>
              <a:buChar char="•"/>
            </a:pPr>
            <a:r>
              <a:rPr lang="en-US" sz="1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Freehold</a:t>
            </a:r>
          </a:p>
          <a:p>
            <a:pPr marL="55563" indent="-55563" algn="just">
              <a:buFont typeface="Arial" pitchFamily="34" charset="0"/>
              <a:buChar char="•"/>
            </a:pPr>
            <a:r>
              <a:rPr lang="en-US" sz="1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8,5m x 4,5m private pool</a:t>
            </a:r>
          </a:p>
          <a:p>
            <a:pPr marL="55563" indent="-55563">
              <a:buFont typeface="Arial" pitchFamily="34" charset="0"/>
              <a:buChar char="•"/>
            </a:pPr>
            <a:r>
              <a:rPr lang="en-US" sz="1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3 bedroom, en-suite bathroom, kitchen, dinning room</a:t>
            </a:r>
          </a:p>
        </p:txBody>
      </p:sp>
      <p:pic>
        <p:nvPicPr>
          <p:cNvPr id="8194" name="Picture 2" descr="C:\Users\Public\Documents\Anemalou Villa Lombok\3 BEDROOM\3 BEDROOM\villa-sire-baech-3-bedroom-alt-2-marble-deck7.jpg"/>
          <p:cNvPicPr>
            <a:picLocks noChangeAspect="1" noChangeArrowheads="1"/>
          </p:cNvPicPr>
          <p:nvPr/>
        </p:nvPicPr>
        <p:blipFill>
          <a:blip r:embed="rId2" cstate="print"/>
          <a:srcRect b="10782"/>
          <a:stretch>
            <a:fillRect/>
          </a:stretch>
        </p:blipFill>
        <p:spPr bwMode="auto">
          <a:xfrm>
            <a:off x="0" y="2724150"/>
            <a:ext cx="4697501" cy="2679667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123950"/>
            <a:ext cx="3919537" cy="364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Anemalou Resort &amp; Beach Club Sire Lombok</a:t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550"/>
            <a:ext cx="9144000" cy="453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1800" dirty="0" smtClean="0"/>
              <a:t>Anemalou Resort &amp; Beach Club Sire Lombok</a:t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95350"/>
            <a:ext cx="5638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3B9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DELUXE ROOMS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8600" y="1581150"/>
            <a:ext cx="5029200" cy="3013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Area 33m</a:t>
            </a:r>
            <a:r>
              <a:rPr lang="en-US" sz="1200" baseline="30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2</a:t>
            </a:r>
            <a:r>
              <a:rPr lang="en-US" sz="12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/ 28 m</a:t>
            </a:r>
            <a:r>
              <a:rPr lang="en-US" sz="1200" baseline="30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2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Freehold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2 options : with terrace or without terrace</a:t>
            </a:r>
          </a:p>
          <a:p>
            <a:pPr algn="just">
              <a:buFont typeface="Arial" pitchFamily="34" charset="0"/>
              <a:buChar char="•"/>
            </a:pPr>
            <a:r>
              <a:rPr lang="en-US" sz="12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Master bedroom, en-suite bathroom</a:t>
            </a:r>
          </a:p>
        </p:txBody>
      </p:sp>
      <p:pic>
        <p:nvPicPr>
          <p:cNvPr id="11268" name="Picture 4" descr="C:\Users\Public\Documents\Anemalou Villa Lombok\DELUXE ROOM &amp; SUITE\JPEG\deluxe-rooms-gil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5294" y="1581150"/>
            <a:ext cx="3548706" cy="2743199"/>
          </a:xfrm>
          <a:prstGeom prst="rect">
            <a:avLst/>
          </a:prstGeom>
          <a:noFill/>
        </p:spPr>
      </p:pic>
      <p:pic>
        <p:nvPicPr>
          <p:cNvPr id="11269" name="Picture 5" descr="C:\Users\Public\Documents\Anemalou Villa Lombok\DELUXE ROOM &amp; SUITE\JPEG\3D DELUXE ROOM WITH BALCONY 32.37 M² .jpg"/>
          <p:cNvPicPr>
            <a:picLocks noChangeAspect="1" noChangeArrowheads="1"/>
          </p:cNvPicPr>
          <p:nvPr/>
        </p:nvPicPr>
        <p:blipFill>
          <a:blip r:embed="rId3" cstate="print"/>
          <a:srcRect t="6667" b="11667"/>
          <a:stretch>
            <a:fillRect/>
          </a:stretch>
        </p:blipFill>
        <p:spPr bwMode="auto">
          <a:xfrm>
            <a:off x="0" y="2571750"/>
            <a:ext cx="5486796" cy="2800350"/>
          </a:xfrm>
          <a:prstGeom prst="rect">
            <a:avLst/>
          </a:prstGeom>
          <a:noFill/>
        </p:spPr>
      </p:pic>
      <p:pic>
        <p:nvPicPr>
          <p:cNvPr id="9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C:\Users\Public\Documents\Anemalou Villa Lombok\DELUXE ROOM &amp; SUITE\JPEG\SUITE ROOM WITH BALCONY 48 M² TIPE 3.jpg"/>
          <p:cNvPicPr>
            <a:picLocks noChangeAspect="1" noChangeArrowheads="1"/>
          </p:cNvPicPr>
          <p:nvPr/>
        </p:nvPicPr>
        <p:blipFill>
          <a:blip r:embed="rId2" cstate="print"/>
          <a:srcRect l="53145" t="25000"/>
          <a:stretch>
            <a:fillRect/>
          </a:stretch>
        </p:blipFill>
        <p:spPr bwMode="auto">
          <a:xfrm>
            <a:off x="6477000" y="895350"/>
            <a:ext cx="1478006" cy="1828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1800" dirty="0" smtClean="0"/>
              <a:t>Anemalou Resort &amp; Beach Club Sire Lombok</a:t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95350"/>
            <a:ext cx="6553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3B9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SUITES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733550"/>
            <a:ext cx="6019800" cy="3013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4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Area 46m</a:t>
            </a:r>
            <a:r>
              <a:rPr lang="en-US" sz="1400" baseline="300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2</a:t>
            </a:r>
          </a:p>
          <a:p>
            <a:pPr algn="just">
              <a:buFont typeface="Arial" pitchFamily="34" charset="0"/>
              <a:buChar char="•"/>
            </a:pPr>
            <a:r>
              <a:rPr lang="en-US" sz="14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Freehold</a:t>
            </a:r>
          </a:p>
          <a:p>
            <a:pPr algn="just">
              <a:buFont typeface="Arial" pitchFamily="34" charset="0"/>
              <a:buChar char="•"/>
            </a:pPr>
            <a:r>
              <a:rPr lang="en-US" sz="14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Master bedroom, en-suite bathroom</a:t>
            </a:r>
          </a:p>
        </p:txBody>
      </p:sp>
      <p:pic>
        <p:nvPicPr>
          <p:cNvPr id="12291" name="Picture 3" descr="C:\Users\Public\Documents\Anemalou Villa Lombok\DELUXE ROOM &amp; SUITE\JPEG\3DSUITE ROOM WITH BALCONY 48 M² TIPE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666999"/>
            <a:ext cx="3962400" cy="2476321"/>
          </a:xfrm>
          <a:prstGeom prst="rect">
            <a:avLst/>
          </a:prstGeom>
          <a:noFill/>
        </p:spPr>
      </p:pic>
      <p:pic>
        <p:nvPicPr>
          <p:cNvPr id="12292" name="Picture 4" descr="C:\Users\Public\Documents\Anemalou Villa Lombok\DELUXE ROOM &amp; SUITE\JPEG\3D SUITE ROOM WITH BALCONY 48 M² TIPE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67000"/>
            <a:ext cx="3992880" cy="2495550"/>
          </a:xfrm>
          <a:prstGeom prst="rect">
            <a:avLst/>
          </a:prstGeom>
          <a:noFill/>
        </p:spPr>
      </p:pic>
      <p:pic>
        <p:nvPicPr>
          <p:cNvPr id="10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ire Movie With Music.avi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524000" y="-531813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1"/>
            <a:ext cx="8229600" cy="762000"/>
          </a:xfrm>
        </p:spPr>
        <p:txBody>
          <a:bodyPr>
            <a:noAutofit/>
          </a:bodyPr>
          <a:lstStyle/>
          <a:p>
            <a:r>
              <a:rPr lang="en-US" sz="1800" dirty="0" smtClean="0"/>
              <a:t>MANAGEMENT</a:t>
            </a:r>
            <a:endParaRPr lang="en-US" sz="18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047750"/>
            <a:ext cx="7543800" cy="3546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/>
            <a:endParaRPr lang="en-US" sz="1000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09600" y="1047750"/>
          <a:ext cx="7647576" cy="3490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9192"/>
                <a:gridCol w="2549192"/>
                <a:gridCol w="2549192"/>
              </a:tblGrid>
              <a:tr h="491129"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>
                          <a:solidFill>
                            <a:srgbClr val="002060"/>
                          </a:solidFill>
                        </a:rPr>
                        <a:t>UNIT</a:t>
                      </a:r>
                    </a:p>
                  </a:txBody>
                  <a:tcPr marL="84194" marR="84194" marT="42097" marB="42097"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002060"/>
                          </a:solidFill>
                        </a:rPr>
                        <a:t>MANAGEMENT</a:t>
                      </a:r>
                      <a:r>
                        <a:rPr lang="en-US" sz="1700" baseline="0" dirty="0" smtClean="0">
                          <a:solidFill>
                            <a:srgbClr val="002060"/>
                          </a:solidFill>
                        </a:rPr>
                        <a:t> SERVICE</a:t>
                      </a:r>
                    </a:p>
                    <a:p>
                      <a:endParaRPr lang="en-US" sz="1700" i="1" dirty="0">
                        <a:solidFill>
                          <a:srgbClr val="002060"/>
                        </a:solidFill>
                      </a:endParaRPr>
                    </a:p>
                  </a:txBody>
                  <a:tcPr marL="84194" marR="84194" marT="42097" marB="42097"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002060"/>
                          </a:solidFill>
                        </a:rPr>
                        <a:t>MAINTENANCE</a:t>
                      </a:r>
                      <a:r>
                        <a:rPr lang="en-US" sz="1700" baseline="0" dirty="0" smtClean="0">
                          <a:solidFill>
                            <a:srgbClr val="002060"/>
                          </a:solidFill>
                        </a:rPr>
                        <a:t> SERVICE</a:t>
                      </a:r>
                    </a:p>
                    <a:p>
                      <a:endParaRPr lang="en-US" sz="1700" i="1" dirty="0">
                        <a:solidFill>
                          <a:srgbClr val="002060"/>
                        </a:solidFill>
                      </a:endParaRPr>
                    </a:p>
                  </a:txBody>
                  <a:tcPr marL="84194" marR="84194" marT="42097" marB="42097"/>
                </a:tc>
              </a:tr>
              <a:tr h="841935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002060"/>
                          </a:solidFill>
                        </a:rPr>
                        <a:t>1 BEDROOM VILLA</a:t>
                      </a:r>
                    </a:p>
                  </a:txBody>
                  <a:tcPr marL="84194" marR="84194" marT="42097" marB="42097"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002060"/>
                          </a:solidFill>
                        </a:rPr>
                        <a:t>OPTIONAL</a:t>
                      </a:r>
                    </a:p>
                    <a:p>
                      <a:endParaRPr lang="en-US" sz="1700" i="1" dirty="0">
                        <a:solidFill>
                          <a:srgbClr val="002060"/>
                        </a:solidFill>
                      </a:endParaRPr>
                    </a:p>
                  </a:txBody>
                  <a:tcPr marL="84194" marR="84194" marT="42097" marB="42097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</a:rPr>
                        <a:t>OPTIONAL (IF</a:t>
                      </a:r>
                      <a:r>
                        <a:rPr lang="en-US" sz="1200" baseline="0" dirty="0" smtClean="0">
                          <a:solidFill>
                            <a:srgbClr val="002060"/>
                          </a:solidFill>
                        </a:rPr>
                        <a:t> MANAGEMENT SERVICE IS NOT APPLIED)</a:t>
                      </a:r>
                    </a:p>
                  </a:txBody>
                  <a:tcPr marL="84194" marR="84194" marT="42097" marB="42097"/>
                </a:tc>
              </a:tr>
              <a:tr h="841935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002060"/>
                          </a:solidFill>
                        </a:rPr>
                        <a:t>3 BEDROOM VILLA</a:t>
                      </a:r>
                    </a:p>
                  </a:txBody>
                  <a:tcPr marL="84194" marR="84194" marT="42097" marB="42097"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002060"/>
                          </a:solidFill>
                        </a:rPr>
                        <a:t>OPTIONAL</a:t>
                      </a:r>
                    </a:p>
                    <a:p>
                      <a:endParaRPr lang="en-US" sz="1700" i="1" dirty="0">
                        <a:solidFill>
                          <a:srgbClr val="002060"/>
                        </a:solidFill>
                      </a:endParaRPr>
                    </a:p>
                  </a:txBody>
                  <a:tcPr marL="84194" marR="84194" marT="42097" marB="42097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rgbClr val="002060"/>
                          </a:solidFill>
                        </a:rPr>
                        <a:t>OPTIONAL (IF</a:t>
                      </a:r>
                      <a:r>
                        <a:rPr lang="en-US" sz="1200" baseline="0" dirty="0" smtClean="0">
                          <a:solidFill>
                            <a:srgbClr val="002060"/>
                          </a:solidFill>
                        </a:rPr>
                        <a:t> MANAGEMENT SERVICE IS NOT APPLIED)</a:t>
                      </a:r>
                    </a:p>
                  </a:txBody>
                  <a:tcPr marL="84194" marR="84194" marT="42097" marB="42097"/>
                </a:tc>
              </a:tr>
              <a:tr h="519600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002060"/>
                          </a:solidFill>
                        </a:rPr>
                        <a:t>DELUXE</a:t>
                      </a:r>
                      <a:r>
                        <a:rPr lang="en-US" sz="1700" baseline="0" dirty="0" smtClean="0">
                          <a:solidFill>
                            <a:srgbClr val="002060"/>
                          </a:solidFill>
                        </a:rPr>
                        <a:t> ROOMS</a:t>
                      </a:r>
                    </a:p>
                  </a:txBody>
                  <a:tcPr marL="84194" marR="84194" marT="42097" marB="42097"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002060"/>
                          </a:solidFill>
                        </a:rPr>
                        <a:t>APPLIED</a:t>
                      </a:r>
                    </a:p>
                    <a:p>
                      <a:endParaRPr lang="en-US" sz="1700" i="1" dirty="0">
                        <a:solidFill>
                          <a:srgbClr val="002060"/>
                        </a:solidFill>
                      </a:endParaRPr>
                    </a:p>
                  </a:txBody>
                  <a:tcPr marL="84194" marR="84194" marT="42097" marB="42097"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en-US" sz="1700" dirty="0">
                        <a:solidFill>
                          <a:srgbClr val="002060"/>
                        </a:solidFill>
                      </a:endParaRPr>
                    </a:p>
                  </a:txBody>
                  <a:tcPr marL="84194" marR="84194" marT="42097" marB="42097"/>
                </a:tc>
              </a:tr>
              <a:tr h="519600"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002060"/>
                          </a:solidFill>
                        </a:rPr>
                        <a:t>SUITES</a:t>
                      </a:r>
                    </a:p>
                  </a:txBody>
                  <a:tcPr marL="84194" marR="84194" marT="42097" marB="42097"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002060"/>
                          </a:solidFill>
                        </a:rPr>
                        <a:t>APPLIED</a:t>
                      </a:r>
                    </a:p>
                    <a:p>
                      <a:endParaRPr lang="en-US" sz="1700" i="1" dirty="0">
                        <a:solidFill>
                          <a:srgbClr val="002060"/>
                        </a:solidFill>
                      </a:endParaRPr>
                    </a:p>
                  </a:txBody>
                  <a:tcPr marL="84194" marR="84194" marT="42097" marB="42097"/>
                </a:tc>
                <a:tc>
                  <a:txBody>
                    <a:bodyPr/>
                    <a:lstStyle/>
                    <a:p>
                      <a:r>
                        <a:rPr lang="en-US" sz="1700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en-US" sz="1700" dirty="0">
                        <a:solidFill>
                          <a:srgbClr val="002060"/>
                        </a:solidFill>
                      </a:endParaRPr>
                    </a:p>
                  </a:txBody>
                  <a:tcPr marL="84194" marR="84194" marT="42097" marB="42097"/>
                </a:tc>
              </a:tr>
            </a:tbl>
          </a:graphicData>
        </a:graphic>
      </p:graphicFrame>
      <p:pic>
        <p:nvPicPr>
          <p:cNvPr id="6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1800" dirty="0" smtClean="0"/>
              <a:t>Anemalou Resort &amp; Beach Club Sire Lombok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9535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3B9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FACILITIES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733550"/>
            <a:ext cx="3581400" cy="340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16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Blue Room Beach Club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Mango Tree Restaurant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Spa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Service and Management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Wedding Chapel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Golf Course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Kids Club</a:t>
            </a:r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Shuttle boat and helicopter  service to </a:t>
            </a:r>
            <a:r>
              <a:rPr lang="en-US" sz="1600" dirty="0" err="1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Gili</a:t>
            </a:r>
            <a:endParaRPr lang="en-US" sz="1600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6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+mj-lt"/>
              </a:rPr>
              <a:t> Fast Boat to Bali</a:t>
            </a:r>
            <a:endParaRPr lang="en-US" sz="1600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Sansumi-DemiBold"/>
            </a:endParaRPr>
          </a:p>
          <a:p>
            <a:pPr algn="just">
              <a:buFont typeface="Arial" pitchFamily="34" charset="0"/>
              <a:buChar char="•"/>
            </a:pPr>
            <a:endParaRPr lang="en-US" sz="1050" dirty="0" smtClean="0">
              <a:ln>
                <a:solidFill>
                  <a:srgbClr val="7C3B95"/>
                </a:solidFill>
              </a:ln>
              <a:solidFill>
                <a:srgbClr val="7C3B95"/>
              </a:solidFill>
              <a:latin typeface="+mj-lt"/>
            </a:endParaRPr>
          </a:p>
        </p:txBody>
      </p:sp>
      <p:grpSp>
        <p:nvGrpSpPr>
          <p:cNvPr id="3" name="Group 11"/>
          <p:cNvGrpSpPr/>
          <p:nvPr/>
        </p:nvGrpSpPr>
        <p:grpSpPr>
          <a:xfrm>
            <a:off x="4191000" y="895350"/>
            <a:ext cx="4702631" cy="4278312"/>
            <a:chOff x="3581400" y="895350"/>
            <a:chExt cx="4702631" cy="4278312"/>
          </a:xfrm>
        </p:grpSpPr>
        <p:pic>
          <p:nvPicPr>
            <p:cNvPr id="13314" name="Picture 2" descr="C:\Users\Public\Documents\Anemalou Villa Lombok\LOMBOK Anemalou Villa &amp; Spa Information\LOMBOK Anemalou Project - lombok gili\3d view\Project view\villa sire resto 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81400" y="895350"/>
              <a:ext cx="2895600" cy="1447800"/>
            </a:xfrm>
            <a:prstGeom prst="rect">
              <a:avLst/>
            </a:prstGeom>
            <a:noFill/>
          </p:spPr>
        </p:pic>
        <p:pic>
          <p:nvPicPr>
            <p:cNvPr id="13315" name="Picture 3" descr="C:\Users\Public\Documents\Anemalou Villa Lombok\VILLA LOMBOK\MANGO TRE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19800" y="2419350"/>
              <a:ext cx="2209800" cy="1381125"/>
            </a:xfrm>
            <a:prstGeom prst="rect">
              <a:avLst/>
            </a:prstGeom>
            <a:noFill/>
          </p:spPr>
        </p:pic>
        <p:pic>
          <p:nvPicPr>
            <p:cNvPr id="13316" name="Picture 4" descr="C:\Users\Public\Documents\DESIGN\SIRE CATALOG\spa.jpg"/>
            <p:cNvPicPr>
              <a:picLocks noChangeAspect="1" noChangeArrowheads="1"/>
            </p:cNvPicPr>
            <p:nvPr/>
          </p:nvPicPr>
          <p:blipFill>
            <a:blip r:embed="rId4" cstate="print"/>
            <a:srcRect r="26233"/>
            <a:stretch>
              <a:fillRect/>
            </a:stretch>
          </p:blipFill>
          <p:spPr bwMode="auto">
            <a:xfrm>
              <a:off x="6553200" y="895350"/>
              <a:ext cx="1676400" cy="1460071"/>
            </a:xfrm>
            <a:prstGeom prst="rect">
              <a:avLst/>
            </a:prstGeom>
            <a:noFill/>
          </p:spPr>
        </p:pic>
        <p:pic>
          <p:nvPicPr>
            <p:cNvPr id="13317" name="Picture 5" descr="C:\Users\Public\Documents\Anemalou Villa Lombok\Presentation\Material\images\service managemen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81400" y="3943350"/>
              <a:ext cx="2339975" cy="1200150"/>
            </a:xfrm>
            <a:prstGeom prst="rect">
              <a:avLst/>
            </a:prstGeom>
            <a:noFill/>
          </p:spPr>
        </p:pic>
        <p:pic>
          <p:nvPicPr>
            <p:cNvPr id="10" name="Picture 3" descr="C:\Users\Public\Documents\Anemalou Villa Lombok\Presentation\Material\images\golf course lombok.jpg"/>
            <p:cNvPicPr>
              <a:picLocks noChangeAspect="1" noChangeArrowheads="1"/>
            </p:cNvPicPr>
            <p:nvPr/>
          </p:nvPicPr>
          <p:blipFill>
            <a:blip r:embed="rId6" cstate="print"/>
            <a:srcRect l="2564" t="3847" b="3815"/>
            <a:stretch>
              <a:fillRect/>
            </a:stretch>
          </p:blipFill>
          <p:spPr bwMode="auto">
            <a:xfrm>
              <a:off x="3581401" y="2419350"/>
              <a:ext cx="2292350" cy="1447800"/>
            </a:xfrm>
            <a:prstGeom prst="rect">
              <a:avLst/>
            </a:prstGeom>
            <a:noFill/>
          </p:spPr>
        </p:pic>
        <p:pic>
          <p:nvPicPr>
            <p:cNvPr id="1026" name="Picture 2" descr="C:\Users\Public\Documents\Anemalou Villa Lombok\wedding chapel -facility.jpg"/>
            <p:cNvPicPr>
              <a:picLocks noChangeAspect="1" noChangeArrowheads="1"/>
            </p:cNvPicPr>
            <p:nvPr/>
          </p:nvPicPr>
          <p:blipFill>
            <a:blip r:embed="rId7" cstate="print"/>
            <a:srcRect t="18916"/>
            <a:stretch>
              <a:fillRect/>
            </a:stretch>
          </p:blipFill>
          <p:spPr bwMode="auto">
            <a:xfrm>
              <a:off x="6019800" y="3867150"/>
              <a:ext cx="2264231" cy="1306512"/>
            </a:xfrm>
            <a:prstGeom prst="rect">
              <a:avLst/>
            </a:prstGeom>
            <a:noFill/>
          </p:spPr>
        </p:pic>
      </p:grpSp>
      <p:pic>
        <p:nvPicPr>
          <p:cNvPr id="13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TOURISM INDUSTRY in INDONESIA</a:t>
            </a:r>
            <a:endParaRPr lang="en-US" sz="2800" i="1" dirty="0"/>
          </a:p>
        </p:txBody>
      </p:sp>
      <p:pic>
        <p:nvPicPr>
          <p:cNvPr id="2051" name="Picture 3" descr="C:\Users\Public\Documents\Anemalou Villa Lombok\Presentation\Material\images\world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33550"/>
            <a:ext cx="6199627" cy="3276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330801" y="971550"/>
            <a:ext cx="67463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rgbClr val="7C3B95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TOURIST ARRIVAL IN INDONESIA BASED ON COUNTRY ORIGIN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981200" y="2038350"/>
            <a:ext cx="1143000" cy="973098"/>
            <a:chOff x="304800" y="1580195"/>
            <a:chExt cx="1371600" cy="1167717"/>
          </a:xfrm>
        </p:grpSpPr>
        <p:sp>
          <p:nvSpPr>
            <p:cNvPr id="41" name="Teardrop 40"/>
            <p:cNvSpPr/>
            <p:nvPr/>
          </p:nvSpPr>
          <p:spPr>
            <a:xfrm rot="8041069">
              <a:off x="403671" y="1580195"/>
              <a:ext cx="1167717" cy="1167717"/>
            </a:xfrm>
            <a:prstGeom prst="teardrop">
              <a:avLst/>
            </a:prstGeom>
            <a:ln>
              <a:solidFill>
                <a:srgbClr val="7C3B9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7C3B95"/>
                  </a:solidFill>
                </a:ln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4800" y="1763075"/>
              <a:ext cx="1371600" cy="70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7C3B95"/>
                  </a:solidFill>
                </a:rPr>
                <a:t>America</a:t>
              </a:r>
              <a:endParaRPr lang="en-US" sz="1600" b="1" i="1" dirty="0" smtClean="0">
                <a:solidFill>
                  <a:srgbClr val="7C3B95"/>
                </a:solidFill>
              </a:endParaRPr>
            </a:p>
            <a:p>
              <a:pPr algn="ctr"/>
              <a:r>
                <a:rPr lang="en-US" sz="1600" b="1" dirty="0" smtClean="0">
                  <a:solidFill>
                    <a:srgbClr val="7C3B95"/>
                  </a:solidFill>
                </a:rPr>
                <a:t>297K</a:t>
              </a:r>
              <a:endParaRPr lang="en-US" sz="1600" b="1" dirty="0">
                <a:solidFill>
                  <a:srgbClr val="7C3B95"/>
                </a:solidFill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3429000" y="3714750"/>
            <a:ext cx="2057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2011</a:t>
            </a:r>
            <a:endParaRPr lang="en-US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114800" y="1733550"/>
            <a:ext cx="1143000" cy="939117"/>
            <a:chOff x="304800" y="1580195"/>
            <a:chExt cx="1421229" cy="1167717"/>
          </a:xfrm>
        </p:grpSpPr>
        <p:sp>
          <p:nvSpPr>
            <p:cNvPr id="45" name="Teardrop 44"/>
            <p:cNvSpPr/>
            <p:nvPr/>
          </p:nvSpPr>
          <p:spPr>
            <a:xfrm rot="8041069">
              <a:off x="403671" y="1580195"/>
              <a:ext cx="1167717" cy="1167717"/>
            </a:xfrm>
            <a:prstGeom prst="teardrop">
              <a:avLst/>
            </a:prstGeom>
            <a:ln>
              <a:solidFill>
                <a:srgbClr val="7C3B9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7C3B95"/>
                  </a:solidFill>
                </a:ln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4800" y="1674944"/>
              <a:ext cx="1421229" cy="727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7C3B95"/>
                  </a:solidFill>
                </a:rPr>
                <a:t>Europe</a:t>
              </a:r>
              <a:br>
                <a:rPr lang="en-US" sz="1600" dirty="0" smtClean="0">
                  <a:solidFill>
                    <a:srgbClr val="7C3B95"/>
                  </a:solidFill>
                </a:rPr>
              </a:br>
              <a:r>
                <a:rPr lang="en-US" sz="1600" b="1" dirty="0" smtClean="0">
                  <a:solidFill>
                    <a:srgbClr val="7C3B95"/>
                  </a:solidFill>
                </a:rPr>
                <a:t>1.045K</a:t>
              </a:r>
              <a:endParaRPr lang="en-US" sz="1600" b="1" dirty="0">
                <a:solidFill>
                  <a:srgbClr val="7C3B95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486400" y="2266950"/>
            <a:ext cx="1103087" cy="939117"/>
            <a:chOff x="304799" y="1580195"/>
            <a:chExt cx="1371600" cy="1167717"/>
          </a:xfrm>
        </p:grpSpPr>
        <p:sp>
          <p:nvSpPr>
            <p:cNvPr id="48" name="Teardrop 47"/>
            <p:cNvSpPr/>
            <p:nvPr/>
          </p:nvSpPr>
          <p:spPr>
            <a:xfrm rot="8041069">
              <a:off x="403671" y="1580195"/>
              <a:ext cx="1167717" cy="1167717"/>
            </a:xfrm>
            <a:prstGeom prst="teardrop">
              <a:avLst/>
            </a:prstGeom>
            <a:ln>
              <a:solidFill>
                <a:srgbClr val="7C3B9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7C3B95"/>
                  </a:solidFill>
                </a:ln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04799" y="1580195"/>
              <a:ext cx="1371600" cy="880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7C3B95"/>
                  </a:solidFill>
                </a:rPr>
                <a:t>Asia</a:t>
              </a:r>
              <a:br>
                <a:rPr lang="en-US" sz="1200" dirty="0" smtClean="0">
                  <a:solidFill>
                    <a:srgbClr val="7C3B95"/>
                  </a:solidFill>
                </a:rPr>
              </a:br>
              <a:r>
                <a:rPr lang="en-US" sz="1200" dirty="0" smtClean="0">
                  <a:solidFill>
                    <a:srgbClr val="7C3B95"/>
                  </a:solidFill>
                </a:rPr>
                <a:t>Pacific</a:t>
              </a:r>
              <a:r>
                <a:rPr lang="en-US" sz="1600" dirty="0" smtClean="0">
                  <a:solidFill>
                    <a:srgbClr val="7C3B95"/>
                  </a:solidFill>
                </a:rPr>
                <a:t/>
              </a:r>
              <a:br>
                <a:rPr lang="en-US" sz="1600" dirty="0" smtClean="0">
                  <a:solidFill>
                    <a:srgbClr val="7C3B95"/>
                  </a:solidFill>
                </a:rPr>
              </a:br>
              <a:r>
                <a:rPr lang="en-US" sz="1600" b="1" dirty="0" smtClean="0">
                  <a:solidFill>
                    <a:srgbClr val="7C3B95"/>
                  </a:solidFill>
                </a:rPr>
                <a:t>2.814K</a:t>
              </a:r>
              <a:endParaRPr lang="en-US" sz="1600" b="1" dirty="0">
                <a:solidFill>
                  <a:srgbClr val="7C3B95"/>
                </a:solidFill>
              </a:endParaRPr>
            </a:p>
          </p:txBody>
        </p:sp>
      </p:grpSp>
      <p:pic>
        <p:nvPicPr>
          <p:cNvPr id="16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895350"/>
          </a:xfrm>
        </p:spPr>
        <p:txBody>
          <a:bodyPr>
            <a:noAutofit/>
          </a:bodyPr>
          <a:lstStyle/>
          <a:p>
            <a:r>
              <a:rPr lang="en-US" sz="1800" dirty="0" smtClean="0"/>
              <a:t>Anemalou Resort &amp; Beach Club Sire Lombok</a:t>
            </a:r>
            <a:endParaRPr lang="en-US" sz="18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95350"/>
            <a:ext cx="22098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C3B95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ROI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57200" y="1885950"/>
            <a:ext cx="1524000" cy="2708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just"/>
            <a:r>
              <a:rPr lang="en-US" sz="1400" dirty="0" smtClean="0">
                <a:ln>
                  <a:solidFill>
                    <a:srgbClr val="7C3B95"/>
                  </a:solidFill>
                </a:ln>
                <a:solidFill>
                  <a:srgbClr val="7C3B95"/>
                </a:solidFill>
                <a:latin typeface="Sansumi-DemiBold"/>
              </a:rPr>
              <a:t>Calculation of ROI if you rent the property back to the management Anemalou Resort &amp; Beach Club.</a:t>
            </a:r>
          </a:p>
        </p:txBody>
      </p:sp>
      <p:graphicFrame>
        <p:nvGraphicFramePr>
          <p:cNvPr id="8" name="Chart 7"/>
          <p:cNvGraphicFramePr/>
          <p:nvPr/>
        </p:nvGraphicFramePr>
        <p:xfrm>
          <a:off x="2209800" y="1047750"/>
          <a:ext cx="6648654" cy="3305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bg1"/>
                </a:solidFill>
              </a:rPr>
              <a:t>Pricelist</a:t>
            </a:r>
            <a:endParaRPr lang="en-US" sz="1800" i="1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0" y="895350"/>
            <a:ext cx="3048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C3B95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43000" y="1047750"/>
          <a:ext cx="6934201" cy="388619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426970"/>
                <a:gridCol w="1156534"/>
                <a:gridCol w="1116899"/>
                <a:gridCol w="1116899"/>
                <a:gridCol w="1116899"/>
              </a:tblGrid>
              <a:tr h="69943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UNIT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BUILDING</a:t>
                      </a:r>
                      <a:r>
                        <a:rPr lang="en-US" sz="1050" baseline="0" dirty="0" smtClean="0">
                          <a:solidFill>
                            <a:sysClr val="windowText" lastClr="000000"/>
                          </a:solidFill>
                        </a:rPr>
                        <a:t> AREA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LAND</a:t>
                      </a:r>
                      <a:r>
                        <a:rPr lang="en-US" sz="1050" baseline="0" dirty="0" smtClean="0">
                          <a:solidFill>
                            <a:sysClr val="windowText" lastClr="000000"/>
                          </a:solidFill>
                        </a:rPr>
                        <a:t> AREA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VIEW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PRICE (USD)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/>
                </a:tc>
              </a:tr>
              <a:tr h="34399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Deluxe Room Type 1 Without Terrace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28 m2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Garden View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72,000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4399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Deluxe Room Type</a:t>
                      </a:r>
                      <a:r>
                        <a:rPr lang="en-US" sz="1050" baseline="0" dirty="0" smtClean="0">
                          <a:solidFill>
                            <a:sysClr val="windowText" lastClr="000000"/>
                          </a:solidFill>
                        </a:rPr>
                        <a:t> 1 Without Terrace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28 m2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Ocean View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78,000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4399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Deluxe Room Type 2 With Terrace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33 m2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Garden View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84,000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43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Deluxe Room Type 2 With Terrace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33 m2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Ocean View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91,200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4399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Suite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46 m2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Garden View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120,000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4399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Suite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46 m2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-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Ocean</a:t>
                      </a:r>
                      <a:r>
                        <a:rPr lang="en-US" sz="1050" baseline="0" dirty="0" smtClean="0">
                          <a:solidFill>
                            <a:sysClr val="windowText" lastClr="000000"/>
                          </a:solidFill>
                        </a:rPr>
                        <a:t> View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129,600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43991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Villa 1 Bedroom with Pool &amp; Jacuzzi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143 m2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208.44 m2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Ocean View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429,000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89415"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Villa 3 Bedroom with Pool &amp; Jacuzzi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230.03 m2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237.25 m2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Garden View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752,400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8941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Villa 3 Bedroom with Pool &amp; Jacuzzi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230.03 m2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237.25 m2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solidFill>
                            <a:sysClr val="windowText" lastClr="000000"/>
                          </a:solidFill>
                        </a:rPr>
                        <a:t>Ocean View</a:t>
                      </a:r>
                      <a:endParaRPr lang="en-US" sz="105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ysClr val="windowText" lastClr="000000"/>
                          </a:solidFill>
                        </a:rPr>
                        <a:t>819,600</a:t>
                      </a:r>
                      <a:endParaRPr lang="en-US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2400" dirty="0" smtClean="0"/>
              <a:t>Unit Availability (Ground Floor)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  <p:pic>
        <p:nvPicPr>
          <p:cNvPr id="7170" name="Picture 2" descr="C:\Users\Public\Documents\Anemalou Villa Lombok\Images\MASTERPLAN\MASTER PLAN GROUND FLOOR COLOR RESERV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71550"/>
            <a:ext cx="9144000" cy="4192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2400" dirty="0" smtClean="0"/>
              <a:t>Unit Availability (First Floor)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  <p:pic>
        <p:nvPicPr>
          <p:cNvPr id="8194" name="Picture 2" descr="C:\Users\Public\Documents\Anemalou Villa Lombok\Images\MASTERPLAN\MASTER PLAN FIRST FLOOR COLOR RESERV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971551"/>
            <a:ext cx="9144000" cy="4192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" y="209550"/>
            <a:ext cx="7543800" cy="430887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Anemalou Resort &amp; Beach Club</a:t>
            </a:r>
            <a:endParaRPr lang="en-US" sz="12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sz="16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Offers :</a:t>
            </a:r>
            <a:endParaRPr lang="en-US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marL="174625" indent="-174625">
              <a:buFont typeface="Arial" pitchFamily="34" charset="0"/>
              <a:buChar char="•"/>
            </a:pPr>
            <a:endParaRPr lang="en-US" sz="2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marL="174625" indent="-174625" algn="just">
              <a:buFont typeface="Arial" pitchFamily="34" charset="0"/>
              <a:buChar char="•"/>
            </a:pP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Residential / villa in a convenient location, beautiful white sand beaches, close to a variety of public facilities (malls, airports, ports)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Profitable investment 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Property management experienced in Bali </a:t>
            </a:r>
          </a:p>
          <a:p>
            <a:pPr marL="174625" indent="-174625" algn="just">
              <a:buFont typeface="Arial" pitchFamily="34" charset="0"/>
              <a:buChar char="•"/>
            </a:pP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Price per m</a:t>
            </a:r>
            <a:r>
              <a:rPr lang="en-US" sz="2000" b="1" baseline="30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2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(front &amp; white sand beach) ranging from USD 2,500 and will be 2X as much in 2-3 years. For comparison, in Bali Price per m2 USD 8,000 m, in </a:t>
            </a:r>
            <a:r>
              <a:rPr lang="en-US" sz="2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Phuket</a:t>
            </a: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per m2 USD 7,000</a:t>
            </a:r>
          </a:p>
          <a:p>
            <a:pPr marL="800100" lvl="1" indent="-342900" algn="just"/>
            <a:endParaRPr lang="en-US" sz="20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marL="174625" indent="-174625" algn="just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* Terms and conditions applied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600" y="209550"/>
            <a:ext cx="7543800" cy="47705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Anemalou Resort &amp; Beach Club</a:t>
            </a:r>
            <a:endParaRPr lang="en-US" sz="12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algn="ctr"/>
            <a:r>
              <a:rPr lang="en-US" sz="16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Offers :</a:t>
            </a:r>
            <a:endParaRPr lang="en-US" sz="24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marL="174625" indent="-174625">
              <a:buFont typeface="Arial" pitchFamily="34" charset="0"/>
              <a:buChar char="•"/>
            </a:pPr>
            <a:endParaRPr lang="en-US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marL="174625" indent="-174625" algn="just">
              <a:buFont typeface="Arial" pitchFamily="34" charset="0"/>
              <a:buChar char="•"/>
            </a:pP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Ownership options :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100% FREEHOLD with Average of ROI 15% yearly + capital gain 20%. Full income without guarantee average 35% yearly.</a:t>
            </a:r>
            <a:b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r>
              <a:rPr lang="en-US" sz="2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umi-DemiBold"/>
              </a:rPr>
              <a:t> </a:t>
            </a:r>
            <a:r>
              <a:rPr lang="en-US" sz="1600" i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umi-DemiBold"/>
              </a:rPr>
              <a:t>Please note buyer has 3 months of period to change to option 2.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Buy back (like </a:t>
            </a:r>
            <a:r>
              <a:rPr lang="en-US" sz="200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deposito</a:t>
            </a:r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) with guarantee 8% for 5 years, 10% for 10 years. In the end of the contract you will get 100% your initial investment.</a:t>
            </a:r>
          </a:p>
          <a:p>
            <a:pPr marL="800100" lvl="1" indent="-342900" algn="just"/>
            <a:r>
              <a:rPr lang="en-US" sz="2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All buyer will get 21 days free stay. </a:t>
            </a:r>
          </a:p>
          <a:p>
            <a:pPr marL="800100" lvl="1" indent="-342900" algn="just">
              <a:buFont typeface="+mj-lt"/>
              <a:buAutoNum type="arabicPeriod"/>
            </a:pPr>
            <a:endParaRPr lang="en-US" sz="200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marL="174625" indent="-174625" algn="just"/>
            <a:r>
              <a:rPr lang="en-US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* Terms and conditions applied</a:t>
            </a:r>
            <a:endParaRPr lang="en-US" sz="2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929879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INSURANCE</a:t>
            </a:r>
            <a:endParaRPr lang="en-US" sz="2400" i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sz="2000" b="1" dirty="0" smtClean="0">
              <a:solidFill>
                <a:srgbClr val="002060"/>
              </a:solidFill>
            </a:endParaRPr>
          </a:p>
          <a:p>
            <a:r>
              <a:rPr lang="en-US" sz="2000" b="1" dirty="0" smtClean="0">
                <a:solidFill>
                  <a:srgbClr val="002060"/>
                </a:solidFill>
              </a:rPr>
              <a:t>All buildings are covered by Zurich Insurance.</a:t>
            </a:r>
          </a:p>
        </p:txBody>
      </p:sp>
      <p:sp>
        <p:nvSpPr>
          <p:cNvPr id="1026" name="AutoShape 2" descr="http://www.insurancetimes.co.uk/pictures/940xAny/P/Journals/Company/65/Zurich_Logo20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http://www.insurancetimes.co.uk/pictures/940xAny/P/Journals/Company/65/Zurich_Logo20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://www.insurancetimes.co.uk/pictures/940xAny/P/Journals/Company/65/Zurich_Logo20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http://www.insurancetimes.co.uk/pictures/940xAny/P/Journals/Company/65/Zurich_Logo20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724150"/>
            <a:ext cx="6019800" cy="201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2000" dirty="0" smtClean="0"/>
              <a:t>BOOKING FEE</a:t>
            </a:r>
            <a:br>
              <a:rPr lang="en-US" sz="2000" dirty="0" smtClean="0"/>
            </a:br>
            <a:endParaRPr lang="en-US" sz="2000" i="1" dirty="0"/>
          </a:p>
        </p:txBody>
      </p:sp>
      <p:sp>
        <p:nvSpPr>
          <p:cNvPr id="6" name="Rectangle 5"/>
          <p:cNvSpPr/>
          <p:nvPr/>
        </p:nvSpPr>
        <p:spPr>
          <a:xfrm>
            <a:off x="609600" y="1047750"/>
            <a:ext cx="75438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endParaRPr lang="en-US" sz="1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marL="174625" indent="-174625">
              <a:buFont typeface="Arial" pitchFamily="34" charset="0"/>
              <a:buChar char="•"/>
            </a:pPr>
            <a:endParaRPr lang="en-US" sz="1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1000" y="895350"/>
            <a:ext cx="8077200" cy="4216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174625" indent="-174625" algn="ctr"/>
            <a:endParaRPr lang="en-US" sz="1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marL="174625" indent="-174625" algn="ctr"/>
            <a:r>
              <a:rPr lang="en-US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Booking Fee : ONLY USD 2,000</a:t>
            </a:r>
            <a:br>
              <a:rPr lang="en-US" sz="1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endParaRPr lang="en-US" sz="1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The buyer needs to make a payment of $2000 booking fee as a sign of interest. 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 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This will provide the buyer to travel from their country to visit the project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 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First day: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Buyer will come to Bali and stay overnight to view and have a good feeling about the Villa being built. 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 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Second day: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Buyer will travel to Lombok with speed boat provided by Anemalou and stay overnight in a hotel provided by Anemalou partners.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 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Final day: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Buyer depart home to their country of origin.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 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Buyer will have 4 weeks time to complete their down payment after inspecting the location.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 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200" dirty="0" smtClean="0">
                <a:solidFill>
                  <a:srgbClr val="002060"/>
                </a:solidFill>
              </a:rPr>
              <a:t>Booking Fee will be added to the 30% down payment if buyer agree to continue the purchase.</a:t>
            </a:r>
            <a:endParaRPr lang="en-US" sz="1200" dirty="0" smtClean="0">
              <a:solidFill>
                <a:srgbClr val="002060"/>
              </a:solidFill>
            </a:endParaRPr>
          </a:p>
          <a:p>
            <a:pPr algn="just"/>
            <a:r>
              <a:rPr lang="en-SG" sz="1000" dirty="0" smtClean="0">
                <a:solidFill>
                  <a:srgbClr val="002060"/>
                </a:solidFill>
              </a:rPr>
              <a:t> </a:t>
            </a:r>
            <a:r>
              <a:rPr lang="en-US" sz="1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/>
            </a:r>
            <a:br>
              <a:rPr lang="en-US" sz="1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endParaRPr lang="en-US" sz="1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marL="174625" indent="-174625" algn="ctr"/>
            <a:endParaRPr lang="en-US" sz="1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C3B9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9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2400" dirty="0" smtClean="0"/>
              <a:t>3 </a:t>
            </a:r>
            <a:r>
              <a:rPr lang="en-US" sz="2400" dirty="0" smtClean="0"/>
              <a:t>Payment </a:t>
            </a:r>
            <a:r>
              <a:rPr lang="en-US" sz="2400" dirty="0" smtClean="0"/>
              <a:t>Type</a:t>
            </a:r>
            <a:endParaRPr lang="en-US" sz="24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" y="1047751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7C3B95"/>
                </a:solidFill>
              </a:rPr>
              <a:t>30 % Deposit </a:t>
            </a:r>
            <a:r>
              <a:rPr lang="en-US" sz="2400" dirty="0" smtClean="0">
                <a:solidFill>
                  <a:srgbClr val="7C3B95"/>
                </a:solidFill>
              </a:rPr>
              <a:t>+ </a:t>
            </a:r>
            <a:r>
              <a:rPr lang="en-US" sz="2400" dirty="0" smtClean="0">
                <a:solidFill>
                  <a:srgbClr val="7C3B95"/>
                </a:solidFill>
              </a:rPr>
              <a:t>Installments 24 months without interest.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smtClean="0">
                <a:solidFill>
                  <a:srgbClr val="7C3B95"/>
                </a:solidFill>
              </a:rPr>
              <a:t>30</a:t>
            </a:r>
            <a:r>
              <a:rPr lang="en-US" sz="2400" dirty="0" smtClean="0">
                <a:solidFill>
                  <a:srgbClr val="7C3B95"/>
                </a:solidFill>
              </a:rPr>
              <a:t>% Deposit for order</a:t>
            </a:r>
            <a:br>
              <a:rPr lang="en-US" sz="2400" dirty="0" smtClean="0">
                <a:solidFill>
                  <a:srgbClr val="7C3B95"/>
                </a:solidFill>
              </a:rPr>
            </a:br>
            <a:r>
              <a:rPr lang="en-US" sz="2400" dirty="0" smtClean="0">
                <a:solidFill>
                  <a:srgbClr val="7C3B95"/>
                </a:solidFill>
              </a:rPr>
              <a:t>when building is finished 30%, down payment 30%</a:t>
            </a:r>
            <a:br>
              <a:rPr lang="en-US" sz="2400" dirty="0" smtClean="0">
                <a:solidFill>
                  <a:srgbClr val="7C3B95"/>
                </a:solidFill>
              </a:rPr>
            </a:br>
            <a:r>
              <a:rPr lang="en-US" sz="2400" dirty="0" smtClean="0">
                <a:solidFill>
                  <a:srgbClr val="7C3B95"/>
                </a:solidFill>
              </a:rPr>
              <a:t>when building is finished 60%, down payment 30%</a:t>
            </a:r>
            <a:br>
              <a:rPr lang="en-US" sz="2400" dirty="0" smtClean="0">
                <a:solidFill>
                  <a:srgbClr val="7C3B95"/>
                </a:solidFill>
              </a:rPr>
            </a:br>
            <a:r>
              <a:rPr lang="en-US" sz="2400" dirty="0" smtClean="0">
                <a:solidFill>
                  <a:srgbClr val="7C3B95"/>
                </a:solidFill>
              </a:rPr>
              <a:t>final delivery, balance 10%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>
                <a:solidFill>
                  <a:srgbClr val="7C3B95"/>
                </a:solidFill>
              </a:rPr>
              <a:t>Cash in Advance with 5% Discount</a:t>
            </a:r>
            <a:endParaRPr lang="en-US" sz="2400" dirty="0">
              <a:solidFill>
                <a:srgbClr val="7C3B9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tartupbootcamp.org/assets/images/events/Berlin/paris-city-ligh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372600" cy="5858613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4648200" y="-552450"/>
            <a:ext cx="3886200" cy="5153439"/>
          </a:xfrm>
          <a:prstGeom prst="roundRect">
            <a:avLst/>
          </a:prstGeom>
          <a:ln>
            <a:solidFill>
              <a:srgbClr val="7C3B95"/>
            </a:solidFill>
            <a:prstDash val="sysDash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724400" y="209550"/>
            <a:ext cx="37338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2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umi-DemiBold"/>
              </a:rPr>
              <a:t>*Package  stay at Anemalou Villas &amp; Spa 3 Days 2 Nights </a:t>
            </a:r>
            <a:br>
              <a:rPr lang="en-US" sz="2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umi-DemiBold"/>
              </a:rPr>
            </a:br>
            <a:r>
              <a:rPr lang="en-US" sz="2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umi-DemiBold"/>
              </a:rPr>
              <a:t>&amp; </a:t>
            </a:r>
          </a:p>
          <a:p>
            <a:pPr lvl="0" algn="ctr"/>
            <a:r>
              <a:rPr lang="en-US" sz="2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umi-DemiBold"/>
              </a:rPr>
              <a:t>Chance to win Free tickets to PARIS for 5 first person.</a:t>
            </a:r>
          </a:p>
          <a:p>
            <a:pPr lvl="0" algn="ctr"/>
            <a:r>
              <a:rPr lang="en-US" sz="2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umi-DemiBold"/>
              </a:rPr>
              <a:t> </a:t>
            </a:r>
            <a:br>
              <a:rPr lang="en-US" sz="2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umi-DemiBold"/>
              </a:rPr>
            </a:br>
            <a:r>
              <a:rPr lang="en-US" sz="2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umi-DemiBold"/>
              </a:rPr>
              <a:t>BOOKING FEE ONLY </a:t>
            </a:r>
          </a:p>
          <a:p>
            <a:pPr lvl="0" algn="ctr"/>
            <a:r>
              <a:rPr lang="en-US" sz="20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umi-DemiBold"/>
              </a:rPr>
              <a:t>USD 2,000</a:t>
            </a:r>
          </a:p>
        </p:txBody>
      </p:sp>
      <p:sp>
        <p:nvSpPr>
          <p:cNvPr id="6" name="Rectangle 5"/>
          <p:cNvSpPr/>
          <p:nvPr/>
        </p:nvSpPr>
        <p:spPr>
          <a:xfrm>
            <a:off x="4419600" y="4248150"/>
            <a:ext cx="41148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8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Sansumi-DemiBold"/>
              </a:rPr>
              <a:t>*term and condition applied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TOURISM INDUSTRY in INDONESIA</a:t>
            </a:r>
            <a:endParaRPr lang="en-US" sz="2400" i="1" dirty="0"/>
          </a:p>
        </p:txBody>
      </p:sp>
      <p:pic>
        <p:nvPicPr>
          <p:cNvPr id="2051" name="Picture 3" descr="C:\Users\Public\Documents\Anemalou Villa Lombok\Presentation\Material\images\worldma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33550"/>
            <a:ext cx="6199627" cy="32766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254602" y="971550"/>
            <a:ext cx="67463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rgbClr val="7C3B95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TOURIST ARRIVAL IN INDONESIA BASED ON COUNTRY ORIGIN</a:t>
            </a:r>
          </a:p>
        </p:txBody>
      </p:sp>
      <p:grpSp>
        <p:nvGrpSpPr>
          <p:cNvPr id="3" name="Group 39"/>
          <p:cNvGrpSpPr/>
          <p:nvPr/>
        </p:nvGrpSpPr>
        <p:grpSpPr>
          <a:xfrm>
            <a:off x="1981200" y="2038350"/>
            <a:ext cx="1143000" cy="973098"/>
            <a:chOff x="304800" y="1580195"/>
            <a:chExt cx="1371600" cy="1167717"/>
          </a:xfrm>
        </p:grpSpPr>
        <p:sp>
          <p:nvSpPr>
            <p:cNvPr id="41" name="Teardrop 40"/>
            <p:cNvSpPr/>
            <p:nvPr/>
          </p:nvSpPr>
          <p:spPr>
            <a:xfrm rot="8041069">
              <a:off x="403671" y="1580195"/>
              <a:ext cx="1167717" cy="1167717"/>
            </a:xfrm>
            <a:prstGeom prst="teardrop">
              <a:avLst/>
            </a:prstGeom>
            <a:ln>
              <a:solidFill>
                <a:srgbClr val="7C3B9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7C3B95"/>
                  </a:solidFill>
                </a:ln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4800" y="1885950"/>
              <a:ext cx="1371600" cy="775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7C3B95"/>
                  </a:solidFill>
                </a:rPr>
                <a:t>Amerika</a:t>
              </a:r>
              <a:r>
                <a:rPr lang="en-US" dirty="0" smtClean="0">
                  <a:solidFill>
                    <a:srgbClr val="7C3B95"/>
                  </a:solidFill>
                </a:rPr>
                <a:t/>
              </a:r>
              <a:br>
                <a:rPr lang="en-US" dirty="0" smtClean="0">
                  <a:solidFill>
                    <a:srgbClr val="7C3B95"/>
                  </a:solidFill>
                </a:rPr>
              </a:br>
              <a:r>
                <a:rPr lang="en-US" b="1" dirty="0" smtClean="0">
                  <a:solidFill>
                    <a:srgbClr val="7C3B95"/>
                  </a:solidFill>
                </a:rPr>
                <a:t>297K</a:t>
              </a:r>
              <a:endParaRPr lang="en-US" b="1" dirty="0">
                <a:solidFill>
                  <a:srgbClr val="7C3B95"/>
                </a:solidFill>
              </a:endParaRPr>
            </a:p>
          </p:txBody>
        </p:sp>
      </p:grpSp>
      <p:grpSp>
        <p:nvGrpSpPr>
          <p:cNvPr id="4" name="Group 43"/>
          <p:cNvGrpSpPr/>
          <p:nvPr/>
        </p:nvGrpSpPr>
        <p:grpSpPr>
          <a:xfrm>
            <a:off x="4114800" y="1733550"/>
            <a:ext cx="1103087" cy="939117"/>
            <a:chOff x="304800" y="1580195"/>
            <a:chExt cx="1371600" cy="1167717"/>
          </a:xfrm>
        </p:grpSpPr>
        <p:sp>
          <p:nvSpPr>
            <p:cNvPr id="45" name="Teardrop 44"/>
            <p:cNvSpPr/>
            <p:nvPr/>
          </p:nvSpPr>
          <p:spPr>
            <a:xfrm rot="8041069">
              <a:off x="403671" y="1580195"/>
              <a:ext cx="1167717" cy="1167717"/>
            </a:xfrm>
            <a:prstGeom prst="teardrop">
              <a:avLst/>
            </a:prstGeom>
            <a:ln>
              <a:solidFill>
                <a:srgbClr val="7C3B9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7C3B95"/>
                  </a:solidFill>
                </a:ln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4800" y="1885950"/>
              <a:ext cx="1371600" cy="803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7C3B95"/>
                  </a:solidFill>
                </a:rPr>
                <a:t>Eropa</a:t>
              </a:r>
              <a:r>
                <a:rPr lang="en-US" dirty="0" smtClean="0">
                  <a:solidFill>
                    <a:srgbClr val="7C3B95"/>
                  </a:solidFill>
                </a:rPr>
                <a:t/>
              </a:r>
              <a:br>
                <a:rPr lang="en-US" dirty="0" smtClean="0">
                  <a:solidFill>
                    <a:srgbClr val="7C3B95"/>
                  </a:solidFill>
                </a:rPr>
              </a:br>
              <a:r>
                <a:rPr lang="en-US" b="1" dirty="0" smtClean="0">
                  <a:solidFill>
                    <a:srgbClr val="7C3B95"/>
                  </a:solidFill>
                </a:rPr>
                <a:t>1.045K</a:t>
              </a:r>
              <a:endParaRPr lang="en-US" b="1" dirty="0">
                <a:solidFill>
                  <a:srgbClr val="7C3B95"/>
                </a:solidFill>
              </a:endParaRPr>
            </a:p>
          </p:txBody>
        </p:sp>
      </p:grpSp>
      <p:grpSp>
        <p:nvGrpSpPr>
          <p:cNvPr id="5" name="Group 46"/>
          <p:cNvGrpSpPr/>
          <p:nvPr/>
        </p:nvGrpSpPr>
        <p:grpSpPr>
          <a:xfrm>
            <a:off x="5486400" y="2266950"/>
            <a:ext cx="1103087" cy="939117"/>
            <a:chOff x="304800" y="1580195"/>
            <a:chExt cx="1371600" cy="1167717"/>
          </a:xfrm>
        </p:grpSpPr>
        <p:sp>
          <p:nvSpPr>
            <p:cNvPr id="48" name="Teardrop 47"/>
            <p:cNvSpPr/>
            <p:nvPr/>
          </p:nvSpPr>
          <p:spPr>
            <a:xfrm rot="8041069">
              <a:off x="403671" y="1580195"/>
              <a:ext cx="1167717" cy="1167717"/>
            </a:xfrm>
            <a:prstGeom prst="teardrop">
              <a:avLst/>
            </a:prstGeom>
            <a:ln>
              <a:solidFill>
                <a:srgbClr val="7C3B9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7C3B95"/>
                  </a:solidFill>
                </a:ln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04800" y="1580195"/>
              <a:ext cx="1371600" cy="9950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7C3B95"/>
                  </a:solidFill>
                </a:rPr>
                <a:t>Asia</a:t>
              </a:r>
              <a:br>
                <a:rPr lang="en-US" sz="1400" dirty="0" smtClean="0">
                  <a:solidFill>
                    <a:srgbClr val="7C3B95"/>
                  </a:solidFill>
                </a:rPr>
              </a:br>
              <a:r>
                <a:rPr lang="en-US" sz="1400" dirty="0" err="1" smtClean="0">
                  <a:solidFill>
                    <a:srgbClr val="7C3B95"/>
                  </a:solidFill>
                </a:rPr>
                <a:t>Pasifik</a:t>
              </a:r>
              <a:r>
                <a:rPr lang="en-US" dirty="0" smtClean="0">
                  <a:solidFill>
                    <a:srgbClr val="7C3B95"/>
                  </a:solidFill>
                </a:rPr>
                <a:t/>
              </a:r>
              <a:br>
                <a:rPr lang="en-US" dirty="0" smtClean="0">
                  <a:solidFill>
                    <a:srgbClr val="7C3B95"/>
                  </a:solidFill>
                </a:rPr>
              </a:br>
              <a:r>
                <a:rPr lang="en-US" b="1" dirty="0" smtClean="0">
                  <a:solidFill>
                    <a:srgbClr val="7C3B95"/>
                  </a:solidFill>
                </a:rPr>
                <a:t>2.814K</a:t>
              </a:r>
              <a:endParaRPr lang="en-US" b="1" dirty="0">
                <a:solidFill>
                  <a:srgbClr val="7C3B95"/>
                </a:solidFill>
              </a:endParaRPr>
            </a:p>
          </p:txBody>
        </p:sp>
      </p:grpSp>
      <p:sp>
        <p:nvSpPr>
          <p:cNvPr id="50" name="Rectangle 49"/>
          <p:cNvSpPr/>
          <p:nvPr/>
        </p:nvSpPr>
        <p:spPr>
          <a:xfrm>
            <a:off x="3505200" y="3714750"/>
            <a:ext cx="205740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2012</a:t>
            </a:r>
            <a:endParaRPr lang="en-US" sz="6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6" name="Group 50"/>
          <p:cNvGrpSpPr/>
          <p:nvPr/>
        </p:nvGrpSpPr>
        <p:grpSpPr>
          <a:xfrm>
            <a:off x="1981200" y="2038350"/>
            <a:ext cx="1143000" cy="973098"/>
            <a:chOff x="304800" y="1580195"/>
            <a:chExt cx="1371600" cy="1167717"/>
          </a:xfrm>
        </p:grpSpPr>
        <p:sp>
          <p:nvSpPr>
            <p:cNvPr id="52" name="Teardrop 51"/>
            <p:cNvSpPr/>
            <p:nvPr/>
          </p:nvSpPr>
          <p:spPr>
            <a:xfrm rot="8041069">
              <a:off x="403671" y="1580195"/>
              <a:ext cx="1167717" cy="1167717"/>
            </a:xfrm>
            <a:prstGeom prst="teardrop">
              <a:avLst/>
            </a:prstGeom>
            <a:ln>
              <a:solidFill>
                <a:srgbClr val="7C3B9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7C3B95"/>
                  </a:solidFill>
                </a:ln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304800" y="1671635"/>
              <a:ext cx="1371600" cy="738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7C3B95"/>
                  </a:solidFill>
                </a:rPr>
                <a:t>America</a:t>
              </a:r>
              <a:r>
                <a:rPr lang="en-US" dirty="0" smtClean="0">
                  <a:solidFill>
                    <a:srgbClr val="7C3B95"/>
                  </a:solidFill>
                </a:rPr>
                <a:t/>
              </a:r>
              <a:br>
                <a:rPr lang="en-US" dirty="0" smtClean="0">
                  <a:solidFill>
                    <a:srgbClr val="7C3B95"/>
                  </a:solidFill>
                </a:rPr>
              </a:br>
              <a:r>
                <a:rPr lang="en-US" b="1" dirty="0" smtClean="0">
                  <a:solidFill>
                    <a:srgbClr val="7C3B95"/>
                  </a:solidFill>
                </a:rPr>
                <a:t>312K</a:t>
              </a:r>
              <a:endParaRPr lang="en-US" b="1" dirty="0">
                <a:solidFill>
                  <a:srgbClr val="7C3B95"/>
                </a:solidFill>
              </a:endParaRP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4068790" y="1733549"/>
            <a:ext cx="1189010" cy="939117"/>
            <a:chOff x="247590" y="1580195"/>
            <a:chExt cx="1478438" cy="1167717"/>
          </a:xfrm>
        </p:grpSpPr>
        <p:sp>
          <p:nvSpPr>
            <p:cNvPr id="55" name="Teardrop 54"/>
            <p:cNvSpPr/>
            <p:nvPr/>
          </p:nvSpPr>
          <p:spPr>
            <a:xfrm rot="8041069">
              <a:off x="403671" y="1580195"/>
              <a:ext cx="1167717" cy="1167717"/>
            </a:xfrm>
            <a:prstGeom prst="teardrop">
              <a:avLst/>
            </a:prstGeom>
            <a:ln>
              <a:solidFill>
                <a:srgbClr val="7C3B9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7C3B95"/>
                  </a:solidFill>
                </a:ln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47590" y="1580196"/>
              <a:ext cx="1478438" cy="765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7C3B95"/>
                  </a:solidFill>
                </a:rPr>
                <a:t>Europe</a:t>
              </a:r>
              <a:r>
                <a:rPr lang="en-US" dirty="0" smtClean="0">
                  <a:solidFill>
                    <a:srgbClr val="7C3B95"/>
                  </a:solidFill>
                </a:rPr>
                <a:t/>
              </a:r>
              <a:br>
                <a:rPr lang="en-US" dirty="0" smtClean="0">
                  <a:solidFill>
                    <a:srgbClr val="7C3B95"/>
                  </a:solidFill>
                </a:rPr>
              </a:br>
              <a:r>
                <a:rPr lang="en-US" b="1" dirty="0" smtClean="0">
                  <a:solidFill>
                    <a:srgbClr val="7C3B95"/>
                  </a:solidFill>
                </a:rPr>
                <a:t>1.108K</a:t>
              </a:r>
              <a:endParaRPr lang="en-US" b="1" dirty="0">
                <a:solidFill>
                  <a:srgbClr val="7C3B95"/>
                </a:solidFill>
              </a:endParaRPr>
            </a:p>
          </p:txBody>
        </p:sp>
      </p:grpSp>
      <p:grpSp>
        <p:nvGrpSpPr>
          <p:cNvPr id="9" name="Group 56"/>
          <p:cNvGrpSpPr/>
          <p:nvPr/>
        </p:nvGrpSpPr>
        <p:grpSpPr>
          <a:xfrm>
            <a:off x="5486400" y="2190750"/>
            <a:ext cx="1103087" cy="1015317"/>
            <a:chOff x="304800" y="1485446"/>
            <a:chExt cx="1371600" cy="1262466"/>
          </a:xfrm>
        </p:grpSpPr>
        <p:sp>
          <p:nvSpPr>
            <p:cNvPr id="58" name="Teardrop 57"/>
            <p:cNvSpPr/>
            <p:nvPr/>
          </p:nvSpPr>
          <p:spPr>
            <a:xfrm rot="8041069">
              <a:off x="403671" y="1580195"/>
              <a:ext cx="1167717" cy="1167717"/>
            </a:xfrm>
            <a:prstGeom prst="teardrop">
              <a:avLst/>
            </a:prstGeom>
            <a:ln>
              <a:solidFill>
                <a:srgbClr val="7C3B95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rgbClr val="7C3B95"/>
                  </a:solidFill>
                </a:ln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04800" y="1485446"/>
              <a:ext cx="1371600" cy="99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7C3B95"/>
                  </a:solidFill>
                </a:rPr>
                <a:t>Asia</a:t>
              </a:r>
              <a:br>
                <a:rPr lang="en-US" sz="1400" dirty="0" smtClean="0">
                  <a:solidFill>
                    <a:srgbClr val="7C3B95"/>
                  </a:solidFill>
                </a:rPr>
              </a:br>
              <a:r>
                <a:rPr lang="en-US" sz="1400" dirty="0" smtClean="0">
                  <a:solidFill>
                    <a:srgbClr val="7C3B95"/>
                  </a:solidFill>
                </a:rPr>
                <a:t>Pacific</a:t>
              </a:r>
              <a:r>
                <a:rPr lang="en-US" dirty="0" smtClean="0">
                  <a:solidFill>
                    <a:srgbClr val="7C3B95"/>
                  </a:solidFill>
                </a:rPr>
                <a:t/>
              </a:r>
              <a:br>
                <a:rPr lang="en-US" dirty="0" smtClean="0">
                  <a:solidFill>
                    <a:srgbClr val="7C3B95"/>
                  </a:solidFill>
                </a:rPr>
              </a:br>
              <a:r>
                <a:rPr lang="en-US" b="1" dirty="0" smtClean="0">
                  <a:solidFill>
                    <a:srgbClr val="7C3B95"/>
                  </a:solidFill>
                </a:rPr>
                <a:t>3.058K</a:t>
              </a:r>
              <a:endParaRPr lang="en-US" b="1" dirty="0">
                <a:solidFill>
                  <a:srgbClr val="7C3B95"/>
                </a:solidFill>
              </a:endParaRPr>
            </a:p>
          </p:txBody>
        </p:sp>
      </p:grpSp>
      <p:pic>
        <p:nvPicPr>
          <p:cNvPr id="26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GIFT VOUCHER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419600" cy="33944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7C3B95"/>
                </a:solidFill>
              </a:rPr>
              <a:t>Today for this event and only for the first 10 buyers, the developer give you 1 voucher USD3,000 discount</a:t>
            </a:r>
          </a:p>
          <a:p>
            <a:r>
              <a:rPr lang="en-US" dirty="0" smtClean="0">
                <a:solidFill>
                  <a:srgbClr val="7C3B95"/>
                </a:solidFill>
              </a:rPr>
              <a:t>Who want to take this voucher?</a:t>
            </a:r>
            <a:br>
              <a:rPr lang="en-US" dirty="0" smtClean="0">
                <a:solidFill>
                  <a:srgbClr val="7C3B95"/>
                </a:solidFill>
              </a:rPr>
            </a:br>
            <a:r>
              <a:rPr lang="en-US" dirty="0" smtClean="0">
                <a:solidFill>
                  <a:srgbClr val="7C3B95"/>
                </a:solidFill>
              </a:rPr>
              <a:t>Please rise your hand!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81682">
            <a:off x="4696037" y="1766755"/>
            <a:ext cx="4013350" cy="260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3B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2911078"/>
            <a:ext cx="2743200" cy="2022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sz="1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Bali Office</a:t>
            </a:r>
          </a:p>
          <a:p>
            <a:pPr algn="just"/>
            <a:endParaRPr lang="en-US" sz="11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en-US" sz="1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Anemalou Villas &amp; Spa</a:t>
            </a:r>
          </a:p>
          <a:p>
            <a:pPr algn="just"/>
            <a:r>
              <a:rPr lang="en-US" sz="11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Jl</a:t>
            </a:r>
            <a:r>
              <a:rPr lang="en-US" sz="1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11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Kresna</a:t>
            </a:r>
            <a:r>
              <a:rPr lang="en-US" sz="1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 </a:t>
            </a:r>
            <a:r>
              <a:rPr lang="en-US" sz="11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Legian</a:t>
            </a:r>
            <a:r>
              <a:rPr lang="en-US" sz="1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, Bali</a:t>
            </a:r>
          </a:p>
          <a:p>
            <a:pPr algn="just"/>
            <a:r>
              <a:rPr lang="en-US" sz="1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80361</a:t>
            </a:r>
          </a:p>
          <a:p>
            <a:pPr algn="just"/>
            <a:endParaRPr lang="en-US" sz="11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just"/>
            <a:r>
              <a:rPr lang="fi-FI" sz="1100" dirty="0" smtClean="0">
                <a:ln>
                  <a:solidFill>
                    <a:schemeClr val="bg1"/>
                  </a:solidFill>
                </a:ln>
              </a:rPr>
              <a:t>☎</a:t>
            </a:r>
            <a:r>
              <a:rPr lang="en-US" sz="1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 : 0361 755548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76600" y="2911078"/>
            <a:ext cx="2743200" cy="20228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lvl="0"/>
            <a:r>
              <a:rPr lang="en-US" sz="11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Sansumi-DemiBold"/>
              </a:rPr>
              <a:t>Jakarta Office</a:t>
            </a:r>
          </a:p>
          <a:p>
            <a:pPr lvl="0"/>
            <a:endParaRPr lang="en-US" sz="110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Sansumi-DemiBold"/>
            </a:endParaRPr>
          </a:p>
          <a:p>
            <a:pPr lvl="0"/>
            <a:r>
              <a:rPr lang="sv-SE" sz="1100" dirty="0" smtClean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latin typeface="Sansumi-DemiBold"/>
              </a:rPr>
              <a:t>Ruko GC-HOOK</a:t>
            </a:r>
            <a:br>
              <a:rPr lang="sv-SE" sz="1100" dirty="0" smtClean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latin typeface="Sansumi-DemiBold"/>
              </a:rPr>
            </a:br>
            <a:r>
              <a:rPr lang="sv-SE" sz="1100" dirty="0" smtClean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latin typeface="Sansumi-DemiBold"/>
              </a:rPr>
              <a:t>Kawasan Green Lake Sunter</a:t>
            </a:r>
          </a:p>
          <a:p>
            <a:pPr lvl="0"/>
            <a:r>
              <a:rPr lang="sv-SE" sz="1100" dirty="0" smtClean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latin typeface="Sansumi-DemiBold"/>
              </a:rPr>
              <a:t>Jl. Danau Sunter Selatan </a:t>
            </a:r>
            <a:br>
              <a:rPr lang="sv-SE" sz="1100" dirty="0" smtClean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latin typeface="Sansumi-DemiBold"/>
              </a:rPr>
            </a:br>
            <a:r>
              <a:rPr lang="sv-SE" sz="1100" dirty="0" smtClean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latin typeface="Sansumi-DemiBold"/>
              </a:rPr>
              <a:t>Blok M</a:t>
            </a:r>
          </a:p>
          <a:p>
            <a:pPr lvl="0"/>
            <a:r>
              <a:rPr lang="sv-SE" sz="1100" dirty="0" smtClean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latin typeface="Sansumi-DemiBold"/>
              </a:rPr>
              <a:t>Sunter, Jakarta Utara</a:t>
            </a:r>
            <a:endParaRPr lang="fi-FI" sz="1100" dirty="0" smtClean="0">
              <a:ln>
                <a:solidFill>
                  <a:prstClr val="white"/>
                </a:solidFill>
              </a:ln>
              <a:solidFill>
                <a:srgbClr val="FFFFFF"/>
              </a:solidFill>
              <a:latin typeface="Sansumi-DemiBold"/>
            </a:endParaRPr>
          </a:p>
          <a:p>
            <a:pPr lvl="0"/>
            <a:r>
              <a:rPr lang="fi-FI" sz="1100" dirty="0" smtClean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latin typeface="Sansumi-DemiBold"/>
              </a:rPr>
              <a:t/>
            </a:r>
            <a:br>
              <a:rPr lang="fi-FI" sz="1100" dirty="0" smtClean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latin typeface="Sansumi-DemiBold"/>
              </a:rPr>
            </a:br>
            <a:r>
              <a:rPr lang="fi-FI" sz="1100" dirty="0" smtClean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latin typeface="Sansumi-DemiBold"/>
              </a:rPr>
              <a:t>☎ : (+6221)6902713</a:t>
            </a:r>
          </a:p>
          <a:p>
            <a:pPr lvl="0"/>
            <a:r>
              <a:rPr lang="fi-FI" sz="1100" dirty="0" smtClean="0">
                <a:ln>
                  <a:solidFill>
                    <a:prstClr val="white"/>
                  </a:solidFill>
                </a:ln>
                <a:solidFill>
                  <a:srgbClr val="FFFFFF"/>
                </a:solidFill>
                <a:latin typeface="Sansumi-DemiBold"/>
              </a:rPr>
              <a:t>P  : (+6221)6902713</a:t>
            </a:r>
          </a:p>
          <a:p>
            <a:pPr lvl="0"/>
            <a:r>
              <a:rPr lang="en-US" sz="1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Sansumi-DemiBold"/>
              </a:rPr>
              <a:t>M : +6287 880017888</a:t>
            </a:r>
          </a:p>
          <a:p>
            <a:pPr lvl="0"/>
            <a:r>
              <a:rPr lang="en-US" sz="1000" dirty="0" smtClean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Sansumi-DemiBold"/>
              </a:rPr>
              <a:t>M : +6281 288016568</a:t>
            </a:r>
          </a:p>
          <a:p>
            <a:endParaRPr lang="en-US" sz="1600" dirty="0" smtClean="0">
              <a:ln>
                <a:solidFill>
                  <a:prstClr val="white"/>
                </a:solidFill>
              </a:ln>
              <a:solidFill>
                <a:prstClr val="white"/>
              </a:solidFill>
              <a:latin typeface="Sansumi-DemiBold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48400" y="2911078"/>
            <a:ext cx="2743200" cy="20228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1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+mj-lt"/>
              </a:rPr>
              <a:t>Website &amp; Email</a:t>
            </a:r>
          </a:p>
          <a:p>
            <a:endParaRPr lang="en-US" sz="1100" dirty="0" smtClean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+mj-lt"/>
            </a:endParaRPr>
          </a:p>
          <a:p>
            <a:r>
              <a:rPr lang="fi-FI" sz="1100" dirty="0" smtClean="0">
                <a:ln>
                  <a:solidFill>
                    <a:schemeClr val="bg1"/>
                  </a:solidFill>
                </a:ln>
                <a:latin typeface="+mj-lt"/>
                <a:hlinkClick r:id="rId2"/>
              </a:rPr>
              <a:t>www.anemalougililombok.com</a:t>
            </a:r>
            <a:endParaRPr lang="fi-FI" sz="1100" dirty="0" smtClean="0">
              <a:ln>
                <a:solidFill>
                  <a:schemeClr val="bg1"/>
                </a:solidFill>
              </a:ln>
              <a:latin typeface="+mj-lt"/>
            </a:endParaRPr>
          </a:p>
          <a:p>
            <a:r>
              <a:rPr lang="fi-FI" sz="1100" dirty="0" smtClean="0">
                <a:ln>
                  <a:solidFill>
                    <a:schemeClr val="bg1"/>
                  </a:solidFill>
                </a:ln>
                <a:latin typeface="+mj-lt"/>
              </a:rPr>
              <a:t>info@anemalougililombok.com</a:t>
            </a:r>
          </a:p>
        </p:txBody>
      </p:sp>
      <p:pic>
        <p:nvPicPr>
          <p:cNvPr id="2050" name="Picture 2" descr="C:\Users\Public\Documents\Anemalou Villa Lombok\Images\Logo\logo sta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14350"/>
            <a:ext cx="3048000" cy="1785937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43000" y="8191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YOU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smtClean="0">
                <a:latin typeface="+mj-lt"/>
                <a:ea typeface="+mj-ea"/>
                <a:cs typeface="+mj-cs"/>
              </a:rPr>
              <a:t>FOR</a:t>
            </a:r>
            <a:r>
              <a:rPr lang="en-US" sz="4400" dirty="0" smtClean="0">
                <a:latin typeface="+mj-lt"/>
                <a:ea typeface="+mj-ea"/>
                <a:cs typeface="+mj-cs"/>
              </a:rPr>
              <a:t> YOUR ATTENTION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TOURISM INDUSTRY in INDONESIA</a:t>
            </a:r>
            <a:endParaRPr lang="en-US" sz="2800" i="1" dirty="0"/>
          </a:p>
        </p:txBody>
      </p:sp>
      <p:sp>
        <p:nvSpPr>
          <p:cNvPr id="7" name="Rectangle 6"/>
          <p:cNvSpPr/>
          <p:nvPr/>
        </p:nvSpPr>
        <p:spPr>
          <a:xfrm>
            <a:off x="1066800" y="971550"/>
            <a:ext cx="6746398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cap="all" dirty="0" smtClean="0">
                <a:ln w="9000" cmpd="sng">
                  <a:noFill/>
                  <a:prstDash val="solid"/>
                </a:ln>
                <a:solidFill>
                  <a:srgbClr val="7C3B95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TOURIST ARRIVAL IN INDONESIA BASED ON COUNTRY ORIGIN</a:t>
            </a:r>
          </a:p>
        </p:txBody>
      </p:sp>
      <p:graphicFrame>
        <p:nvGraphicFramePr>
          <p:cNvPr id="36" name="Table 35"/>
          <p:cNvGraphicFramePr>
            <a:graphicFrameLocks noGrp="1"/>
          </p:cNvGraphicFramePr>
          <p:nvPr/>
        </p:nvGraphicFramePr>
        <p:xfrm>
          <a:off x="1981200" y="1657350"/>
          <a:ext cx="11430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2009</a:t>
                      </a:r>
                      <a:endParaRPr lang="en-US" sz="1600" dirty="0"/>
                    </a:p>
                  </a:txBody>
                  <a:tcPr marL="137160" marR="137160" marT="68580" marB="68580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America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229K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marL="137160" marR="137160" marT="68580" marB="68580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Europe</a:t>
                      </a:r>
                      <a:br>
                        <a:rPr lang="en-US" sz="1600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978K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marL="137160" marR="137160" marT="68580" marB="68580"/>
                </a:tc>
              </a:tr>
              <a:tr h="8915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Asia Pacific</a:t>
                      </a:r>
                      <a:br>
                        <a:rPr lang="en-US" sz="1600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2.192K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marL="137160" marR="137160" marT="68580" marB="68580"/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3200400" y="1657350"/>
          <a:ext cx="1143000" cy="2567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2010</a:t>
                      </a:r>
                      <a:endParaRPr lang="en-US" sz="1700" dirty="0"/>
                    </a:p>
                  </a:txBody>
                  <a:tcPr marL="137160" marR="137160" marT="68580" marB="68580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America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258K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marL="137160" marR="137160" marT="68580" marB="68580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Europe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1.038K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marL="137160" marR="137160" marT="68580" marB="68580"/>
                </a:tc>
              </a:tr>
              <a:tr h="8915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Asia Pacific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2.481K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marL="137160" marR="137160" marT="68580" marB="68580"/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4419600" y="1657350"/>
          <a:ext cx="1143000" cy="2567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2011</a:t>
                      </a:r>
                      <a:endParaRPr lang="en-US" sz="1700" dirty="0"/>
                    </a:p>
                  </a:txBody>
                  <a:tcPr marL="137160" marR="137160" marT="68580" marB="68580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America</a:t>
                      </a:r>
                      <a:br>
                        <a:rPr lang="en-US" sz="1600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297K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marL="137160" marR="137160" marT="68580" marB="68580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Europe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1.045K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marL="137160" marR="137160" marT="68580" marB="68580"/>
                </a:tc>
              </a:tr>
              <a:tr h="8915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Asia Pacific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2.814K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marL="137160" marR="137160" marT="68580" marB="68580"/>
                </a:tc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/>
        </p:nvGraphicFramePr>
        <p:xfrm>
          <a:off x="5638800" y="1657350"/>
          <a:ext cx="1143000" cy="25679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1700" dirty="0" smtClean="0"/>
                        <a:t>2012</a:t>
                      </a:r>
                      <a:endParaRPr lang="en-US" sz="1700" dirty="0"/>
                    </a:p>
                  </a:txBody>
                  <a:tcPr marL="137160" marR="137160" marT="68580" marB="68580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America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312K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marL="137160" marR="137160" marT="68580" marB="68580"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Europe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1.108K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marL="137160" marR="137160" marT="68580" marB="68580"/>
                </a:tc>
              </a:tr>
              <a:tr h="8915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Asia Pacific</a:t>
                      </a:r>
                    </a:p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3.058K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marL="137160" marR="137160" marT="68580" marB="68580"/>
                </a:tc>
              </a:tr>
            </a:tbl>
          </a:graphicData>
        </a:graphic>
      </p:graphicFrame>
      <p:sp>
        <p:nvSpPr>
          <p:cNvPr id="63" name="Rectangle 62"/>
          <p:cNvSpPr/>
          <p:nvPr/>
        </p:nvSpPr>
        <p:spPr>
          <a:xfrm>
            <a:off x="6781800" y="1809750"/>
            <a:ext cx="2362200" cy="12618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+15% </a:t>
            </a:r>
            <a: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en-US" sz="6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1600" b="1" cap="none" spc="0" dirty="0" smtClean="0">
                <a:ln w="12700">
                  <a:solidFill>
                    <a:srgbClr val="7C3B95"/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per  year</a:t>
            </a:r>
          </a:p>
        </p:txBody>
      </p:sp>
      <p:pic>
        <p:nvPicPr>
          <p:cNvPr id="10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Public\Documents\Anemalou Villa Lombok\Presentation\Material\images\indonesiamap.gif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/>
          <a:stretch>
            <a:fillRect/>
          </a:stretch>
        </p:blipFill>
        <p:spPr bwMode="auto">
          <a:xfrm>
            <a:off x="0" y="1047750"/>
            <a:ext cx="9169707" cy="4648200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TOURISM INDUSTRY in INDONESIA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990600" y="1200150"/>
            <a:ext cx="75438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C3B9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What is the most popular tourist destination in Indonesia?</a:t>
            </a:r>
          </a:p>
        </p:txBody>
      </p:sp>
      <p:pic>
        <p:nvPicPr>
          <p:cNvPr id="7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895350"/>
            <a:ext cx="9144000" cy="4248150"/>
            <a:chOff x="0" y="895350"/>
            <a:chExt cx="9144000" cy="4248150"/>
          </a:xfrm>
        </p:grpSpPr>
        <p:sp>
          <p:nvSpPr>
            <p:cNvPr id="7" name="Rectangle 6"/>
            <p:cNvSpPr/>
            <p:nvPr/>
          </p:nvSpPr>
          <p:spPr>
            <a:xfrm>
              <a:off x="0" y="895350"/>
              <a:ext cx="9144000" cy="42481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6" name="Picture 4" descr="C:\Users\Public\Documents\Anemalou Villa Lombok\Presentation\Material\images\balinese-culture.jpg"/>
            <p:cNvPicPr>
              <a:picLocks noChangeAspect="1" noChangeArrowheads="1"/>
            </p:cNvPicPr>
            <p:nvPr/>
          </p:nvPicPr>
          <p:blipFill>
            <a:blip r:embed="rId2" cstate="print"/>
            <a:srcRect b="21633"/>
            <a:stretch>
              <a:fillRect/>
            </a:stretch>
          </p:blipFill>
          <p:spPr bwMode="auto">
            <a:xfrm>
              <a:off x="6019800" y="2114550"/>
              <a:ext cx="3048000" cy="1600200"/>
            </a:xfrm>
            <a:prstGeom prst="rect">
              <a:avLst/>
            </a:prstGeom>
            <a:noFill/>
          </p:spPr>
        </p:pic>
        <p:pic>
          <p:nvPicPr>
            <p:cNvPr id="3075" name="Picture 3" descr="C:\Users\Public\Documents\Anemalou Villa Lombok\Presentation\Material\images\bali-people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32322" y="1047750"/>
              <a:ext cx="1724522" cy="1045029"/>
            </a:xfrm>
            <a:prstGeom prst="rect">
              <a:avLst/>
            </a:prstGeom>
            <a:noFill/>
          </p:spPr>
        </p:pic>
        <p:pic>
          <p:nvPicPr>
            <p:cNvPr id="3074" name="Picture 2" descr="C:\Users\Public\Documents\Anemalou Villa Lombok\Presentation\Material\images\surfing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19800" y="1047750"/>
              <a:ext cx="1511881" cy="1045029"/>
            </a:xfrm>
            <a:prstGeom prst="rect">
              <a:avLst/>
            </a:prstGeom>
            <a:noFill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7979"/>
          </a:xfrm>
        </p:spPr>
        <p:txBody>
          <a:bodyPr>
            <a:noAutofit/>
          </a:bodyPr>
          <a:lstStyle/>
          <a:p>
            <a:r>
              <a:rPr lang="en-US" sz="2800" dirty="0" smtClean="0"/>
              <a:t>BALI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47750"/>
            <a:ext cx="5638800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 smtClean="0">
                <a:solidFill>
                  <a:srgbClr val="002060"/>
                </a:solidFill>
                <a:latin typeface="+mj-lt"/>
              </a:rPr>
              <a:t>Began 20 years ago in the area of Nusa </a:t>
            </a:r>
            <a:r>
              <a:rPr lang="en-US" sz="1900" dirty="0" err="1" smtClean="0">
                <a:solidFill>
                  <a:srgbClr val="002060"/>
                </a:solidFill>
                <a:latin typeface="+mj-lt"/>
              </a:rPr>
              <a:t>Dua</a:t>
            </a:r>
            <a:r>
              <a:rPr lang="en-US" sz="1900" dirty="0" smtClean="0">
                <a:solidFill>
                  <a:srgbClr val="002060"/>
                </a:solidFill>
                <a:latin typeface="+mj-lt"/>
              </a:rPr>
              <a:t>, Bali's tourism industry continues to climb.</a:t>
            </a:r>
          </a:p>
          <a:p>
            <a:pPr marL="0" indent="0">
              <a:buNone/>
            </a:pPr>
            <a:r>
              <a:rPr lang="en-US" sz="1900" dirty="0" smtClean="0">
                <a:solidFill>
                  <a:srgbClr val="002060"/>
                </a:solidFill>
                <a:latin typeface="+mj-lt"/>
              </a:rPr>
              <a:t>What makes Bali so well known?</a:t>
            </a:r>
          </a:p>
          <a:p>
            <a:pPr marL="174625" indent="-174625"/>
            <a:r>
              <a:rPr lang="en-US" sz="19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900" dirty="0" smtClean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Exotic beach and perfect wave to surf on</a:t>
            </a:r>
          </a:p>
          <a:p>
            <a:pPr marL="174625" indent="-174625"/>
            <a:r>
              <a:rPr lang="en-US" sz="1900" dirty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1900" dirty="0" smtClean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Open minded people and tolerant.</a:t>
            </a:r>
          </a:p>
          <a:p>
            <a:pPr marL="174625" indent="-174625"/>
            <a:r>
              <a:rPr lang="en-US" sz="1900" dirty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1900" dirty="0" smtClean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Unique and well-preserved culture</a:t>
            </a:r>
            <a:endParaRPr lang="en-US" sz="2000" i="1" dirty="0" smtClean="0">
              <a:ln>
                <a:solidFill>
                  <a:srgbClr val="7C3B95"/>
                </a:solidFill>
              </a:ln>
              <a:solidFill>
                <a:srgbClr val="002060"/>
              </a:solidFill>
              <a:latin typeface="Sansumi-DemiBold"/>
            </a:endParaRPr>
          </a:p>
          <a:p>
            <a:pPr marL="0" indent="0">
              <a:buNone/>
            </a:pPr>
            <a:endParaRPr lang="en-US" sz="1900" dirty="0" smtClean="0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3" name="Picture 3" descr="C:\Users\Public\Documents\Anemalou Villa Lombok\Presentation\Material\images\kude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452" y="971550"/>
            <a:ext cx="2920557" cy="1676400"/>
          </a:xfrm>
          <a:prstGeom prst="rect">
            <a:avLst/>
          </a:prstGeom>
          <a:noFill/>
        </p:spPr>
      </p:pic>
      <p:pic>
        <p:nvPicPr>
          <p:cNvPr id="5124" name="Picture 4" descr="C:\Users\Public\Documents\Anemalou Villa Lombok\Presentation\Material\images\cocoon beach club.jpg"/>
          <p:cNvPicPr>
            <a:picLocks noChangeAspect="1" noChangeArrowheads="1"/>
          </p:cNvPicPr>
          <p:nvPr/>
        </p:nvPicPr>
        <p:blipFill>
          <a:blip r:embed="rId4" cstate="print"/>
          <a:srcRect l="8770" t="-733" r="18149"/>
          <a:stretch>
            <a:fillRect/>
          </a:stretch>
        </p:blipFill>
        <p:spPr bwMode="auto">
          <a:xfrm>
            <a:off x="6096000" y="2724150"/>
            <a:ext cx="2971800" cy="1530477"/>
          </a:xfrm>
          <a:prstGeom prst="rect">
            <a:avLst/>
          </a:prstGeom>
          <a:noFill/>
        </p:spPr>
      </p:pic>
      <p:pic>
        <p:nvPicPr>
          <p:cNvPr id="5125" name="Picture 5" descr="C:\Users\Public\Documents\Anemalou Villa Lombok\Presentation\Material\images\beachwal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971550"/>
            <a:ext cx="2182511" cy="14478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096000" y="971550"/>
            <a:ext cx="28956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err="1" smtClean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Kudeta</a:t>
            </a:r>
            <a:r>
              <a:rPr lang="en-US" sz="1600" b="1" cap="none" spc="0" dirty="0" smtClean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1600" b="1" cap="none" spc="0" dirty="0" err="1" smtClean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Oberoi</a:t>
            </a:r>
            <a:endParaRPr lang="en-US" sz="1600" b="1" cap="none" spc="0" dirty="0">
              <a:ln w="12700">
                <a:noFill/>
                <a:prstDash val="solid"/>
              </a:ln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0" y="1047750"/>
            <a:ext cx="2286000" cy="3048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cap="none" spc="0" dirty="0" smtClean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Beach Walk Mall</a:t>
            </a:r>
            <a:endParaRPr lang="en-US" sz="1400" b="1" cap="none" spc="0" dirty="0">
              <a:ln w="12700">
                <a:noFill/>
                <a:prstDash val="solid"/>
              </a:ln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48400" y="2876550"/>
            <a:ext cx="2743200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Cocoon Beach Club</a:t>
            </a:r>
            <a:endParaRPr lang="en-US" sz="1600" b="1" cap="none" spc="0" dirty="0">
              <a:ln w="12700">
                <a:noFill/>
                <a:prstDash val="solid"/>
              </a:ln>
              <a:solidFill>
                <a:srgbClr val="FFFF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929879"/>
          </a:xfrm>
        </p:spPr>
        <p:txBody>
          <a:bodyPr>
            <a:noAutofit/>
          </a:bodyPr>
          <a:lstStyle/>
          <a:p>
            <a:r>
              <a:rPr lang="en-US" sz="2800" dirty="0" smtClean="0"/>
              <a:t>BALI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00151"/>
            <a:ext cx="3429000" cy="3809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2060"/>
                </a:solidFill>
                <a:latin typeface="+mj-lt"/>
              </a:rPr>
              <a:t>The most popular area in Bali</a:t>
            </a:r>
          </a:p>
          <a:p>
            <a:pPr marL="0" indent="0">
              <a:buNone/>
            </a:pPr>
            <a:endParaRPr lang="en-US" sz="1800" dirty="0" smtClean="0">
              <a:solidFill>
                <a:srgbClr val="002060"/>
              </a:solidFill>
              <a:latin typeface="+mj-lt"/>
            </a:endParaRPr>
          </a:p>
          <a:p>
            <a:pPr marL="0" indent="0"/>
            <a:r>
              <a:rPr lang="en-US" sz="1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1800" dirty="0" err="1" smtClean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Kuta</a:t>
            </a:r>
            <a:endParaRPr lang="en-US" sz="1800" dirty="0" smtClean="0">
              <a:ln>
                <a:solidFill>
                  <a:srgbClr val="7C3B95"/>
                </a:solidFill>
              </a:ln>
              <a:solidFill>
                <a:srgbClr val="002060"/>
              </a:solidFill>
              <a:latin typeface="+mj-lt"/>
            </a:endParaRPr>
          </a:p>
          <a:p>
            <a:pPr marL="0" indent="0"/>
            <a:r>
              <a:rPr lang="en-US" sz="1800" dirty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1800" dirty="0" err="1" smtClean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Seminyak</a:t>
            </a:r>
            <a:endParaRPr lang="en-US" sz="1800" dirty="0" smtClean="0">
              <a:ln>
                <a:solidFill>
                  <a:srgbClr val="7C3B95"/>
                </a:solidFill>
              </a:ln>
              <a:solidFill>
                <a:srgbClr val="002060"/>
              </a:solidFill>
              <a:latin typeface="+mj-lt"/>
            </a:endParaRPr>
          </a:p>
          <a:p>
            <a:pPr marL="0" indent="0"/>
            <a:r>
              <a:rPr lang="en-US" sz="1800" dirty="0" smtClean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 </a:t>
            </a:r>
            <a:r>
              <a:rPr lang="en-US" sz="1800" dirty="0" err="1" smtClean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+mj-lt"/>
              </a:rPr>
              <a:t>Petitenget</a:t>
            </a:r>
            <a:endParaRPr lang="en-US" sz="1800" dirty="0" smtClean="0">
              <a:ln>
                <a:solidFill>
                  <a:srgbClr val="7C3B95"/>
                </a:solidFill>
              </a:ln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7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  <p:pic>
        <p:nvPicPr>
          <p:cNvPr id="48130" name="Picture 2" descr="https://c1.staticflickr.com/9/8048/8104818091_4898581881_z.jpg"/>
          <p:cNvPicPr>
            <a:picLocks noChangeAspect="1" noChangeArrowheads="1"/>
          </p:cNvPicPr>
          <p:nvPr/>
        </p:nvPicPr>
        <p:blipFill>
          <a:blip r:embed="rId7" cstate="print"/>
          <a:srcRect b="9618"/>
          <a:stretch>
            <a:fillRect/>
          </a:stretch>
        </p:blipFill>
        <p:spPr bwMode="auto">
          <a:xfrm>
            <a:off x="3876613" y="2495550"/>
            <a:ext cx="2143187" cy="12954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4562414" y="2609069"/>
            <a:ext cx="132127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cap="none" spc="0" dirty="0" smtClean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Potato</a:t>
            </a:r>
            <a:br>
              <a:rPr lang="en-US" b="1" cap="none" spc="0" dirty="0" smtClean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</a:br>
            <a:r>
              <a:rPr lang="en-US" b="1" cap="none" spc="0" dirty="0" smtClean="0">
                <a:ln w="12700">
                  <a:noFill/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Head</a:t>
            </a:r>
            <a:endParaRPr lang="en-US" b="1" cap="none" spc="0" dirty="0">
              <a:ln w="12700">
                <a:noFill/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95350"/>
            <a:ext cx="9144000" cy="424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C:\Users\Public\Documents\Anemalou Villa Lombok\Presentation\Material\images\traffic.jpg"/>
          <p:cNvPicPr>
            <a:picLocks noChangeAspect="1" noChangeArrowheads="1"/>
          </p:cNvPicPr>
          <p:nvPr/>
        </p:nvPicPr>
        <p:blipFill>
          <a:blip r:embed="rId3" cstate="print"/>
          <a:srcRect b="6139"/>
          <a:stretch>
            <a:fillRect/>
          </a:stretch>
        </p:blipFill>
        <p:spPr bwMode="auto">
          <a:xfrm>
            <a:off x="5029200" y="1047750"/>
            <a:ext cx="3222540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</p:spPr>
        <p:txBody>
          <a:bodyPr>
            <a:noAutofit/>
          </a:bodyPr>
          <a:lstStyle/>
          <a:p>
            <a:r>
              <a:rPr lang="en-US" sz="2800" dirty="0" smtClean="0"/>
              <a:t>BALI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5350"/>
            <a:ext cx="4724400" cy="424814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The development of construction in Bali can not be inevitable. The number of tourist arrivals continue to rise each year. But Bali is still Bali, a small island with a population that continues to increase. </a:t>
            </a:r>
            <a:br>
              <a:rPr lang="en-US" sz="1600" b="1" dirty="0" smtClean="0">
                <a:solidFill>
                  <a:srgbClr val="002060"/>
                </a:solidFill>
                <a:latin typeface="+mj-lt"/>
              </a:rPr>
            </a:br>
            <a:r>
              <a:rPr lang="en-US" sz="1600" b="1" dirty="0" smtClean="0">
                <a:solidFill>
                  <a:srgbClr val="002060"/>
                </a:solidFill>
                <a:latin typeface="+mj-lt"/>
              </a:rPr>
              <a:t>As with other tourism regions throughout the world, Bali is slowly but surely becoming increasingly crowded, busy, and polluted.</a:t>
            </a:r>
          </a:p>
          <a:p>
            <a:pPr marL="0" indent="0" algn="just">
              <a:buNone/>
            </a:pPr>
            <a:endParaRPr lang="en-US" sz="1600" dirty="0" smtClean="0">
              <a:solidFill>
                <a:srgbClr val="002060"/>
              </a:solidFill>
              <a:latin typeface="+mj-lt"/>
            </a:endParaRPr>
          </a:p>
          <a:p>
            <a:pPr marL="0" lvl="0" indent="0" algn="just">
              <a:buNone/>
              <a:defRPr/>
            </a:pPr>
            <a:r>
              <a:rPr lang="en-US" sz="1600" b="1" dirty="0" smtClean="0">
                <a:ln>
                  <a:solidFill>
                    <a:srgbClr val="7C3B95"/>
                  </a:solidFill>
                </a:ln>
                <a:solidFill>
                  <a:srgbClr val="002060"/>
                </a:solidFill>
                <a:latin typeface="Sansumi-DemiBold"/>
              </a:rPr>
              <a:t>Is everybody ready to wait for 1 hour for the sake of a seat at Potato Head Beach Club?</a:t>
            </a:r>
            <a:endParaRPr lang="en-US" sz="1600" dirty="0" smtClean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04800" y="3257550"/>
            <a:ext cx="3276600" cy="1733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just">
              <a:spcBef>
                <a:spcPct val="20000"/>
              </a:spcBef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solidFill>
                  <a:srgbClr val="7C3B95"/>
                </a:solidFill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28" name="Picture 4" descr="C:\Users\Public\Documents\Anemalou Villa Lombok\Presentation\Material\images\pantaikuta rama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73180">
            <a:off x="6400800" y="2190750"/>
            <a:ext cx="2438400" cy="1219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Public\Documents\Anemalou Villa Lombok\Presentation\Material\images\stress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4942">
            <a:off x="5276543" y="3488006"/>
            <a:ext cx="1994934" cy="1324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Public\Documents\Anemalou Villa Lombok\Images\Logo\star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33350"/>
            <a:ext cx="954087" cy="19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EADER">
      <a:majorFont>
        <a:latin typeface="Sansumi-DemiBold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2918</TotalTime>
  <Words>1112</Words>
  <Application>Microsoft Office PowerPoint</Application>
  <PresentationFormat>On-screen Show (16:9)</PresentationFormat>
  <Paragraphs>305</Paragraphs>
  <Slides>41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TOURISM INDUSTRY in INDONESIA</vt:lpstr>
      <vt:lpstr>TOURISM INDUSTRY in INDONESIA</vt:lpstr>
      <vt:lpstr>TOURISM INDUSTRY in INDONESIA</vt:lpstr>
      <vt:lpstr>TOURISM INDUSTRY in INDONESIA</vt:lpstr>
      <vt:lpstr>TOURISM INDUSTRY in INDONESIA </vt:lpstr>
      <vt:lpstr>BALI</vt:lpstr>
      <vt:lpstr>BALI</vt:lpstr>
      <vt:lpstr>BALI</vt:lpstr>
      <vt:lpstr>BALI to GILI &amp; SIRE LOMBOK</vt:lpstr>
      <vt:lpstr>THE BEAUTY OF GILI &amp; SIRE LOMBOK</vt:lpstr>
      <vt:lpstr>LOMBOK</vt:lpstr>
      <vt:lpstr>LOMBOK</vt:lpstr>
      <vt:lpstr>DEVELOPER PROFILE</vt:lpstr>
      <vt:lpstr>FRANCE</vt:lpstr>
      <vt:lpstr>Anemalou Resort &amp; Beach Club Sire Lombok</vt:lpstr>
      <vt:lpstr>Slide 17</vt:lpstr>
      <vt:lpstr>MASTER PLAN</vt:lpstr>
      <vt:lpstr>GROUND FLOOR</vt:lpstr>
      <vt:lpstr>FIRST FLOOR</vt:lpstr>
      <vt:lpstr>Anemalou Resort &amp; Beach Club Sire Lombok</vt:lpstr>
      <vt:lpstr>Anemalou Resort &amp; Beach Club Sire Lombok</vt:lpstr>
      <vt:lpstr>Anemalou Resort &amp; Beach Club Sire Lombok </vt:lpstr>
      <vt:lpstr>Anemalou Resort &amp; Beach Club Sire Lombok </vt:lpstr>
      <vt:lpstr>Anemalou Resort &amp; Beach Club Sire Lombok </vt:lpstr>
      <vt:lpstr>Anemalou Resort &amp; Beach Club Sire Lombok </vt:lpstr>
      <vt:lpstr>Slide 27</vt:lpstr>
      <vt:lpstr>MANAGEMENT</vt:lpstr>
      <vt:lpstr>Anemalou Resort &amp; Beach Club Sire Lombok</vt:lpstr>
      <vt:lpstr>Anemalou Resort &amp; Beach Club Sire Lombok</vt:lpstr>
      <vt:lpstr>Pricelist</vt:lpstr>
      <vt:lpstr>Unit Availability (Ground Floor)</vt:lpstr>
      <vt:lpstr>Unit Availability (First Floor)</vt:lpstr>
      <vt:lpstr>Slide 34</vt:lpstr>
      <vt:lpstr>Slide 35</vt:lpstr>
      <vt:lpstr>INSURANCE</vt:lpstr>
      <vt:lpstr>BOOKING FEE </vt:lpstr>
      <vt:lpstr>3 Payment Type</vt:lpstr>
      <vt:lpstr>Slide 39</vt:lpstr>
      <vt:lpstr>GIFT VOUCHER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Ananta</dc:creator>
  <cp:lastModifiedBy>Acer</cp:lastModifiedBy>
  <cp:revision>467</cp:revision>
  <dcterms:created xsi:type="dcterms:W3CDTF">2014-04-16T05:23:05Z</dcterms:created>
  <dcterms:modified xsi:type="dcterms:W3CDTF">2014-07-29T04:05:46Z</dcterms:modified>
</cp:coreProperties>
</file>