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1.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1.xml" ContentType="application/vnd.openxmlformats-officedocument.themeOverride+xml"/>
  <Override PartName="/ppt/notesSlides/notesSlide32.xml" ContentType="application/vnd.openxmlformats-officedocument.presentationml.notesSlide+xml"/>
  <Override PartName="/ppt/theme/themeOverride2.xml" ContentType="application/vnd.openxmlformats-officedocument.themeOverride+xml"/>
  <Override PartName="/ppt/notesSlides/notesSlide33.xml" ContentType="application/vnd.openxmlformats-officedocument.presentationml.notesSlide+xml"/>
  <Override PartName="/ppt/theme/themeOverride3.xml" ContentType="application/vnd.openxmlformats-officedocument.themeOverride+xml"/>
  <Override PartName="/ppt/notesSlides/notesSlide34.xml" ContentType="application/vnd.openxmlformats-officedocument.presentationml.notesSlide+xml"/>
  <Override PartName="/ppt/theme/themeOverride4.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5.xml" ContentType="application/vnd.openxmlformats-officedocument.themeOverride+xml"/>
  <Override PartName="/ppt/notesSlides/notesSlide37.xml" ContentType="application/vnd.openxmlformats-officedocument.presentationml.notesSlide+xml"/>
  <Override PartName="/ppt/theme/themeOverride6.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7.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embeddings/oleObject2.bin" ContentType="application/vnd.openxmlformats-officedocument.oleObject"/>
  <Override PartName="/ppt/notesSlides/notesSlide48.xml" ContentType="application/vnd.openxmlformats-officedocument.presentationml.notesSlide+xml"/>
  <Override PartName="/ppt/embeddings/oleObject3.bin" ContentType="application/vnd.openxmlformats-officedocument.oleObject"/>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embeddings/oleObject4.bin" ContentType="application/vnd.openxmlformats-officedocument.oleObject"/>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handoutMasterIdLst>
    <p:handoutMasterId r:id="rId87"/>
  </p:handoutMasterIdLst>
  <p:sldIdLst>
    <p:sldId id="257" r:id="rId2"/>
    <p:sldId id="589" r:id="rId3"/>
    <p:sldId id="590" r:id="rId4"/>
    <p:sldId id="566" r:id="rId5"/>
    <p:sldId id="603" r:id="rId6"/>
    <p:sldId id="657" r:id="rId7"/>
    <p:sldId id="658" r:id="rId8"/>
    <p:sldId id="605" r:id="rId9"/>
    <p:sldId id="591" r:id="rId10"/>
    <p:sldId id="638" r:id="rId11"/>
    <p:sldId id="639" r:id="rId12"/>
    <p:sldId id="659" r:id="rId13"/>
    <p:sldId id="640" r:id="rId14"/>
    <p:sldId id="641" r:id="rId15"/>
    <p:sldId id="643" r:id="rId16"/>
    <p:sldId id="660" r:id="rId17"/>
    <p:sldId id="645" r:id="rId18"/>
    <p:sldId id="646" r:id="rId19"/>
    <p:sldId id="647" r:id="rId20"/>
    <p:sldId id="644" r:id="rId21"/>
    <p:sldId id="648" r:id="rId22"/>
    <p:sldId id="649" r:id="rId23"/>
    <p:sldId id="650" r:id="rId24"/>
    <p:sldId id="709" r:id="rId25"/>
    <p:sldId id="651" r:id="rId26"/>
    <p:sldId id="710" r:id="rId27"/>
    <p:sldId id="653" r:id="rId28"/>
    <p:sldId id="652" r:id="rId29"/>
    <p:sldId id="661" r:id="rId30"/>
    <p:sldId id="611" r:id="rId31"/>
    <p:sldId id="606" r:id="rId32"/>
    <p:sldId id="607" r:id="rId33"/>
    <p:sldId id="608" r:id="rId34"/>
    <p:sldId id="594" r:id="rId35"/>
    <p:sldId id="716" r:id="rId36"/>
    <p:sldId id="726" r:id="rId37"/>
    <p:sldId id="616" r:id="rId38"/>
    <p:sldId id="717" r:id="rId39"/>
    <p:sldId id="718" r:id="rId40"/>
    <p:sldId id="719" r:id="rId41"/>
    <p:sldId id="720" r:id="rId42"/>
    <p:sldId id="721" r:id="rId43"/>
    <p:sldId id="703" r:id="rId44"/>
    <p:sldId id="617" r:id="rId45"/>
    <p:sldId id="618" r:id="rId46"/>
    <p:sldId id="621" r:id="rId47"/>
    <p:sldId id="622" r:id="rId48"/>
    <p:sldId id="662" r:id="rId49"/>
    <p:sldId id="663" r:id="rId50"/>
    <p:sldId id="704" r:id="rId51"/>
    <p:sldId id="679" r:id="rId52"/>
    <p:sldId id="620" r:id="rId53"/>
    <p:sldId id="694" r:id="rId54"/>
    <p:sldId id="533" r:id="rId55"/>
    <p:sldId id="626" r:id="rId56"/>
    <p:sldId id="627" r:id="rId57"/>
    <p:sldId id="628" r:id="rId58"/>
    <p:sldId id="664" r:id="rId59"/>
    <p:sldId id="629" r:id="rId60"/>
    <p:sldId id="697" r:id="rId61"/>
    <p:sldId id="722" r:id="rId62"/>
    <p:sldId id="695" r:id="rId63"/>
    <p:sldId id="688" r:id="rId64"/>
    <p:sldId id="712" r:id="rId65"/>
    <p:sldId id="724" r:id="rId66"/>
    <p:sldId id="682" r:id="rId67"/>
    <p:sldId id="705" r:id="rId68"/>
    <p:sldId id="706" r:id="rId69"/>
    <p:sldId id="707" r:id="rId70"/>
    <p:sldId id="713" r:id="rId71"/>
    <p:sldId id="714" r:id="rId72"/>
    <p:sldId id="543" r:id="rId73"/>
    <p:sldId id="686" r:id="rId74"/>
    <p:sldId id="725" r:id="rId75"/>
    <p:sldId id="601" r:id="rId76"/>
    <p:sldId id="634" r:id="rId77"/>
    <p:sldId id="493" r:id="rId78"/>
    <p:sldId id="498" r:id="rId79"/>
    <p:sldId id="687" r:id="rId80"/>
    <p:sldId id="494" r:id="rId81"/>
    <p:sldId id="637" r:id="rId82"/>
    <p:sldId id="510" r:id="rId83"/>
    <p:sldId id="517" r:id="rId84"/>
    <p:sldId id="496" r:id="rId85"/>
  </p:sldIdLst>
  <p:sldSz cx="9144000" cy="6858000" type="screen4x3"/>
  <p:notesSz cx="6662738" cy="9926638"/>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CC00"/>
    <a:srgbClr val="FF9966"/>
    <a:srgbClr val="FFCC66"/>
    <a:srgbClr val="FFCC99"/>
    <a:srgbClr val="003300"/>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9818" autoAdjust="0"/>
  </p:normalViewPr>
  <p:slideViewPr>
    <p:cSldViewPr>
      <p:cViewPr>
        <p:scale>
          <a:sx n="89" d="100"/>
          <a:sy n="89" d="100"/>
        </p:scale>
        <p:origin x="-1664" y="-200"/>
      </p:cViewPr>
      <p:guideLst>
        <p:guide orient="horz" pos="2251"/>
        <p:guide pos="2880"/>
      </p:guideLst>
    </p:cSldViewPr>
  </p:slideViewPr>
  <p:notesTextViewPr>
    <p:cViewPr>
      <p:scale>
        <a:sx n="100" d="100"/>
        <a:sy n="100" d="100"/>
      </p:scale>
      <p:origin x="0" y="0"/>
    </p:cViewPr>
  </p:notesTextViewPr>
  <p:sorterViewPr>
    <p:cViewPr>
      <p:scale>
        <a:sx n="90" d="100"/>
        <a:sy n="90" d="100"/>
      </p:scale>
      <p:origin x="0" y="1542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viewProps" Target="viewProps.xml"/><Relationship Id="rId91" Type="http://schemas.openxmlformats.org/officeDocument/2006/relationships/theme" Target="theme/theme1.xml"/><Relationship Id="rId9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notesMaster" Target="notesMasters/notesMaster1.xml"/><Relationship Id="rId87" Type="http://schemas.openxmlformats.org/officeDocument/2006/relationships/handoutMaster" Target="handoutMasters/handoutMaster1.xml"/><Relationship Id="rId88" Type="http://schemas.openxmlformats.org/officeDocument/2006/relationships/printerSettings" Target="printerSettings/printerSettings1.bin"/><Relationship Id="rId8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3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3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663" cy="4968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sz="quarter" idx="1"/>
          </p:nvPr>
        </p:nvSpPr>
        <p:spPr>
          <a:xfrm>
            <a:off x="3773488" y="0"/>
            <a:ext cx="2887662" cy="496888"/>
          </a:xfrm>
          <a:prstGeom prst="rect">
            <a:avLst/>
          </a:prstGeom>
        </p:spPr>
        <p:txBody>
          <a:bodyPr vert="horz" lIns="91440" tIns="45720" rIns="91440" bIns="45720" rtlCol="0"/>
          <a:lstStyle>
            <a:lvl1pPr algn="r">
              <a:defRPr sz="1200"/>
            </a:lvl1pPr>
          </a:lstStyle>
          <a:p>
            <a:fld id="{C6428F61-B5AF-4772-9A2C-52F88E1E82D2}" type="datetimeFigureOut">
              <a:rPr lang="en-SG" smtClean="0"/>
              <a:pPr/>
              <a:t>14/1/15</a:t>
            </a:fld>
            <a:endParaRPr lang="en-SG"/>
          </a:p>
        </p:txBody>
      </p:sp>
      <p:sp>
        <p:nvSpPr>
          <p:cNvPr id="4" name="Footer Placeholder 3"/>
          <p:cNvSpPr>
            <a:spLocks noGrp="1"/>
          </p:cNvSpPr>
          <p:nvPr>
            <p:ph type="ftr" sz="quarter" idx="2"/>
          </p:nvPr>
        </p:nvSpPr>
        <p:spPr>
          <a:xfrm>
            <a:off x="0" y="9428163"/>
            <a:ext cx="2887663" cy="496887"/>
          </a:xfrm>
          <a:prstGeom prst="rect">
            <a:avLst/>
          </a:prstGeom>
        </p:spPr>
        <p:txBody>
          <a:bodyPr vert="horz" lIns="91440" tIns="45720" rIns="91440" bIns="45720" rtlCol="0" anchor="b"/>
          <a:lstStyle>
            <a:lvl1pPr algn="l">
              <a:defRPr sz="1200"/>
            </a:lvl1pPr>
          </a:lstStyle>
          <a:p>
            <a:endParaRPr lang="en-SG"/>
          </a:p>
        </p:txBody>
      </p:sp>
      <p:sp>
        <p:nvSpPr>
          <p:cNvPr id="5" name="Slide Number Placeholder 4"/>
          <p:cNvSpPr>
            <a:spLocks noGrp="1"/>
          </p:cNvSpPr>
          <p:nvPr>
            <p:ph type="sldNum" sz="quarter" idx="3"/>
          </p:nvPr>
        </p:nvSpPr>
        <p:spPr>
          <a:xfrm>
            <a:off x="3773488" y="9428163"/>
            <a:ext cx="2887662" cy="496887"/>
          </a:xfrm>
          <a:prstGeom prst="rect">
            <a:avLst/>
          </a:prstGeom>
        </p:spPr>
        <p:txBody>
          <a:bodyPr vert="horz" lIns="91440" tIns="45720" rIns="91440" bIns="45720" rtlCol="0" anchor="b"/>
          <a:lstStyle>
            <a:lvl1pPr algn="r">
              <a:defRPr sz="1200"/>
            </a:lvl1pPr>
          </a:lstStyle>
          <a:p>
            <a:fld id="{EBF1594B-65FB-4D90-8BC8-D60DA4FAF8A9}" type="slidenum">
              <a:rPr lang="en-SG" smtClean="0"/>
              <a:pPr/>
              <a:t>‹#›</a:t>
            </a:fld>
            <a:endParaRPr lang="en-SG"/>
          </a:p>
        </p:txBody>
      </p:sp>
    </p:spTree>
    <p:extLst>
      <p:ext uri="{BB962C8B-B14F-4D97-AF65-F5344CB8AC3E}">
        <p14:creationId xmlns:p14="http://schemas.microsoft.com/office/powerpoint/2010/main" val="13251204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887913" cy="495612"/>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pPr>
              <a:defRPr/>
            </a:pPr>
            <a:endParaRPr lang="en-SG"/>
          </a:p>
        </p:txBody>
      </p:sp>
      <p:sp>
        <p:nvSpPr>
          <p:cNvPr id="3" name="Date Placeholder 2"/>
          <p:cNvSpPr>
            <a:spLocks noGrp="1"/>
          </p:cNvSpPr>
          <p:nvPr>
            <p:ph type="dt" idx="1"/>
          </p:nvPr>
        </p:nvSpPr>
        <p:spPr>
          <a:xfrm>
            <a:off x="3773270" y="1"/>
            <a:ext cx="2887913" cy="495612"/>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fld id="{42521A16-5B61-4A77-992E-ED1FA7A289D2}" type="datetimeFigureOut">
              <a:rPr lang="en-US"/>
              <a:pPr>
                <a:defRPr/>
              </a:pPr>
              <a:t>14/1/15</a:t>
            </a:fld>
            <a:endParaRPr lang="en-SG"/>
          </a:p>
        </p:txBody>
      </p:sp>
      <p:sp>
        <p:nvSpPr>
          <p:cNvPr id="4" name="Slide Image Placeholder 3"/>
          <p:cNvSpPr>
            <a:spLocks noGrp="1" noRot="1" noChangeAspect="1"/>
          </p:cNvSpPr>
          <p:nvPr>
            <p:ph type="sldImg" idx="2"/>
          </p:nvPr>
        </p:nvSpPr>
        <p:spPr>
          <a:xfrm>
            <a:off x="850900" y="744538"/>
            <a:ext cx="4960938" cy="3722687"/>
          </a:xfrm>
          <a:prstGeom prst="rect">
            <a:avLst/>
          </a:prstGeom>
          <a:noFill/>
          <a:ln w="12700">
            <a:solidFill>
              <a:prstClr val="black"/>
            </a:solidFill>
          </a:ln>
        </p:spPr>
        <p:txBody>
          <a:bodyPr vert="horz" lIns="91440" tIns="45720" rIns="91440" bIns="45720" rtlCol="0" anchor="ctr"/>
          <a:lstStyle/>
          <a:p>
            <a:pPr lvl="0"/>
            <a:endParaRPr lang="en-SG" noProof="0"/>
          </a:p>
        </p:txBody>
      </p:sp>
      <p:sp>
        <p:nvSpPr>
          <p:cNvPr id="5" name="Notes Placeholder 4"/>
          <p:cNvSpPr>
            <a:spLocks noGrp="1"/>
          </p:cNvSpPr>
          <p:nvPr>
            <p:ph type="body" sz="quarter" idx="3"/>
          </p:nvPr>
        </p:nvSpPr>
        <p:spPr>
          <a:xfrm>
            <a:off x="665963" y="4714714"/>
            <a:ext cx="5330813" cy="4466907"/>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SG" noProof="0" smtClean="0"/>
          </a:p>
        </p:txBody>
      </p:sp>
      <p:sp>
        <p:nvSpPr>
          <p:cNvPr id="6" name="Footer Placeholder 5"/>
          <p:cNvSpPr>
            <a:spLocks noGrp="1"/>
          </p:cNvSpPr>
          <p:nvPr>
            <p:ph type="ftr" sz="quarter" idx="4"/>
          </p:nvPr>
        </p:nvSpPr>
        <p:spPr>
          <a:xfrm>
            <a:off x="0" y="9427828"/>
            <a:ext cx="2887913" cy="497211"/>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pPr>
              <a:defRPr/>
            </a:pPr>
            <a:endParaRPr lang="en-SG"/>
          </a:p>
        </p:txBody>
      </p:sp>
      <p:sp>
        <p:nvSpPr>
          <p:cNvPr id="7" name="Slide Number Placeholder 6"/>
          <p:cNvSpPr>
            <a:spLocks noGrp="1"/>
          </p:cNvSpPr>
          <p:nvPr>
            <p:ph type="sldNum" sz="quarter" idx="5"/>
          </p:nvPr>
        </p:nvSpPr>
        <p:spPr>
          <a:xfrm>
            <a:off x="3773270" y="9427828"/>
            <a:ext cx="2887913" cy="497211"/>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5C494DB5-7233-40E2-A500-C6419FF203A2}" type="slidenum">
              <a:rPr lang="en-SG"/>
              <a:pPr>
                <a:defRPr/>
              </a:pPr>
              <a:t>‹#›</a:t>
            </a:fld>
            <a:endParaRPr lang="en-SG"/>
          </a:p>
        </p:txBody>
      </p:sp>
    </p:spTree>
    <p:extLst>
      <p:ext uri="{BB962C8B-B14F-4D97-AF65-F5344CB8AC3E}">
        <p14:creationId xmlns:p14="http://schemas.microsoft.com/office/powerpoint/2010/main" val="18832132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notesMaster" Target="../notesMasters/notesMaster1.xml"/><Relationship Id="rId3"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notesMaster" Target="../notesMasters/notesMaster1.xml"/><Relationship Id="rId3"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notesMaster" Target="../notesMasters/notesMaster1.xml"/><Relationship Id="rId3"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notesMaster" Target="../notesMasters/notesMaster1.xml"/><Relationship Id="rId3" Type="http://schemas.openxmlformats.org/officeDocument/2006/relationships/slide" Target="../slides/slide4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6.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notesMaster" Target="../notesMasters/notesMaster1.xml"/><Relationship Id="rId3" Type="http://schemas.openxmlformats.org/officeDocument/2006/relationships/slide" Target="../slides/slide44.xml"/></Relationships>
</file>

<file path=ppt/notesSlides/_rels/notesSlide37.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notesMaster" Target="../notesMasters/notesMaster1.xml"/><Relationship Id="rId3" Type="http://schemas.openxmlformats.org/officeDocument/2006/relationships/slide" Target="../slides/slide4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2.xml.rels><?xml version="1.0" encoding="UTF-8" standalone="yes"?>
<Relationships xmlns="http://schemas.openxmlformats.org/package/2006/relationships"><Relationship Id="rId3" Type="http://schemas.openxmlformats.org/officeDocument/2006/relationships/slide" Target="../slides/slide52.xml"/><Relationship Id="rId4" Type="http://schemas.openxmlformats.org/officeDocument/2006/relationships/hyperlink" Target="http://en.wikipedia.org/wiki/Cruise" TargetMode="External"/><Relationship Id="rId5" Type="http://schemas.openxmlformats.org/officeDocument/2006/relationships/hyperlink" Target="http://en.wikipedia.org/wiki/Marina_South" TargetMode="External"/><Relationship Id="rId6" Type="http://schemas.openxmlformats.org/officeDocument/2006/relationships/hyperlink" Target="http://en.wikipedia.org/wiki/Marina_South_Pier" TargetMode="External"/><Relationship Id="rId1" Type="http://schemas.openxmlformats.org/officeDocument/2006/relationships/themeOverride" Target="../theme/themeOverride7.xml"/><Relationship Id="rId2"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a:lstStyle/>
          <a:p>
            <a:pPr eaLnBrk="1" hangingPunct="1">
              <a:spcBef>
                <a:spcPct val="0"/>
              </a:spcBef>
            </a:pPr>
            <a:endParaRPr lang="en-GB" smtClean="0"/>
          </a:p>
        </p:txBody>
      </p:sp>
      <p:sp>
        <p:nvSpPr>
          <p:cNvPr id="46084" name="Slide Number Placeholder 3"/>
          <p:cNvSpPr>
            <a:spLocks noGrp="1"/>
          </p:cNvSpPr>
          <p:nvPr>
            <p:ph type="sldNum" sz="quarter" idx="5"/>
          </p:nvPr>
        </p:nvSpPr>
        <p:spPr bwMode="auto">
          <a:noFill/>
          <a:ln>
            <a:miter lim="800000"/>
            <a:headEnd/>
            <a:tailEnd/>
          </a:ln>
        </p:spPr>
        <p:txBody>
          <a:bodyPr/>
          <a:lstStyle/>
          <a:p>
            <a:fld id="{F876FD82-745B-4955-A8DE-E1F51BF51342}"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a:lstStyle/>
          <a:p>
            <a:pPr eaLnBrk="1" hangingPunct="1">
              <a:spcBef>
                <a:spcPct val="0"/>
              </a:spcBef>
            </a:pPr>
            <a:r>
              <a:rPr lang="en-US" dirty="0" smtClean="0"/>
              <a:t>The ABC Waters </a:t>
            </a:r>
            <a:r>
              <a:rPr lang="en-US" dirty="0" err="1" smtClean="0"/>
              <a:t>Programme</a:t>
            </a:r>
            <a:r>
              <a:rPr lang="en-US" dirty="0" smtClean="0"/>
              <a:t> captures the vision for Singapore’s catchments and waterways, which will be active, dynamic, full of life and activities. (“Active”), aesthetically pleasing (“Beautiful”) and in good water quality (“Clean”) while achieving the “Active” and “Beautiful” components.  Under the 2008 Master Plan, </a:t>
            </a:r>
            <a:r>
              <a:rPr lang="en-US" dirty="0" err="1" smtClean="0"/>
              <a:t>Punggol</a:t>
            </a:r>
            <a:r>
              <a:rPr lang="en-US" dirty="0" smtClean="0"/>
              <a:t> will be the first waterfront HDB estate.</a:t>
            </a:r>
          </a:p>
          <a:p>
            <a:pPr eaLnBrk="1" hangingPunct="1">
              <a:spcBef>
                <a:spcPct val="0"/>
              </a:spcBef>
            </a:pPr>
            <a:r>
              <a:rPr lang="en-US" dirty="0" smtClean="0"/>
              <a:t>There are 20 successful ABC Waters projects around the island, and four more to be completed in the next 2 years. In the next 10 to 15 years, over 100 ABC Waters proposals have been identified for implementation. These are guided by an island-wide ABC Waters Master Plan unveiled in 2007.</a:t>
            </a:r>
          </a:p>
        </p:txBody>
      </p:sp>
      <p:sp>
        <p:nvSpPr>
          <p:cNvPr id="79876" name="Slide Number Placeholder 3"/>
          <p:cNvSpPr>
            <a:spLocks noGrp="1"/>
          </p:cNvSpPr>
          <p:nvPr>
            <p:ph type="sldNum" sz="quarter" idx="5"/>
          </p:nvPr>
        </p:nvSpPr>
        <p:spPr bwMode="auto">
          <a:noFill/>
          <a:ln>
            <a:miter lim="800000"/>
            <a:headEnd/>
            <a:tailEnd/>
          </a:ln>
        </p:spPr>
        <p:txBody>
          <a:bodyPr/>
          <a:lstStyle/>
          <a:p>
            <a:fld id="{AA1388D5-8880-40DA-A711-2DCF36CD2DF6}" type="slidenum">
              <a:rPr lang="en-US" smtClean="0"/>
              <a:pPr/>
              <a:t>13</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3773270" y="9429427"/>
            <a:ext cx="2887913" cy="495612"/>
          </a:xfrm>
          <a:prstGeom prst="rect">
            <a:avLst/>
          </a:prstGeom>
          <a:noFill/>
          <a:ln w="9525">
            <a:noFill/>
            <a:miter lim="800000"/>
            <a:headEnd/>
            <a:tailEnd/>
          </a:ln>
        </p:spPr>
        <p:txBody>
          <a:bodyPr lIns="87306" tIns="43652" rIns="87306" bIns="43652" anchor="b"/>
          <a:lstStyle/>
          <a:p>
            <a:pPr algn="r"/>
            <a:fld id="{04A54A76-B572-460D-97BA-1283DD8DB32D}" type="slidenum">
              <a:rPr lang="en-US" sz="1100"/>
              <a:pPr algn="r"/>
              <a:t>14</a:t>
            </a:fld>
            <a:endParaRPr lang="en-US" sz="1100"/>
          </a:p>
        </p:txBody>
      </p:sp>
      <p:sp>
        <p:nvSpPr>
          <p:cNvPr id="512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204" name="Rectangle 3"/>
          <p:cNvSpPr>
            <a:spLocks noGrp="1" noChangeArrowheads="1"/>
          </p:cNvSpPr>
          <p:nvPr>
            <p:ph type="body" idx="1"/>
          </p:nvPr>
        </p:nvSpPr>
        <p:spPr bwMode="auto">
          <a:noFill/>
        </p:spPr>
        <p:txBody>
          <a:bodyPr lIns="87306" tIns="43652" rIns="87306" bIns="43652"/>
          <a:lstStyle/>
          <a:p>
            <a:pPr eaLnBrk="1" hangingPunct="1"/>
            <a:endParaRPr lang="en-SG"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a:lstStyle/>
          <a:p>
            <a:pPr eaLnBrk="1" hangingPunct="1">
              <a:spcBef>
                <a:spcPct val="0"/>
              </a:spcBef>
            </a:pPr>
            <a:endParaRPr lang="en-GB" smtClean="0"/>
          </a:p>
        </p:txBody>
      </p:sp>
      <p:sp>
        <p:nvSpPr>
          <p:cNvPr id="65540" name="Slide Number Placeholder 3"/>
          <p:cNvSpPr>
            <a:spLocks noGrp="1"/>
          </p:cNvSpPr>
          <p:nvPr>
            <p:ph type="sldNum" sz="quarter" idx="5"/>
          </p:nvPr>
        </p:nvSpPr>
        <p:spPr bwMode="auto">
          <a:noFill/>
          <a:ln>
            <a:miter lim="800000"/>
            <a:headEnd/>
            <a:tailEnd/>
          </a:ln>
        </p:spPr>
        <p:txBody>
          <a:bodyPr/>
          <a:lstStyle/>
          <a:p>
            <a:fld id="{070622B3-9D6C-4B71-AD08-7C767379099F}" type="slidenum">
              <a:rPr lang="en-US"/>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a:lstStyle/>
          <a:p>
            <a:pPr eaLnBrk="1" hangingPunct="1">
              <a:spcBef>
                <a:spcPct val="0"/>
              </a:spcBef>
            </a:pPr>
            <a:endParaRPr lang="en-GB" smtClean="0"/>
          </a:p>
        </p:txBody>
      </p:sp>
      <p:sp>
        <p:nvSpPr>
          <p:cNvPr id="98308" name="Slide Number Placeholder 3"/>
          <p:cNvSpPr>
            <a:spLocks noGrp="1"/>
          </p:cNvSpPr>
          <p:nvPr>
            <p:ph type="sldNum" sz="quarter" idx="5"/>
          </p:nvPr>
        </p:nvSpPr>
        <p:spPr bwMode="auto">
          <a:noFill/>
          <a:ln>
            <a:miter lim="800000"/>
            <a:headEnd/>
            <a:tailEnd/>
          </a:ln>
        </p:spPr>
        <p:txBody>
          <a:bodyPr/>
          <a:lstStyle/>
          <a:p>
            <a:fld id="{F9720FDC-E8F5-43EB-BD4D-0BF37F8983BE}" type="slidenum">
              <a:rPr lang="en-US"/>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a:lstStyle/>
          <a:p>
            <a:pPr eaLnBrk="1" hangingPunct="1">
              <a:spcBef>
                <a:spcPct val="0"/>
              </a:spcBef>
            </a:pPr>
            <a:endParaRPr lang="en-GB" smtClean="0"/>
          </a:p>
        </p:txBody>
      </p:sp>
      <p:sp>
        <p:nvSpPr>
          <p:cNvPr id="72708" name="Slide Number Placeholder 3"/>
          <p:cNvSpPr>
            <a:spLocks noGrp="1"/>
          </p:cNvSpPr>
          <p:nvPr>
            <p:ph type="sldNum" sz="quarter" idx="5"/>
          </p:nvPr>
        </p:nvSpPr>
        <p:spPr bwMode="auto">
          <a:noFill/>
          <a:ln>
            <a:miter lim="800000"/>
            <a:headEnd/>
            <a:tailEnd/>
          </a:ln>
        </p:spPr>
        <p:txBody>
          <a:bodyPr/>
          <a:lstStyle/>
          <a:p>
            <a:fld id="{5DB6E0C9-2195-48E0-9C08-50BD297090DD}" type="slidenum">
              <a:rPr lang="en-US" smtClean="0"/>
              <a:pPr/>
              <a:t>17</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a:lstStyle/>
          <a:p>
            <a:pPr eaLnBrk="1" hangingPunct="1">
              <a:spcBef>
                <a:spcPct val="0"/>
              </a:spcBef>
            </a:pPr>
            <a:endParaRPr lang="en-GB" smtClean="0"/>
          </a:p>
        </p:txBody>
      </p:sp>
      <p:sp>
        <p:nvSpPr>
          <p:cNvPr id="65540" name="Slide Number Placeholder 3"/>
          <p:cNvSpPr>
            <a:spLocks noGrp="1"/>
          </p:cNvSpPr>
          <p:nvPr>
            <p:ph type="sldNum" sz="quarter" idx="5"/>
          </p:nvPr>
        </p:nvSpPr>
        <p:spPr bwMode="auto">
          <a:noFill/>
          <a:ln>
            <a:miter lim="800000"/>
            <a:headEnd/>
            <a:tailEnd/>
          </a:ln>
        </p:spPr>
        <p:txBody>
          <a:bodyPr/>
          <a:lstStyle/>
          <a:p>
            <a:fld id="{CCB29B0E-4732-455D-AF65-91CA2B926598}" type="slidenum">
              <a:rPr lang="en-US" altLang="zh-CN" smtClean="0"/>
              <a:pPr/>
              <a:t>18</a:t>
            </a:fld>
            <a:endParaRPr lang="en-US" altLang="zh-CN"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a:lstStyle/>
          <a:p>
            <a:pPr eaLnBrk="1" hangingPunct="1">
              <a:spcBef>
                <a:spcPct val="0"/>
              </a:spcBef>
            </a:pPr>
            <a:endParaRPr lang="en-GB" smtClean="0"/>
          </a:p>
        </p:txBody>
      </p:sp>
      <p:sp>
        <p:nvSpPr>
          <p:cNvPr id="66564" name="Slide Number Placeholder 3"/>
          <p:cNvSpPr>
            <a:spLocks noGrp="1"/>
          </p:cNvSpPr>
          <p:nvPr>
            <p:ph type="sldNum" sz="quarter" idx="5"/>
          </p:nvPr>
        </p:nvSpPr>
        <p:spPr bwMode="auto">
          <a:noFill/>
          <a:ln>
            <a:miter lim="800000"/>
            <a:headEnd/>
            <a:tailEnd/>
          </a:ln>
        </p:spPr>
        <p:txBody>
          <a:bodyPr/>
          <a:lstStyle/>
          <a:p>
            <a:fld id="{9A9F1656-F3A4-4B1D-B375-DC57FE9A5FBD}" type="slidenum">
              <a:rPr lang="en-US" altLang="zh-CN" smtClean="0"/>
              <a:pPr/>
              <a:t>19</a:t>
            </a:fld>
            <a:endParaRPr lang="en-US" altLang="zh-CN"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a:lstStyle/>
          <a:p>
            <a:pPr eaLnBrk="1" hangingPunct="1">
              <a:spcBef>
                <a:spcPct val="0"/>
              </a:spcBef>
            </a:pPr>
            <a:endParaRPr lang="en-GB" smtClean="0"/>
          </a:p>
        </p:txBody>
      </p:sp>
      <p:sp>
        <p:nvSpPr>
          <p:cNvPr id="55300" name="Slide Number Placeholder 3"/>
          <p:cNvSpPr>
            <a:spLocks noGrp="1"/>
          </p:cNvSpPr>
          <p:nvPr>
            <p:ph type="sldNum" sz="quarter" idx="5"/>
          </p:nvPr>
        </p:nvSpPr>
        <p:spPr bwMode="auto">
          <a:noFill/>
          <a:ln>
            <a:miter lim="800000"/>
            <a:headEnd/>
            <a:tailEnd/>
          </a:ln>
        </p:spPr>
        <p:txBody>
          <a:bodyPr/>
          <a:lstStyle/>
          <a:p>
            <a:fld id="{E6A256C9-D037-4D58-87CB-902255A73A55}" type="slidenum">
              <a:rPr lang="en-US" smtClean="0"/>
              <a:pPr/>
              <a:t>20</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a:lstStyle/>
          <a:p>
            <a:pPr eaLnBrk="1" hangingPunct="1">
              <a:spcBef>
                <a:spcPct val="0"/>
              </a:spcBef>
            </a:pPr>
            <a:endParaRPr lang="en-GB" smtClean="0"/>
          </a:p>
        </p:txBody>
      </p:sp>
      <p:sp>
        <p:nvSpPr>
          <p:cNvPr id="69636" name="Slide Number Placeholder 3"/>
          <p:cNvSpPr>
            <a:spLocks noGrp="1"/>
          </p:cNvSpPr>
          <p:nvPr>
            <p:ph type="sldNum" sz="quarter" idx="5"/>
          </p:nvPr>
        </p:nvSpPr>
        <p:spPr bwMode="auto">
          <a:noFill/>
          <a:ln>
            <a:miter lim="800000"/>
            <a:headEnd/>
            <a:tailEnd/>
          </a:ln>
        </p:spPr>
        <p:txBody>
          <a:bodyPr/>
          <a:lstStyle/>
          <a:p>
            <a:fld id="{E984C6F0-2CB7-4882-B0DE-003222D43B83}" type="slidenum">
              <a:rPr lang="en-US" altLang="zh-CN" smtClean="0"/>
              <a:pPr/>
              <a:t>21</a:t>
            </a:fld>
            <a:endParaRPr lang="en-US" altLang="zh-CN"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a:lstStyle/>
          <a:p>
            <a:pPr eaLnBrk="1" hangingPunct="1">
              <a:spcBef>
                <a:spcPct val="0"/>
              </a:spcBef>
            </a:pPr>
            <a:endParaRPr lang="en-GB" smtClean="0"/>
          </a:p>
        </p:txBody>
      </p:sp>
      <p:sp>
        <p:nvSpPr>
          <p:cNvPr id="69636" name="Slide Number Placeholder 3"/>
          <p:cNvSpPr>
            <a:spLocks noGrp="1"/>
          </p:cNvSpPr>
          <p:nvPr>
            <p:ph type="sldNum" sz="quarter" idx="5"/>
          </p:nvPr>
        </p:nvSpPr>
        <p:spPr bwMode="auto">
          <a:noFill/>
          <a:ln>
            <a:miter lim="800000"/>
            <a:headEnd/>
            <a:tailEnd/>
          </a:ln>
        </p:spPr>
        <p:txBody>
          <a:bodyPr/>
          <a:lstStyle/>
          <a:p>
            <a:fld id="{2AD5E416-27B1-4C55-8D0D-D323766F7D6D}" type="slidenum">
              <a:rPr lang="en-US"/>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a:lstStyle/>
          <a:p>
            <a:pPr eaLnBrk="1" hangingPunct="1">
              <a:spcBef>
                <a:spcPct val="0"/>
              </a:spcBef>
            </a:pPr>
            <a:r>
              <a:rPr lang="en-US" smtClean="0"/>
              <a:t>Combine slide 2 and 3 (use this map)</a:t>
            </a:r>
          </a:p>
          <a:p>
            <a:pPr eaLnBrk="1" hangingPunct="1">
              <a:spcBef>
                <a:spcPct val="0"/>
              </a:spcBef>
            </a:pPr>
            <a:r>
              <a:rPr lang="en-US" smtClean="0"/>
              <a:t>Show China, Indonesia (Bali, Jkt)</a:t>
            </a:r>
          </a:p>
          <a:p>
            <a:pPr eaLnBrk="1" hangingPunct="1">
              <a:spcBef>
                <a:spcPct val="0"/>
              </a:spcBef>
            </a:pPr>
            <a:r>
              <a:rPr lang="en-US" smtClean="0"/>
              <a:t>Bangkok (usually holiday here)</a:t>
            </a:r>
          </a:p>
        </p:txBody>
      </p:sp>
      <p:sp>
        <p:nvSpPr>
          <p:cNvPr id="47108" name="Slide Number Placeholder 3"/>
          <p:cNvSpPr>
            <a:spLocks noGrp="1"/>
          </p:cNvSpPr>
          <p:nvPr>
            <p:ph type="sldNum" sz="quarter" idx="5"/>
          </p:nvPr>
        </p:nvSpPr>
        <p:spPr bwMode="auto">
          <a:noFill/>
          <a:ln>
            <a:miter lim="800000"/>
            <a:headEnd/>
            <a:tailEnd/>
          </a:ln>
        </p:spPr>
        <p:txBody>
          <a:bodyPr/>
          <a:lstStyle/>
          <a:p>
            <a:fld id="{60C69881-7021-41D9-BEEF-719B9DA06148}"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a:lstStyle/>
          <a:p>
            <a:pPr eaLnBrk="1" hangingPunct="1">
              <a:spcBef>
                <a:spcPct val="0"/>
              </a:spcBef>
            </a:pPr>
            <a:endParaRPr lang="en-GB" smtClean="0"/>
          </a:p>
        </p:txBody>
      </p:sp>
      <p:sp>
        <p:nvSpPr>
          <p:cNvPr id="66564" name="Slide Number Placeholder 3"/>
          <p:cNvSpPr>
            <a:spLocks noGrp="1"/>
          </p:cNvSpPr>
          <p:nvPr>
            <p:ph type="sldNum" sz="quarter" idx="5"/>
          </p:nvPr>
        </p:nvSpPr>
        <p:spPr bwMode="auto">
          <a:noFill/>
          <a:ln>
            <a:miter lim="800000"/>
            <a:headEnd/>
            <a:tailEnd/>
          </a:ln>
        </p:spPr>
        <p:txBody>
          <a:bodyPr/>
          <a:lstStyle/>
          <a:p>
            <a:fld id="{27E8624E-1ADD-492F-9DA8-626D961C3838}" type="slidenum">
              <a:rPr lang="en-US" smtClean="0"/>
              <a:pPr/>
              <a:t>23</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a:lstStyle/>
          <a:p>
            <a:r>
              <a:rPr lang="en-SG" smtClean="0"/>
              <a:t>Singapore ranks 3rd overall in the Index and is the first-placed Asian city. </a:t>
            </a:r>
          </a:p>
          <a:p>
            <a:endParaRPr lang="en-SG" smtClean="0"/>
          </a:p>
          <a:p>
            <a:r>
              <a:rPr lang="en-SG" smtClean="0"/>
              <a:t>Singapore scores particularly well in terms of its physical capital (ranked joint first overall), financial maturity (joint first), and environment and natural hazards (joint first) and global appeal (3rd). </a:t>
            </a:r>
          </a:p>
          <a:p>
            <a:endParaRPr lang="en-SG" smtClean="0"/>
          </a:p>
          <a:p>
            <a:r>
              <a:rPr lang="en-SG" smtClean="0"/>
              <a:t>None of this is surprising given the city’s efficient transport system, lean bureaucracy, safe and clean environment, and its increasingly high international reputation. The city’s focus on improving the quality of education allowed it to jump 27 places to 10th in the human capital category in 2025. </a:t>
            </a:r>
          </a:p>
        </p:txBody>
      </p:sp>
      <p:sp>
        <p:nvSpPr>
          <p:cNvPr id="121860" name="Slide Number Placeholder 3"/>
          <p:cNvSpPr>
            <a:spLocks noGrp="1"/>
          </p:cNvSpPr>
          <p:nvPr>
            <p:ph type="sldNum" sz="quarter" idx="5"/>
          </p:nvPr>
        </p:nvSpPr>
        <p:spPr bwMode="auto">
          <a:noFill/>
          <a:ln>
            <a:miter lim="800000"/>
            <a:headEnd/>
            <a:tailEnd/>
          </a:ln>
        </p:spPr>
        <p:txBody>
          <a:bodyPr/>
          <a:lstStyle/>
          <a:p>
            <a:fld id="{D4B6A850-4A14-41F0-8CC8-97F5CC3015C0}" type="slidenum">
              <a:rPr lang="en-SG"/>
              <a:pPr/>
              <a:t>24</a:t>
            </a:fld>
            <a:endParaRPr lang="en-SG"/>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2A6D757-C117-4E49-BBBD-17CA6794A621}" type="slidenum">
              <a:rPr lang="en-SG" smtClean="0"/>
              <a:pPr>
                <a:defRPr/>
              </a:pPr>
              <a:t>25</a:t>
            </a:fld>
            <a:endParaRPr lang="en-SG"/>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3907" name="Rectangle 3"/>
          <p:cNvSpPr>
            <a:spLocks noGrp="1" noChangeArrowheads="1"/>
          </p:cNvSpPr>
          <p:nvPr>
            <p:ph type="body" idx="1"/>
          </p:nvPr>
        </p:nvSpPr>
        <p:spPr bwMode="auto">
          <a:noFill/>
        </p:spPr>
        <p:txBody>
          <a:bodyPr/>
          <a:lstStyle/>
          <a:p>
            <a:pPr eaLnBrk="1" hangingPunct="1">
              <a:spcBef>
                <a:spcPct val="0"/>
              </a:spcBef>
            </a:pPr>
            <a:r>
              <a:rPr lang="en-US" smtClean="0"/>
              <a:t>Singapore will also have a comprehensive rail network and the vision is to bring 8 in 10 by 2030. </a:t>
            </a:r>
          </a:p>
          <a:p>
            <a:pPr eaLnBrk="1" hangingPunct="1">
              <a:spcBef>
                <a:spcPct val="0"/>
              </a:spcBef>
            </a:pPr>
            <a:endParaRPr lang="en-US" smtClean="0"/>
          </a:p>
          <a:p>
            <a:pPr eaLnBrk="1" hangingPunct="1">
              <a:spcBef>
                <a:spcPct val="0"/>
              </a:spcBef>
            </a:pPr>
            <a:r>
              <a:rPr lang="en-US" smtClean="0"/>
              <a:t>The </a:t>
            </a:r>
            <a:r>
              <a:rPr lang="en-US" b="1" smtClean="0"/>
              <a:t>Eastern Region Line </a:t>
            </a:r>
            <a:r>
              <a:rPr lang="en-US" smtClean="0"/>
              <a:t>will serve the residential estates of Tanjong Rhu, Marine Parade, Siglap, Bedok South and Upper East Coast, link them to east Changi.</a:t>
            </a:r>
          </a:p>
          <a:p>
            <a:pPr eaLnBrk="1" hangingPunct="1">
              <a:spcBef>
                <a:spcPct val="0"/>
              </a:spcBef>
            </a:pPr>
            <a:endParaRPr lang="en-US" smtClean="0"/>
          </a:p>
          <a:p>
            <a:pPr eaLnBrk="1" hangingPunct="1">
              <a:spcBef>
                <a:spcPct val="0"/>
              </a:spcBef>
            </a:pPr>
            <a:r>
              <a:rPr lang="en-US" smtClean="0"/>
              <a:t>The </a:t>
            </a:r>
            <a:r>
              <a:rPr lang="en-US" b="1" smtClean="0"/>
              <a:t>Tuas West Extension </a:t>
            </a:r>
            <a:r>
              <a:rPr lang="en-US" smtClean="0"/>
              <a:t>is an extension of the East-West Line from Joo Koon Station, consisting of 4 stations namely Tuas, Tuas Crescent, Tuas West and Tuas Link which will improve the MRT connectivity in the Tuas area. When operational in 2016, Tuas West Extension is expected to serve about 100,000 commuters daily. </a:t>
            </a:r>
          </a:p>
          <a:p>
            <a:pPr eaLnBrk="1" hangingPunct="1">
              <a:spcBef>
                <a:spcPct val="0"/>
              </a:spcBef>
            </a:pPr>
            <a:endParaRPr lang="en-US" smtClean="0"/>
          </a:p>
          <a:p>
            <a:pPr eaLnBrk="1" hangingPunct="1">
              <a:spcBef>
                <a:spcPct val="0"/>
              </a:spcBef>
            </a:pPr>
            <a:r>
              <a:rPr lang="en-US" smtClean="0"/>
              <a:t>The </a:t>
            </a:r>
            <a:r>
              <a:rPr lang="en-US" b="1" smtClean="0"/>
              <a:t>North-South Line </a:t>
            </a:r>
            <a:r>
              <a:rPr lang="en-US" smtClean="0"/>
              <a:t>that currently ends at Marina Bay station will be extended 1km southwards to serve the upcoming developments in the southern Marina Bay area, such as the new cruise terminal in Marina South. </a:t>
            </a:r>
          </a:p>
          <a:p>
            <a:pPr eaLnBrk="1" hangingPunct="1">
              <a:spcBef>
                <a:spcPct val="0"/>
              </a:spcBef>
            </a:pPr>
            <a:endParaRPr lang="en-US" smtClean="0"/>
          </a:p>
          <a:p>
            <a:pPr eaLnBrk="1" hangingPunct="1">
              <a:spcBef>
                <a:spcPct val="0"/>
              </a:spcBef>
            </a:pPr>
            <a:r>
              <a:rPr lang="en-US" smtClean="0"/>
              <a:t>In real estate, “location, location, location” is said to be the most important thing that determines a property’s value. </a:t>
            </a:r>
          </a:p>
          <a:p>
            <a:pPr eaLnBrk="1" hangingPunct="1">
              <a:spcBef>
                <a:spcPct val="0"/>
              </a:spcBef>
            </a:pPr>
            <a:endParaRPr lang="en-US" smtClean="0"/>
          </a:p>
          <a:p>
            <a:pPr eaLnBrk="1" hangingPunct="1">
              <a:spcBef>
                <a:spcPct val="0"/>
              </a:spcBef>
            </a:pPr>
            <a:r>
              <a:rPr lang="en-US" smtClean="0"/>
              <a:t>Homes near MRT will always fetch a premium, especially when car prices are rising.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a:lstStyle/>
          <a:p>
            <a:pPr eaLnBrk="1" hangingPunct="1">
              <a:spcBef>
                <a:spcPct val="0"/>
              </a:spcBef>
            </a:pPr>
            <a:r>
              <a:rPr lang="en-US" smtClean="0"/>
              <a:t>11 expressways, 5 semi-expressways</a:t>
            </a:r>
          </a:p>
          <a:p>
            <a:pPr eaLnBrk="1" hangingPunct="1">
              <a:spcBef>
                <a:spcPct val="0"/>
              </a:spcBef>
            </a:pPr>
            <a:r>
              <a:rPr lang="en-US" smtClean="0"/>
              <a:t>Completed recently is the 12-m Kallang-Paya Lebar Expressway (KPE), which features a 9km stretch that is entirely underground. Other major road projects are the 5km Marina Coastal Expressway and 21km North-South Expressway. </a:t>
            </a:r>
          </a:p>
          <a:p>
            <a:pPr eaLnBrk="1" hangingPunct="1">
              <a:spcBef>
                <a:spcPct val="0"/>
              </a:spcBef>
            </a:pPr>
            <a:endParaRPr lang="en-US" smtClean="0"/>
          </a:p>
        </p:txBody>
      </p:sp>
      <p:sp>
        <p:nvSpPr>
          <p:cNvPr id="77828" name="Slide Number Placeholder 3"/>
          <p:cNvSpPr>
            <a:spLocks noGrp="1"/>
          </p:cNvSpPr>
          <p:nvPr>
            <p:ph type="sldNum" sz="quarter" idx="5"/>
          </p:nvPr>
        </p:nvSpPr>
        <p:spPr bwMode="auto">
          <a:noFill/>
          <a:ln>
            <a:miter lim="800000"/>
            <a:headEnd/>
            <a:tailEnd/>
          </a:ln>
        </p:spPr>
        <p:txBody>
          <a:bodyPr/>
          <a:lstStyle/>
          <a:p>
            <a:fld id="{3A3F9ED3-C0BC-479F-9E5F-DBDCD32DBA45}" type="slidenum">
              <a:rPr lang="en-US"/>
              <a:pPr/>
              <a:t>27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6803" name="Rectangle 3"/>
          <p:cNvSpPr>
            <a:spLocks noGrp="1" noChangeArrowheads="1"/>
          </p:cNvSpPr>
          <p:nvPr>
            <p:ph type="body" idx="1"/>
          </p:nvPr>
        </p:nvSpPr>
        <p:spPr bwMode="auto">
          <a:noFill/>
        </p:spPr>
        <p:txBody>
          <a:bodyPr/>
          <a:lstStyle/>
          <a:p>
            <a:pPr eaLnBrk="1" hangingPunct="1">
              <a:spcBef>
                <a:spcPct val="0"/>
              </a:spcBef>
            </a:pPr>
            <a:r>
              <a:rPr lang="en-US" smtClean="0"/>
              <a:t>The Singapore Rail network is being extended to serve the new developments coming on stream and to cater to population growth. The government has allocated $60 billion to double the rail network. </a:t>
            </a:r>
          </a:p>
          <a:p>
            <a:pPr eaLnBrk="1" hangingPunct="1">
              <a:spcBef>
                <a:spcPct val="0"/>
              </a:spcBef>
            </a:pPr>
            <a:endParaRPr lang="en-US" smtClean="0"/>
          </a:p>
          <a:p>
            <a:pPr eaLnBrk="1" hangingPunct="1">
              <a:spcBef>
                <a:spcPct val="0"/>
              </a:spcBef>
            </a:pPr>
            <a:r>
              <a:rPr lang="en-US" smtClean="0"/>
              <a:t>The </a:t>
            </a:r>
            <a:r>
              <a:rPr lang="en-US" b="1" smtClean="0"/>
              <a:t>Eastern Region Line </a:t>
            </a:r>
            <a:r>
              <a:rPr lang="en-US" smtClean="0"/>
              <a:t>will serve the residential restates of Tanjong Rhu, Marine Parade, Siglap, Bedok South and Upper East Coast and link them to Changi in the east.</a:t>
            </a:r>
          </a:p>
          <a:p>
            <a:pPr eaLnBrk="1" hangingPunct="1">
              <a:spcBef>
                <a:spcPct val="0"/>
              </a:spcBef>
            </a:pPr>
            <a:endParaRPr lang="en-US" smtClean="0"/>
          </a:p>
          <a:p>
            <a:pPr eaLnBrk="1" hangingPunct="1">
              <a:spcBef>
                <a:spcPct val="0"/>
              </a:spcBef>
            </a:pPr>
            <a:r>
              <a:rPr lang="en-US" smtClean="0"/>
              <a:t>From the heart of Marina Bay, a new MRT line, the </a:t>
            </a:r>
            <a:r>
              <a:rPr lang="en-US" b="1" smtClean="0"/>
              <a:t>Thomson Line</a:t>
            </a:r>
            <a:r>
              <a:rPr lang="en-US" smtClean="0"/>
              <a:t>, will travel northwards, through the Central Business District and up through Ang Mo Kio all the way to Woodlands connecting estates such as Sin Ming, Kebun Baru, Thomson and Kim Seng which do not now have a direct MRT link. </a:t>
            </a:r>
          </a:p>
          <a:p>
            <a:pPr eaLnBrk="1" hangingPunct="1">
              <a:spcBef>
                <a:spcPct val="0"/>
              </a:spcBef>
            </a:pPr>
            <a:endParaRPr lang="en-US" smtClean="0"/>
          </a:p>
          <a:p>
            <a:pPr eaLnBrk="1" hangingPunct="1">
              <a:spcBef>
                <a:spcPct val="0"/>
              </a:spcBef>
            </a:pPr>
            <a:r>
              <a:rPr lang="en-US" smtClean="0"/>
              <a:t>The </a:t>
            </a:r>
            <a:r>
              <a:rPr lang="en-US" b="1" smtClean="0"/>
              <a:t>Tuas West Extension </a:t>
            </a:r>
            <a:r>
              <a:rPr lang="en-US" smtClean="0"/>
              <a:t>is an extension of the East-West Line from Joo Koon Station, consisting of a 7.5km of twin tracked viaduct and four aboveground stations. The four stations* - Tuas, Tuas Crescent, Tuas West and Tuas Link will improve the MRT connectivity in the Tuas area. Commuters working in the Jurong and Tuas industrial estates will enjoy significantly better public transport connectivity and enhanced accessibility. When operational in 2016, Tuas West Extension is expected to serve about 100,000 commuters daily. </a:t>
            </a:r>
          </a:p>
          <a:p>
            <a:pPr eaLnBrk="1" hangingPunct="1">
              <a:spcBef>
                <a:spcPct val="0"/>
              </a:spcBef>
            </a:pPr>
            <a:endParaRPr lang="en-US" smtClean="0"/>
          </a:p>
          <a:p>
            <a:pPr eaLnBrk="1" hangingPunct="1">
              <a:spcBef>
                <a:spcPct val="0"/>
              </a:spcBef>
            </a:pPr>
            <a:r>
              <a:rPr lang="en-US" smtClean="0"/>
              <a:t>The North-South line that currently ends at the Marina Bay station will be extended 1km southwards to serve the upcoming developments in the southern Marina Bay area, such as the new cruise terminal in Marina South.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a:lstStyle/>
          <a:p>
            <a:pPr eaLnBrk="1" hangingPunct="1">
              <a:spcBef>
                <a:spcPct val="0"/>
              </a:spcBef>
            </a:pPr>
            <a:r>
              <a:rPr lang="en-US" smtClean="0"/>
              <a:t>Bringing New Life to Woodlands – TODAY, 25 Feb 2013</a:t>
            </a:r>
          </a:p>
        </p:txBody>
      </p:sp>
      <p:sp>
        <p:nvSpPr>
          <p:cNvPr id="110596" name="Slide Number Placeholder 3"/>
          <p:cNvSpPr>
            <a:spLocks noGrp="1"/>
          </p:cNvSpPr>
          <p:nvPr>
            <p:ph type="sldNum" sz="quarter" idx="5"/>
          </p:nvPr>
        </p:nvSpPr>
        <p:spPr bwMode="auto">
          <a:noFill/>
          <a:ln>
            <a:miter lim="800000"/>
            <a:headEnd/>
            <a:tailEnd/>
          </a:ln>
        </p:spPr>
        <p:txBody>
          <a:bodyPr/>
          <a:lstStyle/>
          <a:p>
            <a:fld id="{A4780540-DBB0-4113-BA7A-2A7A0DCB1960}" type="slidenum">
              <a:rPr lang="en-US"/>
              <a:pPr/>
              <a:t>29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a:lstStyle/>
          <a:p>
            <a:pPr eaLnBrk="1" hangingPunct="1">
              <a:spcBef>
                <a:spcPct val="0"/>
              </a:spcBef>
            </a:pPr>
            <a:endParaRPr lang="en-US" dirty="0" smtClean="0"/>
          </a:p>
        </p:txBody>
      </p:sp>
      <p:sp>
        <p:nvSpPr>
          <p:cNvPr id="77828" name="Slide Number Placeholder 3"/>
          <p:cNvSpPr>
            <a:spLocks noGrp="1"/>
          </p:cNvSpPr>
          <p:nvPr>
            <p:ph type="sldNum" sz="quarter" idx="5"/>
          </p:nvPr>
        </p:nvSpPr>
        <p:spPr bwMode="auto">
          <a:noFill/>
          <a:ln>
            <a:miter lim="800000"/>
            <a:headEnd/>
            <a:tailEnd/>
          </a:ln>
        </p:spPr>
        <p:txBody>
          <a:bodyPr/>
          <a:lstStyle/>
          <a:p>
            <a:fld id="{3A3F9ED3-C0BC-479F-9E5F-DBDCD32DBA45}" type="slidenum">
              <a:rPr lang="en-US"/>
              <a:pPr/>
              <a:t>30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2A6D757-C117-4E49-BBBD-17CA6794A621}" type="slidenum">
              <a:rPr lang="en-SG" smtClean="0"/>
              <a:pPr>
                <a:defRPr/>
              </a:pPr>
              <a:t>31</a:t>
            </a:fld>
            <a:endParaRPr lang="en-SG"/>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eaLnBrk="1" hangingPunct="1"/>
            <a:r>
              <a:rPr lang="en-GB" sz="1200" dirty="0" smtClean="0"/>
              <a:t>Completion of pipeline projects will further enhance business and tourism growth and in turn keep driving real estate value. </a:t>
            </a:r>
          </a:p>
          <a:p>
            <a:pPr eaLnBrk="1" hangingPunct="1">
              <a:defRPr/>
            </a:pPr>
            <a:endParaRPr lang="en-US" u="sng" dirty="0" smtClean="0"/>
          </a:p>
          <a:p>
            <a:pPr eaLnBrk="1" hangingPunct="1">
              <a:defRPr/>
            </a:pPr>
            <a:r>
              <a:rPr lang="en-US" u="sng" dirty="0" smtClean="0"/>
              <a:t>Reference</a:t>
            </a:r>
            <a:r>
              <a:rPr lang="en-US" u="sng" baseline="0" dirty="0" smtClean="0"/>
              <a:t> notes</a:t>
            </a:r>
            <a:endParaRPr lang="en-US" u="sng" dirty="0" smtClean="0"/>
          </a:p>
          <a:p>
            <a:pPr eaLnBrk="1" hangingPunct="1">
              <a:defRPr/>
            </a:pPr>
            <a:r>
              <a:rPr lang="en-US" b="1" dirty="0" smtClean="0"/>
              <a:t>International Cruise Terminal</a:t>
            </a:r>
          </a:p>
          <a:p>
            <a:pPr marL="171450" indent="-171450" eaLnBrk="1" hangingPunct="1">
              <a:buFontTx/>
              <a:buChar char="-"/>
              <a:defRPr/>
            </a:pPr>
            <a:r>
              <a:rPr lang="en-US" dirty="0" smtClean="0"/>
              <a:t>Singapore’s International Cruise Terminal is designed by </a:t>
            </a:r>
            <a:r>
              <a:rPr lang="en-US" dirty="0" err="1" smtClean="0"/>
              <a:t>Bermello</a:t>
            </a:r>
            <a:r>
              <a:rPr lang="en-US" dirty="0" smtClean="0"/>
              <a:t>, </a:t>
            </a:r>
            <a:r>
              <a:rPr lang="en-US" dirty="0" err="1" smtClean="0"/>
              <a:t>Ajamil</a:t>
            </a:r>
            <a:r>
              <a:rPr lang="en-US" dirty="0" smtClean="0"/>
              <a:t> and Partners and RSP Architects Planners and Engineers and the construction of the terminal is slated for completion by the end of 2011. The design of this two-berth facility with its distinctive rooftop depicts a modern interpretation of low rolling waves and will leave a lasting impression on cruise guests and other visitors to Singapore. </a:t>
            </a:r>
          </a:p>
          <a:p>
            <a:pPr marL="171450" indent="-171450" eaLnBrk="1" hangingPunct="1">
              <a:buFontTx/>
              <a:buChar char="-"/>
              <a:defRPr/>
            </a:pPr>
            <a:r>
              <a:rPr lang="en-US" dirty="0" smtClean="0"/>
              <a:t>http://www.traveldailynews.com/pages/show_page/40276-Singapore%60s-new-international-cruise-terminal-to-have-passenger-boarding-bridges</a:t>
            </a:r>
          </a:p>
          <a:p>
            <a:pPr eaLnBrk="1" hangingPunct="1">
              <a:defRPr/>
            </a:pPr>
            <a:endParaRPr lang="en-US" dirty="0" smtClean="0"/>
          </a:p>
          <a:p>
            <a:pPr eaLnBrk="1" hangingPunct="1">
              <a:defRPr/>
            </a:pPr>
            <a:r>
              <a:rPr lang="en-US" b="1" dirty="0" smtClean="0"/>
              <a:t>Gardens By the Bay</a:t>
            </a:r>
          </a:p>
          <a:p>
            <a:pPr marL="171450" indent="-171450" eaLnBrk="1" hangingPunct="1">
              <a:buFontTx/>
              <a:buChar char="-"/>
              <a:defRPr/>
            </a:pPr>
            <a:r>
              <a:rPr lang="en-US" dirty="0" smtClean="0"/>
              <a:t>Three distinctive waterfront gardens in the heart of Marina Bay that will define Singapore as the world's premier tropical garden city.</a:t>
            </a:r>
          </a:p>
          <a:p>
            <a:pPr marL="171450" indent="-171450" eaLnBrk="1" hangingPunct="1">
              <a:buFontTx/>
              <a:buChar char="-"/>
              <a:defRPr/>
            </a:pPr>
            <a:r>
              <a:rPr lang="en-US" dirty="0" smtClean="0"/>
              <a:t>http://www.gardensbythebay.org.sg/?p=section&amp;sub=article&amp;articlegrppk=31</a:t>
            </a:r>
          </a:p>
          <a:p>
            <a:pPr eaLnBrk="1" hangingPunct="1">
              <a:defRPr/>
            </a:pPr>
            <a:endParaRPr lang="en-US" dirty="0" smtClean="0"/>
          </a:p>
          <a:p>
            <a:pPr eaLnBrk="1" hangingPunct="1">
              <a:defRPr/>
            </a:pPr>
            <a:r>
              <a:rPr lang="en-US" b="1" dirty="0" smtClean="0"/>
              <a:t>Singapore-Malaysia land swap</a:t>
            </a:r>
          </a:p>
          <a:p>
            <a:pPr marL="171450" indent="-171450" eaLnBrk="1" hangingPunct="1">
              <a:buFontTx/>
              <a:buChar char="-"/>
              <a:defRPr/>
            </a:pPr>
            <a:r>
              <a:rPr lang="en-US" dirty="0" err="1" smtClean="0"/>
              <a:t>Khazanah</a:t>
            </a:r>
            <a:r>
              <a:rPr lang="en-US" dirty="0" smtClean="0"/>
              <a:t> is investing in Singapore: Six parcels of land (four parcels in Marina South and two in </a:t>
            </a:r>
            <a:r>
              <a:rPr lang="en-US" dirty="0" err="1" smtClean="0"/>
              <a:t>Ophir-Rochor</a:t>
            </a:r>
            <a:r>
              <a:rPr lang="en-US" dirty="0" smtClean="0"/>
              <a:t>) were vested in M+S </a:t>
            </a:r>
            <a:r>
              <a:rPr lang="en-US" dirty="0" err="1" smtClean="0"/>
              <a:t>Pte</a:t>
            </a:r>
            <a:r>
              <a:rPr lang="en-US" dirty="0" smtClean="0"/>
              <a:t> Ltd, a joint venture company owned 60% by Malaysia’s </a:t>
            </a:r>
            <a:r>
              <a:rPr lang="en-US" dirty="0" err="1" smtClean="0"/>
              <a:t>Khazanah</a:t>
            </a:r>
            <a:r>
              <a:rPr lang="en-US" dirty="0" smtClean="0"/>
              <a:t> and 40% by Singapore's </a:t>
            </a:r>
            <a:r>
              <a:rPr lang="en-US" dirty="0" err="1" smtClean="0"/>
              <a:t>Temasek</a:t>
            </a:r>
            <a:r>
              <a:rPr lang="en-US" dirty="0" smtClean="0"/>
              <a:t> with a GDV of over S$11 </a:t>
            </a:r>
            <a:r>
              <a:rPr lang="en-US" dirty="0" err="1" smtClean="0"/>
              <a:t>bn</a:t>
            </a:r>
            <a:r>
              <a:rPr lang="en-US" dirty="0" smtClean="0"/>
              <a:t> (RM27 </a:t>
            </a:r>
            <a:r>
              <a:rPr lang="en-US" dirty="0" err="1" smtClean="0"/>
              <a:t>bn</a:t>
            </a:r>
            <a:r>
              <a:rPr lang="en-US" dirty="0" smtClean="0"/>
              <a:t>), in exchange for the railway land.</a:t>
            </a:r>
          </a:p>
          <a:p>
            <a:pPr eaLnBrk="1" hangingPunct="1">
              <a:defRPr/>
            </a:pPr>
            <a:endParaRPr lang="en-US" u="sng" dirty="0" smtClean="0"/>
          </a:p>
          <a:p>
            <a:pPr eaLnBrk="1" hangingPunct="1">
              <a:defRPr/>
            </a:pPr>
            <a:r>
              <a:rPr lang="en-US" b="1" u="sng" dirty="0" smtClean="0"/>
              <a:t>Marina South</a:t>
            </a:r>
          </a:p>
          <a:p>
            <a:pPr marL="171450" indent="-171450" eaLnBrk="1" hangingPunct="1">
              <a:buFontTx/>
              <a:buChar char="-"/>
              <a:defRPr/>
            </a:pPr>
            <a:r>
              <a:rPr lang="en-US" dirty="0" smtClean="0"/>
              <a:t>The land parcels in Marina South are 'white' multi-use sites, of which at least 60% must be developed into office space. The rest is for 'activity-generating' developments, such as retail outlets. </a:t>
            </a:r>
          </a:p>
          <a:p>
            <a:pPr marL="171450" indent="-171450" eaLnBrk="1" hangingPunct="1">
              <a:buFontTx/>
              <a:buChar char="-"/>
              <a:defRPr/>
            </a:pPr>
            <a:r>
              <a:rPr lang="en-US" dirty="0" smtClean="0"/>
              <a:t>The Marina South sites have a total gross floor area of 3.67 </a:t>
            </a:r>
            <a:r>
              <a:rPr lang="en-US" dirty="0" err="1" smtClean="0"/>
              <a:t>mn</a:t>
            </a:r>
            <a:r>
              <a:rPr lang="en-US" dirty="0" smtClean="0"/>
              <a:t> </a:t>
            </a:r>
            <a:r>
              <a:rPr lang="en-US" dirty="0" err="1" smtClean="0"/>
              <a:t>sq</a:t>
            </a:r>
            <a:r>
              <a:rPr lang="en-US" dirty="0" smtClean="0"/>
              <a:t> ft. Work on the Marina South project will likely start in June 2012; with construction likely to be completed by mid-2016, the project will likely comprise two office towers and ancillary retail as well as two blocks of residential towers. </a:t>
            </a:r>
          </a:p>
          <a:p>
            <a:pPr eaLnBrk="1" hangingPunct="1">
              <a:defRPr/>
            </a:pPr>
            <a:endParaRPr lang="en-US" u="sng" dirty="0" smtClean="0"/>
          </a:p>
          <a:p>
            <a:pPr eaLnBrk="1" hangingPunct="1">
              <a:defRPr/>
            </a:pPr>
            <a:r>
              <a:rPr lang="en-US" b="1" u="sng" dirty="0" err="1" smtClean="0"/>
              <a:t>Ophir-Rochor</a:t>
            </a:r>
            <a:endParaRPr lang="en-US" b="1" u="sng" dirty="0" smtClean="0"/>
          </a:p>
          <a:p>
            <a:pPr marL="171450" indent="-171450" eaLnBrk="1" hangingPunct="1">
              <a:buFontTx/>
              <a:buChar char="-"/>
              <a:defRPr/>
            </a:pPr>
            <a:r>
              <a:rPr lang="en-US" dirty="0" smtClean="0"/>
              <a:t>At the </a:t>
            </a:r>
            <a:r>
              <a:rPr lang="en-US" dirty="0" err="1" smtClean="0"/>
              <a:t>Ophir-Rochor</a:t>
            </a:r>
            <a:r>
              <a:rPr lang="en-US" dirty="0" smtClean="0"/>
              <a:t> parcels, a minimum 40% of the land has been zoned for office use and 15% for hotel and hotel-related development. CapitaLand, together with UEM Land, was appointed for the </a:t>
            </a:r>
            <a:r>
              <a:rPr lang="en-US" dirty="0" err="1" smtClean="0"/>
              <a:t>Ophir-Rochor</a:t>
            </a:r>
            <a:r>
              <a:rPr lang="en-US" dirty="0" smtClean="0"/>
              <a:t> parcels which will likely boast office, residential, hotel and retail space, </a:t>
            </a:r>
            <a:r>
              <a:rPr lang="en-US" dirty="0" err="1" smtClean="0"/>
              <a:t>totalling</a:t>
            </a:r>
            <a:r>
              <a:rPr lang="en-US" dirty="0" smtClean="0"/>
              <a:t> a gross floor area of over 1.72 </a:t>
            </a:r>
            <a:r>
              <a:rPr lang="en-US" dirty="0" err="1" smtClean="0"/>
              <a:t>mn</a:t>
            </a:r>
            <a:r>
              <a:rPr lang="en-US" dirty="0" smtClean="0"/>
              <a:t> </a:t>
            </a:r>
            <a:r>
              <a:rPr lang="en-US" dirty="0" err="1" smtClean="0"/>
              <a:t>sq</a:t>
            </a:r>
            <a:r>
              <a:rPr lang="en-US" dirty="0" smtClean="0"/>
              <a:t> ft.</a:t>
            </a:r>
          </a:p>
          <a:p>
            <a:pPr marL="171450" indent="-171450" eaLnBrk="1" hangingPunct="1">
              <a:buFontTx/>
              <a:buChar char="-"/>
              <a:defRPr/>
            </a:pPr>
            <a:r>
              <a:rPr lang="en-US" dirty="0" smtClean="0"/>
              <a:t>http://doc.research-and-analytics.csfb.com/docView?language=ENG&amp;source=ulg&amp;format=PDF&amp;document_id=901531361&amp;serialid=r1OrIiVm%2BDlSxoIKvYQJLKUnPFwBhvVoLnfNHTRGwmQ%3D </a:t>
            </a:r>
          </a:p>
          <a:p>
            <a:pPr eaLnBrk="1" hangingPunct="1">
              <a:defRPr/>
            </a:pPr>
            <a:endParaRPr lang="en-US" dirty="0" smtClean="0"/>
          </a:p>
          <a:p>
            <a:pPr eaLnBrk="1" hangingPunct="1">
              <a:defRPr/>
            </a:pPr>
            <a:r>
              <a:rPr lang="en-US" b="1" dirty="0" err="1" smtClean="0"/>
              <a:t>Guocoland</a:t>
            </a:r>
            <a:r>
              <a:rPr lang="en-US" b="1" dirty="0" smtClean="0"/>
              <a:t> + Malaysian pension fund Employees Provident Fund (EPF) to develop the city’s tallest apartment.</a:t>
            </a:r>
            <a:br>
              <a:rPr lang="en-US" b="1" dirty="0" smtClean="0"/>
            </a:br>
            <a:r>
              <a:rPr lang="en-US" b="1" dirty="0" smtClean="0"/>
              <a:t>- </a:t>
            </a:r>
            <a:r>
              <a:rPr lang="en-US" dirty="0" smtClean="0"/>
              <a:t>The company said it has sold a 20 percent stake (estimated to be worth S$640 million) to the EPF for the upcoming S$3.2 billion mixed-use development above </a:t>
            </a:r>
            <a:r>
              <a:rPr lang="en-US" dirty="0" err="1" smtClean="0"/>
              <a:t>Tanjong</a:t>
            </a:r>
            <a:r>
              <a:rPr lang="en-US" dirty="0" smtClean="0"/>
              <a:t> </a:t>
            </a:r>
            <a:r>
              <a:rPr lang="en-US" dirty="0" err="1" smtClean="0"/>
              <a:t>Pagar</a:t>
            </a:r>
            <a:r>
              <a:rPr lang="en-US" dirty="0" smtClean="0"/>
              <a:t> MRT station</a:t>
            </a:r>
          </a:p>
          <a:p>
            <a:pPr marL="171450" indent="-171450" eaLnBrk="1" hangingPunct="1">
              <a:buFontTx/>
              <a:buChar char="-"/>
              <a:defRPr/>
            </a:pPr>
            <a:r>
              <a:rPr lang="en-US" dirty="0" smtClean="0"/>
              <a:t>http://www.kelvintan.myweb.sg/mw-property-news/2011/6/30576/guocoland-epf-to-jointly-develop-s-pore-s-tallest-</a:t>
            </a:r>
          </a:p>
          <a:p>
            <a:pPr marL="171450" indent="-171450" eaLnBrk="1" hangingPunct="1">
              <a:buFontTx/>
              <a:buChar char="-"/>
              <a:defRPr/>
            </a:pPr>
            <a:r>
              <a:rPr lang="en-US" dirty="0" smtClean="0"/>
              <a:t>http://www.iproperty.com.sg/news/3295/The-Jewel-of-Tanjong-Pagar</a:t>
            </a:r>
            <a:endParaRPr lang="en-US" dirty="0"/>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A6156CF-9730-49B0-97BF-82146390B235}" type="slidenum">
              <a:rPr lang="en-US" smtClean="0">
                <a:solidFill>
                  <a:prstClr val="black"/>
                </a:solidFill>
              </a:rPr>
              <a:pPr eaLnBrk="1" hangingPunct="1"/>
              <a:t>37</a:t>
            </a:fld>
            <a:endParaRPr lang="en-US" smtClean="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a:lstStyle/>
          <a:p>
            <a:pPr eaLnBrk="1" hangingPunct="1">
              <a:spcBef>
                <a:spcPct val="0"/>
              </a:spcBef>
            </a:pPr>
            <a:endParaRPr lang="en-GB" smtClean="0"/>
          </a:p>
        </p:txBody>
      </p:sp>
      <p:sp>
        <p:nvSpPr>
          <p:cNvPr id="60420" name="Slide Number Placeholder 3"/>
          <p:cNvSpPr>
            <a:spLocks noGrp="1"/>
          </p:cNvSpPr>
          <p:nvPr>
            <p:ph type="sldNum" sz="quarter" idx="5"/>
          </p:nvPr>
        </p:nvSpPr>
        <p:spPr bwMode="auto">
          <a:noFill/>
          <a:ln>
            <a:miter lim="800000"/>
            <a:headEnd/>
            <a:tailEnd/>
          </a:ln>
        </p:spPr>
        <p:txBody>
          <a:bodyPr/>
          <a:lstStyle/>
          <a:p>
            <a:fld id="{CCD2BF10-B3DD-479E-9902-B19DE1B8D1FB}" type="slidenum">
              <a:rPr lang="en-US" smtClean="0"/>
              <a:pPr/>
              <a:t>4</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3907" name="Rectangle 3"/>
          <p:cNvSpPr>
            <a:spLocks noGrp="1" noChangeArrowheads="1"/>
          </p:cNvSpPr>
          <p:nvPr>
            <p:ph type="body" idx="1"/>
          </p:nvPr>
        </p:nvSpPr>
        <p:spPr bwMode="auto">
          <a:noFill/>
        </p:spPr>
        <p:txBody>
          <a:bodyPr/>
          <a:lstStyle/>
          <a:p>
            <a:pPr eaLnBrk="1" hangingPunct="1">
              <a:spcBef>
                <a:spcPct val="0"/>
              </a:spcBef>
            </a:pPr>
            <a:r>
              <a:rPr lang="en-US" smtClean="0"/>
              <a:t>Singapore will also have a comprehensive rail network and the vision is to bring 8 in 10 by 2030. </a:t>
            </a:r>
          </a:p>
          <a:p>
            <a:pPr eaLnBrk="1" hangingPunct="1">
              <a:spcBef>
                <a:spcPct val="0"/>
              </a:spcBef>
            </a:pPr>
            <a:endParaRPr lang="en-US" smtClean="0"/>
          </a:p>
          <a:p>
            <a:pPr eaLnBrk="1" hangingPunct="1">
              <a:spcBef>
                <a:spcPct val="0"/>
              </a:spcBef>
            </a:pPr>
            <a:r>
              <a:rPr lang="en-US" smtClean="0"/>
              <a:t>The </a:t>
            </a:r>
            <a:r>
              <a:rPr lang="en-US" b="1" smtClean="0"/>
              <a:t>Eastern Region Line </a:t>
            </a:r>
            <a:r>
              <a:rPr lang="en-US" smtClean="0"/>
              <a:t>will serve the residential estates of Tanjong Rhu, Marine Parade, Siglap, Bedok South and Upper East Coast, link them to east Changi.</a:t>
            </a:r>
          </a:p>
          <a:p>
            <a:pPr eaLnBrk="1" hangingPunct="1">
              <a:spcBef>
                <a:spcPct val="0"/>
              </a:spcBef>
            </a:pPr>
            <a:endParaRPr lang="en-US" smtClean="0"/>
          </a:p>
          <a:p>
            <a:pPr eaLnBrk="1" hangingPunct="1">
              <a:spcBef>
                <a:spcPct val="0"/>
              </a:spcBef>
            </a:pPr>
            <a:r>
              <a:rPr lang="en-US" smtClean="0"/>
              <a:t>The </a:t>
            </a:r>
            <a:r>
              <a:rPr lang="en-US" b="1" smtClean="0"/>
              <a:t>Tuas West Extension </a:t>
            </a:r>
            <a:r>
              <a:rPr lang="en-US" smtClean="0"/>
              <a:t>is an extension of the East-West Line from Joo Koon Station, consisting of 4 stations namely Tuas, Tuas Crescent, Tuas West and Tuas Link which will improve the MRT connectivity in the Tuas area. When operational in 2016, Tuas West Extension is expected to serve about 100,000 commuters daily. </a:t>
            </a:r>
          </a:p>
          <a:p>
            <a:pPr eaLnBrk="1" hangingPunct="1">
              <a:spcBef>
                <a:spcPct val="0"/>
              </a:spcBef>
            </a:pPr>
            <a:endParaRPr lang="en-US" smtClean="0"/>
          </a:p>
          <a:p>
            <a:pPr eaLnBrk="1" hangingPunct="1">
              <a:spcBef>
                <a:spcPct val="0"/>
              </a:spcBef>
            </a:pPr>
            <a:r>
              <a:rPr lang="en-US" smtClean="0"/>
              <a:t>The </a:t>
            </a:r>
            <a:r>
              <a:rPr lang="en-US" b="1" smtClean="0"/>
              <a:t>North-South Line </a:t>
            </a:r>
            <a:r>
              <a:rPr lang="en-US" smtClean="0"/>
              <a:t>that currently ends at Marina Bay station will be extended 1km southwards to serve the upcoming developments in the southern Marina Bay area, such as the new cruise terminal in Marina South. </a:t>
            </a:r>
          </a:p>
          <a:p>
            <a:pPr eaLnBrk="1" hangingPunct="1">
              <a:spcBef>
                <a:spcPct val="0"/>
              </a:spcBef>
            </a:pPr>
            <a:endParaRPr lang="en-US" smtClean="0"/>
          </a:p>
          <a:p>
            <a:pPr eaLnBrk="1" hangingPunct="1">
              <a:spcBef>
                <a:spcPct val="0"/>
              </a:spcBef>
            </a:pPr>
            <a:r>
              <a:rPr lang="en-US" smtClean="0"/>
              <a:t>In real estate, “location, location, location” is said to be the most important thing that determines a property’s value. </a:t>
            </a:r>
          </a:p>
          <a:p>
            <a:pPr eaLnBrk="1" hangingPunct="1">
              <a:spcBef>
                <a:spcPct val="0"/>
              </a:spcBef>
            </a:pPr>
            <a:endParaRPr lang="en-US" smtClean="0"/>
          </a:p>
          <a:p>
            <a:pPr eaLnBrk="1" hangingPunct="1">
              <a:spcBef>
                <a:spcPct val="0"/>
              </a:spcBef>
            </a:pPr>
            <a:r>
              <a:rPr lang="en-US" smtClean="0"/>
              <a:t>Homes near MRT will always fetch a premium, especially when car prices are rising.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xfrm>
            <a:off x="849313" y="741363"/>
            <a:ext cx="4964112" cy="3724275"/>
          </a:xfrm>
          <a:ln/>
        </p:spPr>
      </p:sp>
      <p:sp>
        <p:nvSpPr>
          <p:cNvPr id="106499" name="Notes Placeholder 2"/>
          <p:cNvSpPr>
            <a:spLocks noGrp="1"/>
          </p:cNvSpPr>
          <p:nvPr>
            <p:ph type="body" idx="1"/>
          </p:nvPr>
        </p:nvSpPr>
        <p:spPr>
          <a:xfrm>
            <a:off x="665963" y="4714357"/>
            <a:ext cx="5329257" cy="4466988"/>
          </a:xfrm>
          <a:noFill/>
          <a:ln/>
        </p:spPr>
        <p:txBody>
          <a:bodyPr/>
          <a:lstStyle/>
          <a:p>
            <a:endParaRPr lang="en-SG" altLang="en-US" smtClean="0">
              <a:latin typeface="Arial" pitchFamily="34" charset="0"/>
            </a:endParaRPr>
          </a:p>
        </p:txBody>
      </p:sp>
      <p:sp>
        <p:nvSpPr>
          <p:cNvPr id="106500" name="Slide Number Placeholder 3"/>
          <p:cNvSpPr txBox="1">
            <a:spLocks noGrp="1" noChangeArrowheads="1"/>
          </p:cNvSpPr>
          <p:nvPr/>
        </p:nvSpPr>
        <p:spPr bwMode="auto">
          <a:xfrm>
            <a:off x="3771714" y="9427118"/>
            <a:ext cx="2887913" cy="496331"/>
          </a:xfrm>
          <a:prstGeom prst="rect">
            <a:avLst/>
          </a:prstGeom>
          <a:noFill/>
          <a:ln w="9525">
            <a:noFill/>
            <a:miter lim="800000"/>
            <a:headEnd/>
            <a:tailEnd/>
          </a:ln>
        </p:spPr>
        <p:txBody>
          <a:bodyPr lIns="90896" tIns="45451" rIns="90896" bIns="45451" anchor="b"/>
          <a:lstStyle/>
          <a:p>
            <a:pPr algn="r" defTabSz="904875" eaLnBrk="0" hangingPunct="0"/>
            <a:fld id="{1E0936DD-3896-4291-83F2-1AEC0F531733}" type="slidenum">
              <a:rPr lang="en-US" sz="1300"/>
              <a:pPr algn="r" defTabSz="904875" eaLnBrk="0" hangingPunct="0"/>
              <a:t>39</a:t>
            </a:fld>
            <a:endParaRPr lang="en-US" sz="1300"/>
          </a:p>
        </p:txBody>
      </p:sp>
      <p:sp>
        <p:nvSpPr>
          <p:cNvPr id="106501" name="Date Placeholder 4"/>
          <p:cNvSpPr>
            <a:spLocks noGrp="1"/>
          </p:cNvSpPr>
          <p:nvPr>
            <p:ph type="dt" sz="quarter" idx="1"/>
          </p:nvPr>
        </p:nvSpPr>
        <p:spPr>
          <a:noFill/>
        </p:spPr>
        <p:txBody>
          <a:bodyPr/>
          <a:lstStyle/>
          <a:p>
            <a:fld id="{DE4E62B5-F0C5-4660-BEB6-FD7F6DB0B02A}" type="datetime1">
              <a:rPr lang="en-US"/>
              <a:pPr/>
              <a:t>14/1/15</a:t>
            </a:fld>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xfrm>
            <a:off x="849313" y="741363"/>
            <a:ext cx="4964112" cy="3724275"/>
          </a:xfrm>
          <a:noFill/>
          <a:ln>
            <a:solidFill>
              <a:srgbClr val="000000"/>
            </a:solidFill>
            <a:miter lim="800000"/>
            <a:headEnd/>
            <a:tailEnd/>
          </a:ln>
        </p:spPr>
      </p:sp>
      <p:sp>
        <p:nvSpPr>
          <p:cNvPr id="142339" name="Notes Placeholder 2"/>
          <p:cNvSpPr>
            <a:spLocks noGrp="1"/>
          </p:cNvSpPr>
          <p:nvPr>
            <p:ph type="body" idx="1"/>
          </p:nvPr>
        </p:nvSpPr>
        <p:spPr bwMode="auto">
          <a:noFill/>
        </p:spPr>
        <p:txBody>
          <a:bodyPr/>
          <a:lstStyle/>
          <a:p>
            <a:pPr marL="342900" indent="-342900">
              <a:spcBef>
                <a:spcPct val="20000"/>
              </a:spcBef>
              <a:buFontTx/>
              <a:buChar char="•"/>
            </a:pPr>
            <a:r>
              <a:rPr lang="en-SG" sz="2400" b="1" smtClean="0">
                <a:latin typeface="Candara" pitchFamily="34" charset="0"/>
              </a:rPr>
              <a:t>Paya Lebar Airbase </a:t>
            </a:r>
            <a:r>
              <a:rPr lang="en-SG" sz="2400" smtClean="0">
                <a:latin typeface="Candara" pitchFamily="34" charset="0"/>
              </a:rPr>
              <a:t>will be moved to Changi. This will free up a big plot of land (bigger than Bishan or Ang Mo Kio) for new homes, offices, factories, parks and more in Paya Lebar. </a:t>
            </a:r>
          </a:p>
          <a:p>
            <a:pPr marL="742950" lvl="1" indent="-285750">
              <a:spcBef>
                <a:spcPct val="20000"/>
              </a:spcBef>
              <a:buFont typeface="Arial" pitchFamily="34" charset="0"/>
              <a:buChar char="–"/>
            </a:pPr>
            <a:r>
              <a:rPr lang="en-SG" sz="2000" smtClean="0">
                <a:latin typeface="Candara" pitchFamily="34" charset="0"/>
              </a:rPr>
              <a:t>Relocating the airbase will remove height restrictions on a large area around Paya Lebar, and allow eastern Singapore to be redeveloped in new and exciting ways. </a:t>
            </a:r>
            <a:endParaRPr lang="en-SG" sz="2400" smtClean="0">
              <a:latin typeface="Candara" pitchFamily="34" charset="0"/>
            </a:endParaRPr>
          </a:p>
          <a:p>
            <a:pPr marL="342900" indent="-342900"/>
            <a:endParaRPr lang="en-SG" altLang="en-US" smtClean="0">
              <a:latin typeface="Arial" pitchFamily="34" charset="0"/>
            </a:endParaRPr>
          </a:p>
        </p:txBody>
      </p:sp>
      <p:sp>
        <p:nvSpPr>
          <p:cNvPr id="142340" name="Slide Number Placeholder 3"/>
          <p:cNvSpPr txBox="1">
            <a:spLocks noGrp="1" noChangeArrowheads="1"/>
          </p:cNvSpPr>
          <p:nvPr/>
        </p:nvSpPr>
        <p:spPr bwMode="auto">
          <a:xfrm>
            <a:off x="3771900" y="9428163"/>
            <a:ext cx="2887663" cy="495300"/>
          </a:xfrm>
          <a:prstGeom prst="rect">
            <a:avLst/>
          </a:prstGeom>
          <a:noFill/>
          <a:ln w="9525">
            <a:noFill/>
            <a:miter lim="800000"/>
            <a:headEnd/>
            <a:tailEnd/>
          </a:ln>
        </p:spPr>
        <p:txBody>
          <a:bodyPr lIns="90896" tIns="45451" rIns="90896" bIns="45451" anchor="b"/>
          <a:lstStyle/>
          <a:p>
            <a:pPr algn="r" defTabSz="904875" eaLnBrk="0" hangingPunct="0"/>
            <a:fld id="{7147D967-E846-4E23-A6D8-EA1F45DA8C0A}" type="slidenum">
              <a:rPr lang="en-US" sz="1300"/>
              <a:pPr algn="r" defTabSz="904875" eaLnBrk="0" hangingPunct="0"/>
              <a:t>40</a:t>
            </a:fld>
            <a:endParaRPr lang="en-US" sz="1300"/>
          </a:p>
        </p:txBody>
      </p:sp>
      <p:sp>
        <p:nvSpPr>
          <p:cNvPr id="142341" name="Date Placeholder 4"/>
          <p:cNvSpPr>
            <a:spLocks noGrp="1"/>
          </p:cNvSpPr>
          <p:nvPr>
            <p:ph type="dt" sz="quarter" idx="1"/>
          </p:nvPr>
        </p:nvSpPr>
        <p:spPr bwMode="auto">
          <a:noFill/>
          <a:ln>
            <a:miter lim="800000"/>
            <a:headEnd/>
            <a:tailEnd/>
          </a:ln>
        </p:spPr>
        <p:txBody>
          <a:bodyPr/>
          <a:lstStyle/>
          <a:p>
            <a:fld id="{5965D1D4-A4BB-4C51-B37F-DC1D25EA28BC}" type="datetime1">
              <a:rPr lang="en-US"/>
              <a:pPr/>
              <a:t>14/1/15</a:t>
            </a:fld>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xfrm>
            <a:off x="849313" y="741363"/>
            <a:ext cx="4964112" cy="3724275"/>
          </a:xfrm>
          <a:noFill/>
          <a:ln>
            <a:solidFill>
              <a:srgbClr val="000000"/>
            </a:solidFill>
            <a:miter lim="800000"/>
            <a:headEnd/>
            <a:tailEnd/>
          </a:ln>
        </p:spPr>
      </p:sp>
      <p:sp>
        <p:nvSpPr>
          <p:cNvPr id="143363" name="Notes Placeholder 2"/>
          <p:cNvSpPr>
            <a:spLocks noGrp="1"/>
          </p:cNvSpPr>
          <p:nvPr>
            <p:ph type="body" idx="1"/>
          </p:nvPr>
        </p:nvSpPr>
        <p:spPr bwMode="auto">
          <a:noFill/>
        </p:spPr>
        <p:txBody>
          <a:bodyPr/>
          <a:lstStyle/>
          <a:p>
            <a:pPr marL="342900" indent="-342900">
              <a:spcBef>
                <a:spcPct val="20000"/>
              </a:spcBef>
              <a:buFontTx/>
              <a:buChar char="•"/>
            </a:pPr>
            <a:r>
              <a:rPr lang="en-SG" sz="2400" b="1" smtClean="0">
                <a:latin typeface="Candara" pitchFamily="34" charset="0"/>
              </a:rPr>
              <a:t>Changi Airport </a:t>
            </a:r>
            <a:r>
              <a:rPr lang="en-SG" sz="2400" smtClean="0">
                <a:latin typeface="Candara" pitchFamily="34" charset="0"/>
              </a:rPr>
              <a:t>will be upgraded with a new complex codenamed </a:t>
            </a:r>
            <a:r>
              <a:rPr lang="en-SG" sz="2400" b="1" smtClean="0">
                <a:latin typeface="Candara" pitchFamily="34" charset="0"/>
              </a:rPr>
              <a:t>Project Jewel</a:t>
            </a:r>
            <a:r>
              <a:rPr lang="en-SG" sz="2400" smtClean="0">
                <a:latin typeface="Candara" pitchFamily="34" charset="0"/>
              </a:rPr>
              <a:t>, two new terminals and a fourth runway</a:t>
            </a:r>
          </a:p>
          <a:p>
            <a:pPr marL="742950" lvl="1" indent="-285750">
              <a:spcBef>
                <a:spcPct val="20000"/>
              </a:spcBef>
              <a:buFont typeface="Arial" pitchFamily="34" charset="0"/>
              <a:buChar char="–"/>
            </a:pPr>
            <a:r>
              <a:rPr lang="en-US" sz="2000" smtClean="0">
                <a:latin typeface="Candara" pitchFamily="34" charset="0"/>
              </a:rPr>
              <a:t>Project Jewel will expand Terminal 1 – shops, restaurants, indoor garden - will be built outside Terminal 1</a:t>
            </a:r>
          </a:p>
          <a:p>
            <a:pPr marL="742950" lvl="1" indent="-285750">
              <a:spcBef>
                <a:spcPct val="20000"/>
              </a:spcBef>
              <a:buFont typeface="Arial" pitchFamily="34" charset="0"/>
              <a:buChar char="–"/>
            </a:pPr>
            <a:r>
              <a:rPr lang="en-US" sz="2000" b="1" smtClean="0">
                <a:latin typeface="Candara" pitchFamily="34" charset="0"/>
              </a:rPr>
              <a:t>Terminal 5 </a:t>
            </a:r>
            <a:r>
              <a:rPr lang="en-US" sz="2000" smtClean="0">
                <a:latin typeface="Candara" pitchFamily="34" charset="0"/>
              </a:rPr>
              <a:t>will have a 3</a:t>
            </a:r>
            <a:r>
              <a:rPr lang="en-US" sz="2000" baseline="30000" smtClean="0">
                <a:latin typeface="Candara" pitchFamily="34" charset="0"/>
              </a:rPr>
              <a:t>rd</a:t>
            </a:r>
            <a:r>
              <a:rPr lang="en-US" sz="2000" smtClean="0">
                <a:latin typeface="Candara" pitchFamily="34" charset="0"/>
              </a:rPr>
              <a:t> runway and double Changi Airport current capacity – by mid 2020s </a:t>
            </a:r>
          </a:p>
          <a:p>
            <a:pPr marL="742950" lvl="1" indent="-285750">
              <a:spcBef>
                <a:spcPct val="20000"/>
              </a:spcBef>
              <a:buFont typeface="Arial" pitchFamily="34" charset="0"/>
              <a:buChar char="–"/>
            </a:pPr>
            <a:r>
              <a:rPr lang="en-SG" sz="2000" smtClean="0">
                <a:latin typeface="Candara" pitchFamily="34" charset="0"/>
              </a:rPr>
              <a:t>New RSAF airbase and a </a:t>
            </a:r>
            <a:r>
              <a:rPr lang="en-SG" sz="2000" b="1" smtClean="0">
                <a:latin typeface="Candara" pitchFamily="34" charset="0"/>
              </a:rPr>
              <a:t>fourth runway </a:t>
            </a:r>
            <a:r>
              <a:rPr lang="en-SG" sz="2000" smtClean="0">
                <a:latin typeface="Candara" pitchFamily="34" charset="0"/>
              </a:rPr>
              <a:t>will be built at Changi East</a:t>
            </a:r>
            <a:endParaRPr lang="en-SG" sz="2400" smtClean="0">
              <a:latin typeface="Candara" pitchFamily="34" charset="0"/>
            </a:endParaRPr>
          </a:p>
          <a:p>
            <a:pPr marL="342900" indent="-342900"/>
            <a:endParaRPr lang="en-SG" altLang="en-US" smtClean="0">
              <a:latin typeface="Arial" pitchFamily="34" charset="0"/>
            </a:endParaRPr>
          </a:p>
        </p:txBody>
      </p:sp>
      <p:sp>
        <p:nvSpPr>
          <p:cNvPr id="143364" name="Slide Number Placeholder 3"/>
          <p:cNvSpPr txBox="1">
            <a:spLocks noGrp="1" noChangeArrowheads="1"/>
          </p:cNvSpPr>
          <p:nvPr/>
        </p:nvSpPr>
        <p:spPr bwMode="auto">
          <a:xfrm>
            <a:off x="3771900" y="9428163"/>
            <a:ext cx="2887663" cy="495300"/>
          </a:xfrm>
          <a:prstGeom prst="rect">
            <a:avLst/>
          </a:prstGeom>
          <a:noFill/>
          <a:ln w="9525">
            <a:noFill/>
            <a:miter lim="800000"/>
            <a:headEnd/>
            <a:tailEnd/>
          </a:ln>
        </p:spPr>
        <p:txBody>
          <a:bodyPr lIns="90896" tIns="45451" rIns="90896" bIns="45451" anchor="b"/>
          <a:lstStyle/>
          <a:p>
            <a:pPr algn="r" defTabSz="904875" eaLnBrk="0" hangingPunct="0"/>
            <a:fld id="{1376D1D3-C2CE-4DF4-B074-43C768B139DF}" type="slidenum">
              <a:rPr lang="en-US" sz="1300"/>
              <a:pPr algn="r" defTabSz="904875" eaLnBrk="0" hangingPunct="0"/>
              <a:t>41</a:t>
            </a:fld>
            <a:endParaRPr lang="en-US" sz="1300"/>
          </a:p>
        </p:txBody>
      </p:sp>
      <p:sp>
        <p:nvSpPr>
          <p:cNvPr id="143365" name="Date Placeholder 4"/>
          <p:cNvSpPr>
            <a:spLocks noGrp="1"/>
          </p:cNvSpPr>
          <p:nvPr>
            <p:ph type="dt" sz="quarter" idx="1"/>
          </p:nvPr>
        </p:nvSpPr>
        <p:spPr bwMode="auto">
          <a:noFill/>
          <a:ln>
            <a:miter lim="800000"/>
            <a:headEnd/>
            <a:tailEnd/>
          </a:ln>
        </p:spPr>
        <p:txBody>
          <a:bodyPr/>
          <a:lstStyle/>
          <a:p>
            <a:fld id="{5C6C9AC2-5008-4BCA-B687-F5A02606E728}" type="datetime1">
              <a:rPr lang="en-US"/>
              <a:pPr/>
              <a:t>14/1/15</a:t>
            </a:fld>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xfrm>
            <a:off x="849313" y="741363"/>
            <a:ext cx="4964112" cy="3724275"/>
          </a:xfrm>
          <a:noFill/>
          <a:ln>
            <a:solidFill>
              <a:srgbClr val="000000"/>
            </a:solidFill>
            <a:miter lim="800000"/>
            <a:headEnd/>
            <a:tailEnd/>
          </a:ln>
        </p:spPr>
      </p:sp>
      <p:sp>
        <p:nvSpPr>
          <p:cNvPr id="144387" name="Notes Placeholder 2"/>
          <p:cNvSpPr>
            <a:spLocks noGrp="1"/>
          </p:cNvSpPr>
          <p:nvPr>
            <p:ph type="body" idx="1"/>
          </p:nvPr>
        </p:nvSpPr>
        <p:spPr bwMode="auto">
          <a:noFill/>
        </p:spPr>
        <p:txBody>
          <a:bodyPr/>
          <a:lstStyle/>
          <a:p>
            <a:pPr marL="342900" indent="-342900">
              <a:spcBef>
                <a:spcPct val="20000"/>
              </a:spcBef>
              <a:buFontTx/>
              <a:buChar char="•"/>
            </a:pPr>
            <a:r>
              <a:rPr lang="en-SG" sz="2400" b="1" smtClean="0">
                <a:latin typeface="Candara" pitchFamily="34" charset="0"/>
              </a:rPr>
              <a:t>Changi Airport </a:t>
            </a:r>
            <a:r>
              <a:rPr lang="en-SG" sz="2400" smtClean="0">
                <a:latin typeface="Candara" pitchFamily="34" charset="0"/>
              </a:rPr>
              <a:t>will be upgraded with a new complex codenamed </a:t>
            </a:r>
            <a:r>
              <a:rPr lang="en-SG" sz="2400" b="1" smtClean="0">
                <a:latin typeface="Candara" pitchFamily="34" charset="0"/>
              </a:rPr>
              <a:t>Project Jewel</a:t>
            </a:r>
            <a:r>
              <a:rPr lang="en-SG" sz="2400" smtClean="0">
                <a:latin typeface="Candara" pitchFamily="34" charset="0"/>
              </a:rPr>
              <a:t>, two new terminals and a fourth runway</a:t>
            </a:r>
          </a:p>
          <a:p>
            <a:pPr marL="742950" lvl="1" indent="-285750">
              <a:spcBef>
                <a:spcPct val="20000"/>
              </a:spcBef>
              <a:buFont typeface="Arial" pitchFamily="34" charset="0"/>
              <a:buChar char="–"/>
            </a:pPr>
            <a:r>
              <a:rPr lang="en-US" sz="2000" smtClean="0">
                <a:latin typeface="Candara" pitchFamily="34" charset="0"/>
              </a:rPr>
              <a:t>Project Jewel will expand Terminal 1 – shops, restaurants, indoor garden - will be built outside Terminal 1</a:t>
            </a:r>
          </a:p>
          <a:p>
            <a:pPr marL="742950" lvl="1" indent="-285750">
              <a:spcBef>
                <a:spcPct val="20000"/>
              </a:spcBef>
              <a:buFont typeface="Arial" pitchFamily="34" charset="0"/>
              <a:buChar char="–"/>
            </a:pPr>
            <a:r>
              <a:rPr lang="en-US" sz="2000" b="1" smtClean="0">
                <a:latin typeface="Candara" pitchFamily="34" charset="0"/>
              </a:rPr>
              <a:t>Terminal 5 </a:t>
            </a:r>
            <a:r>
              <a:rPr lang="en-US" sz="2000" smtClean="0">
                <a:latin typeface="Candara" pitchFamily="34" charset="0"/>
              </a:rPr>
              <a:t>will have a 3</a:t>
            </a:r>
            <a:r>
              <a:rPr lang="en-US" sz="2000" baseline="30000" smtClean="0">
                <a:latin typeface="Candara" pitchFamily="34" charset="0"/>
              </a:rPr>
              <a:t>rd</a:t>
            </a:r>
            <a:r>
              <a:rPr lang="en-US" sz="2000" smtClean="0">
                <a:latin typeface="Candara" pitchFamily="34" charset="0"/>
              </a:rPr>
              <a:t> runway and double Changi Airport current capacity – by mid 2020s </a:t>
            </a:r>
          </a:p>
          <a:p>
            <a:pPr marL="742950" lvl="1" indent="-285750">
              <a:spcBef>
                <a:spcPct val="20000"/>
              </a:spcBef>
              <a:buFont typeface="Arial" pitchFamily="34" charset="0"/>
              <a:buChar char="–"/>
            </a:pPr>
            <a:r>
              <a:rPr lang="en-SG" sz="2000" smtClean="0">
                <a:latin typeface="Candara" pitchFamily="34" charset="0"/>
              </a:rPr>
              <a:t>New RSAF airbase and a </a:t>
            </a:r>
            <a:r>
              <a:rPr lang="en-SG" sz="2000" b="1" smtClean="0">
                <a:latin typeface="Candara" pitchFamily="34" charset="0"/>
              </a:rPr>
              <a:t>fourth runway </a:t>
            </a:r>
            <a:r>
              <a:rPr lang="en-SG" sz="2000" smtClean="0">
                <a:latin typeface="Candara" pitchFamily="34" charset="0"/>
              </a:rPr>
              <a:t>will be built at Changi East</a:t>
            </a:r>
            <a:endParaRPr lang="en-SG" altLang="en-US" smtClean="0">
              <a:latin typeface="Arial" pitchFamily="34" charset="0"/>
            </a:endParaRPr>
          </a:p>
        </p:txBody>
      </p:sp>
      <p:sp>
        <p:nvSpPr>
          <p:cNvPr id="144388" name="Slide Number Placeholder 3"/>
          <p:cNvSpPr txBox="1">
            <a:spLocks noGrp="1" noChangeArrowheads="1"/>
          </p:cNvSpPr>
          <p:nvPr/>
        </p:nvSpPr>
        <p:spPr bwMode="auto">
          <a:xfrm>
            <a:off x="3771900" y="9428163"/>
            <a:ext cx="2887663" cy="495300"/>
          </a:xfrm>
          <a:prstGeom prst="rect">
            <a:avLst/>
          </a:prstGeom>
          <a:noFill/>
          <a:ln w="9525">
            <a:noFill/>
            <a:miter lim="800000"/>
            <a:headEnd/>
            <a:tailEnd/>
          </a:ln>
        </p:spPr>
        <p:txBody>
          <a:bodyPr lIns="90896" tIns="45451" rIns="90896" bIns="45451" anchor="b"/>
          <a:lstStyle/>
          <a:p>
            <a:pPr algn="r" defTabSz="904875" eaLnBrk="0" hangingPunct="0"/>
            <a:fld id="{D3D067F4-F259-441C-AB4E-6EA94D2EE70A}" type="slidenum">
              <a:rPr lang="en-US" sz="1300"/>
              <a:pPr algn="r" defTabSz="904875" eaLnBrk="0" hangingPunct="0"/>
              <a:t>42</a:t>
            </a:fld>
            <a:endParaRPr lang="en-US" sz="1300"/>
          </a:p>
        </p:txBody>
      </p:sp>
      <p:sp>
        <p:nvSpPr>
          <p:cNvPr id="144389" name="Date Placeholder 4"/>
          <p:cNvSpPr>
            <a:spLocks noGrp="1"/>
          </p:cNvSpPr>
          <p:nvPr>
            <p:ph type="dt" sz="quarter" idx="1"/>
          </p:nvPr>
        </p:nvSpPr>
        <p:spPr bwMode="auto">
          <a:noFill/>
          <a:ln>
            <a:miter lim="800000"/>
            <a:headEnd/>
            <a:tailEnd/>
          </a:ln>
        </p:spPr>
        <p:txBody>
          <a:bodyPr/>
          <a:lstStyle/>
          <a:p>
            <a:fld id="{BE437C66-281B-4025-84D8-FCD0AD607035}" type="datetime1">
              <a:rPr lang="en-US"/>
              <a:pPr/>
              <a:t>14/1/15</a:t>
            </a:fld>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a:lstStyle/>
          <a:p>
            <a:r>
              <a:rPr lang="en-SG" smtClean="0"/>
              <a:t>Health City Novena – the mega health-care complex will be ready by 2030 to cater to the growing number of day surgery patients.</a:t>
            </a:r>
            <a:endParaRPr lang="en-US" smtClean="0"/>
          </a:p>
        </p:txBody>
      </p:sp>
      <p:sp>
        <p:nvSpPr>
          <p:cNvPr id="140292" name="Slide Number Placeholder 3"/>
          <p:cNvSpPr>
            <a:spLocks noGrp="1"/>
          </p:cNvSpPr>
          <p:nvPr>
            <p:ph type="sldNum" sz="quarter" idx="5"/>
          </p:nvPr>
        </p:nvSpPr>
        <p:spPr bwMode="auto">
          <a:noFill/>
          <a:ln>
            <a:miter lim="800000"/>
            <a:headEnd/>
            <a:tailEnd/>
          </a:ln>
        </p:spPr>
        <p:txBody>
          <a:bodyPr/>
          <a:lstStyle/>
          <a:p>
            <a:fld id="{53A3BB83-1C8C-4EE4-85E4-A90A4CE82426}" type="slidenum">
              <a:rPr lang="en-SG"/>
              <a:pPr/>
              <a:t>43</a:t>
            </a:fld>
            <a:endParaRPr lang="en-SG"/>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849313" y="741363"/>
            <a:ext cx="4964112" cy="3724275"/>
          </a:xfrm>
          <a:ln/>
        </p:spPr>
      </p:sp>
      <p:sp>
        <p:nvSpPr>
          <p:cNvPr id="103427" name="Notes Placeholder 2"/>
          <p:cNvSpPr>
            <a:spLocks noGrp="1"/>
          </p:cNvSpPr>
          <p:nvPr>
            <p:ph type="body" idx="1"/>
          </p:nvPr>
        </p:nvSpPr>
        <p:spPr>
          <a:xfrm>
            <a:off x="665963" y="4714357"/>
            <a:ext cx="5329257" cy="4466988"/>
          </a:xfrm>
          <a:noFill/>
          <a:ln/>
        </p:spPr>
        <p:txBody>
          <a:bodyPr/>
          <a:lstStyle/>
          <a:p>
            <a:endParaRPr lang="en-SG" altLang="en-US" smtClean="0">
              <a:latin typeface="Arial" pitchFamily="34" charset="0"/>
            </a:endParaRPr>
          </a:p>
        </p:txBody>
      </p:sp>
      <p:sp>
        <p:nvSpPr>
          <p:cNvPr id="103428" name="Slide Number Placeholder 3"/>
          <p:cNvSpPr txBox="1">
            <a:spLocks noGrp="1" noChangeArrowheads="1"/>
          </p:cNvSpPr>
          <p:nvPr/>
        </p:nvSpPr>
        <p:spPr bwMode="auto">
          <a:xfrm>
            <a:off x="3771714" y="9427118"/>
            <a:ext cx="2887913" cy="496331"/>
          </a:xfrm>
          <a:prstGeom prst="rect">
            <a:avLst/>
          </a:prstGeom>
          <a:noFill/>
          <a:ln w="9525">
            <a:noFill/>
            <a:miter lim="800000"/>
            <a:headEnd/>
            <a:tailEnd/>
          </a:ln>
        </p:spPr>
        <p:txBody>
          <a:bodyPr lIns="90896" tIns="45451" rIns="90896" bIns="45451" anchor="b"/>
          <a:lstStyle/>
          <a:p>
            <a:pPr algn="r" defTabSz="904875" eaLnBrk="0" hangingPunct="0"/>
            <a:fld id="{BF6ECACF-7EB8-4E5A-9329-F0FC1C0615C0}" type="slidenum">
              <a:rPr lang="en-US" sz="1300"/>
              <a:pPr algn="r" defTabSz="904875" eaLnBrk="0" hangingPunct="0"/>
              <a:t>44</a:t>
            </a:fld>
            <a:endParaRPr lang="en-US" sz="1300"/>
          </a:p>
        </p:txBody>
      </p:sp>
      <p:sp>
        <p:nvSpPr>
          <p:cNvPr id="103429" name="Date Placeholder 4"/>
          <p:cNvSpPr>
            <a:spLocks noGrp="1"/>
          </p:cNvSpPr>
          <p:nvPr>
            <p:ph type="dt" sz="quarter" idx="1"/>
          </p:nvPr>
        </p:nvSpPr>
        <p:spPr>
          <a:noFill/>
        </p:spPr>
        <p:txBody>
          <a:bodyPr/>
          <a:lstStyle/>
          <a:p>
            <a:fld id="{2B56DE6A-61A7-4BE2-B58A-EF5BF0F9D910}" type="datetime1">
              <a:rPr lang="en-US"/>
              <a:pPr/>
              <a:t>14/1/15</a:t>
            </a:fld>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849313" y="741363"/>
            <a:ext cx="4964112" cy="3724275"/>
          </a:xfrm>
          <a:ln/>
        </p:spPr>
      </p:sp>
      <p:sp>
        <p:nvSpPr>
          <p:cNvPr id="105475" name="Notes Placeholder 2"/>
          <p:cNvSpPr>
            <a:spLocks noGrp="1"/>
          </p:cNvSpPr>
          <p:nvPr>
            <p:ph type="body" idx="1"/>
          </p:nvPr>
        </p:nvSpPr>
        <p:spPr>
          <a:xfrm>
            <a:off x="665963" y="4714357"/>
            <a:ext cx="5329257" cy="4466988"/>
          </a:xfrm>
          <a:noFill/>
          <a:ln/>
        </p:spPr>
        <p:txBody>
          <a:bodyPr/>
          <a:lstStyle/>
          <a:p>
            <a:endParaRPr lang="en-US" altLang="en-US" smtClean="0">
              <a:latin typeface="Arial" pitchFamily="34" charset="0"/>
            </a:endParaRPr>
          </a:p>
          <a:p>
            <a:endParaRPr lang="en-SG" altLang="en-US" smtClean="0">
              <a:latin typeface="Arial" pitchFamily="34" charset="0"/>
            </a:endParaRPr>
          </a:p>
        </p:txBody>
      </p:sp>
      <p:sp>
        <p:nvSpPr>
          <p:cNvPr id="105476" name="Slide Number Placeholder 3"/>
          <p:cNvSpPr txBox="1">
            <a:spLocks noGrp="1" noChangeArrowheads="1"/>
          </p:cNvSpPr>
          <p:nvPr/>
        </p:nvSpPr>
        <p:spPr bwMode="auto">
          <a:xfrm>
            <a:off x="3771714" y="9427118"/>
            <a:ext cx="2887913" cy="496331"/>
          </a:xfrm>
          <a:prstGeom prst="rect">
            <a:avLst/>
          </a:prstGeom>
          <a:noFill/>
          <a:ln w="9525">
            <a:noFill/>
            <a:miter lim="800000"/>
            <a:headEnd/>
            <a:tailEnd/>
          </a:ln>
        </p:spPr>
        <p:txBody>
          <a:bodyPr lIns="90896" tIns="45451" rIns="90896" bIns="45451" anchor="b"/>
          <a:lstStyle/>
          <a:p>
            <a:pPr algn="r" defTabSz="904875" eaLnBrk="0" hangingPunct="0"/>
            <a:fld id="{ABCFBC49-6A6C-4303-8698-0623186472E1}" type="slidenum">
              <a:rPr lang="en-US" sz="1300"/>
              <a:pPr algn="r" defTabSz="904875" eaLnBrk="0" hangingPunct="0"/>
              <a:t>45</a:t>
            </a:fld>
            <a:endParaRPr lang="en-US" sz="1300"/>
          </a:p>
        </p:txBody>
      </p:sp>
      <p:sp>
        <p:nvSpPr>
          <p:cNvPr id="105477" name="Date Placeholder 4"/>
          <p:cNvSpPr>
            <a:spLocks noGrp="1"/>
          </p:cNvSpPr>
          <p:nvPr>
            <p:ph type="dt" sz="quarter" idx="1"/>
          </p:nvPr>
        </p:nvSpPr>
        <p:spPr>
          <a:noFill/>
        </p:spPr>
        <p:txBody>
          <a:bodyPr/>
          <a:lstStyle/>
          <a:p>
            <a:fld id="{CB49A3C0-27BD-45D9-B8DE-7653A1E02480}" type="datetime1">
              <a:rPr lang="en-US"/>
              <a:pPr/>
              <a:t>14/1/15</a:t>
            </a:fld>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a:lstStyle/>
          <a:p>
            <a:r>
              <a:rPr lang="en-SG" smtClean="0"/>
              <a:t>CAPTION ON PICTURE</a:t>
            </a:r>
          </a:p>
        </p:txBody>
      </p:sp>
      <p:sp>
        <p:nvSpPr>
          <p:cNvPr id="121860" name="Slide Number Placeholder 3"/>
          <p:cNvSpPr>
            <a:spLocks noGrp="1"/>
          </p:cNvSpPr>
          <p:nvPr>
            <p:ph type="sldNum" sz="quarter" idx="5"/>
          </p:nvPr>
        </p:nvSpPr>
        <p:spPr bwMode="auto">
          <a:noFill/>
          <a:ln>
            <a:miter lim="800000"/>
            <a:headEnd/>
            <a:tailEnd/>
          </a:ln>
        </p:spPr>
        <p:txBody>
          <a:bodyPr/>
          <a:lstStyle/>
          <a:p>
            <a:fld id="{86668DD2-D7C9-4318-A303-6B71B0885D03}" type="slidenum">
              <a:rPr lang="en-US"/>
              <a:pPr/>
              <a:t>48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a:lstStyle/>
          <a:p>
            <a:endParaRPr lang="en-US" smtClean="0"/>
          </a:p>
        </p:txBody>
      </p:sp>
      <p:sp>
        <p:nvSpPr>
          <p:cNvPr id="122884" name="Slide Number Placeholder 3"/>
          <p:cNvSpPr>
            <a:spLocks noGrp="1"/>
          </p:cNvSpPr>
          <p:nvPr>
            <p:ph type="sldNum" sz="quarter" idx="5"/>
          </p:nvPr>
        </p:nvSpPr>
        <p:spPr bwMode="auto">
          <a:noFill/>
          <a:ln>
            <a:miter lim="800000"/>
            <a:headEnd/>
            <a:tailEnd/>
          </a:ln>
        </p:spPr>
        <p:txBody>
          <a:bodyPr/>
          <a:lstStyle/>
          <a:p>
            <a:fld id="{E7CC0484-55DC-43CC-B31A-7BEA9678E891}" type="slidenum">
              <a:rPr lang="en-SG"/>
              <a:pPr/>
              <a:t>49</a:t>
            </a:fld>
            <a:endParaRPr lang="en-SG"/>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a:lstStyle/>
          <a:p>
            <a:r>
              <a:rPr lang="en-US" smtClean="0"/>
              <a:t>High quality of education standards </a:t>
            </a:r>
          </a:p>
          <a:p>
            <a:r>
              <a:rPr lang="en-US" smtClean="0"/>
              <a:t>Many international schools have been set up in Singapore because they see many foreign families coming to Singapore to live. </a:t>
            </a:r>
          </a:p>
        </p:txBody>
      </p:sp>
      <p:sp>
        <p:nvSpPr>
          <p:cNvPr id="87044" name="Slide Number Placeholder 3"/>
          <p:cNvSpPr>
            <a:spLocks noGrp="1"/>
          </p:cNvSpPr>
          <p:nvPr>
            <p:ph type="sldNum" sz="quarter" idx="5"/>
          </p:nvPr>
        </p:nvSpPr>
        <p:spPr bwMode="auto">
          <a:noFill/>
          <a:ln>
            <a:miter lim="800000"/>
            <a:headEnd/>
            <a:tailEnd/>
          </a:ln>
        </p:spPr>
        <p:txBody>
          <a:bodyPr/>
          <a:lstStyle/>
          <a:p>
            <a:fld id="{B54D59B6-36CA-4E57-8843-79A5103AD014}" type="slidenum">
              <a:rPr lang="en-SG"/>
              <a:pPr/>
              <a:t>6</a:t>
            </a:fld>
            <a:endParaRPr lang="en-SG"/>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a:lstStyle/>
          <a:p>
            <a:r>
              <a:rPr lang="en-SG" smtClean="0"/>
              <a:t>There is another major advantage to Vertical Kampung. Due to the scarcity of prime land in any estate; Integrating various facilities in one place and building up, more agencies can share that prime location – again, to the</a:t>
            </a:r>
          </a:p>
          <a:p>
            <a:r>
              <a:rPr lang="en-SG" smtClean="0"/>
              <a:t>benefit of residents.</a:t>
            </a:r>
          </a:p>
          <a:p>
            <a:endParaRPr lang="en-US" smtClean="0"/>
          </a:p>
          <a:p>
            <a:r>
              <a:rPr lang="en-SG" smtClean="0"/>
              <a:t>The above is an artist’s impression of the Woodlands integrated building, which will bring together homes, shops, clinics and public spaces under one roof by 2017.</a:t>
            </a:r>
            <a:endParaRPr lang="en-US" smtClean="0"/>
          </a:p>
        </p:txBody>
      </p:sp>
      <p:sp>
        <p:nvSpPr>
          <p:cNvPr id="147460" name="Slide Number Placeholder 3"/>
          <p:cNvSpPr>
            <a:spLocks noGrp="1"/>
          </p:cNvSpPr>
          <p:nvPr>
            <p:ph type="sldNum" sz="quarter" idx="5"/>
          </p:nvPr>
        </p:nvSpPr>
        <p:spPr bwMode="auto">
          <a:noFill/>
          <a:ln>
            <a:miter lim="800000"/>
            <a:headEnd/>
            <a:tailEnd/>
          </a:ln>
        </p:spPr>
        <p:txBody>
          <a:bodyPr/>
          <a:lstStyle/>
          <a:p>
            <a:fld id="{596F6C05-12B5-49A3-BED5-780587609CB0}" type="slidenum">
              <a:rPr lang="en-SG"/>
              <a:pPr/>
              <a:t>50</a:t>
            </a:fld>
            <a:endParaRPr lang="en-SG"/>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b="1" smtClean="0">
                <a:solidFill>
                  <a:srgbClr val="9A743A"/>
                </a:solidFill>
              </a:rPr>
              <a:t>Tuas Biomedical Park</a:t>
            </a:r>
          </a:p>
          <a:p>
            <a:pPr eaLnBrk="1" hangingPunct="1">
              <a:buFontTx/>
              <a:buChar char="•"/>
            </a:pPr>
            <a:r>
              <a:rPr lang="en-US" altLang="zh-CN" smtClean="0"/>
              <a:t>World-class manufacturing hub for the biomedical industry</a:t>
            </a:r>
            <a:endParaRPr lang="en-US" altLang="zh-CN" sz="900" smtClean="0"/>
          </a:p>
          <a:p>
            <a:pPr eaLnBrk="1" hangingPunct="1">
              <a:buFontTx/>
              <a:buChar char="•"/>
            </a:pPr>
            <a:r>
              <a:rPr lang="en-US" altLang="zh-CN" smtClean="0"/>
              <a:t>312 ha land for pharmaceutical and biologics manufacturing</a:t>
            </a:r>
            <a:endParaRPr lang="en-US" altLang="zh-CN" sz="900" smtClean="0"/>
          </a:p>
          <a:p>
            <a:pPr eaLnBrk="1" hangingPunct="1">
              <a:buFontTx/>
              <a:buChar char="•"/>
            </a:pPr>
            <a:r>
              <a:rPr lang="en-US" altLang="zh-CN" smtClean="0"/>
              <a:t>Home to many global biomedical companies such as GlaxoSmithKline, Novartis, Pfizer and Roche </a:t>
            </a:r>
            <a:endParaRPr lang="en-US" altLang="zh-CN" sz="900" smtClean="0"/>
          </a:p>
          <a:p>
            <a:pPr eaLnBrk="1" hangingPunct="1">
              <a:buFontTx/>
              <a:buChar char="•"/>
            </a:pPr>
            <a:r>
              <a:rPr lang="en-US" altLang="zh-CN" smtClean="0"/>
              <a:t>Over S$6bil worth of investment</a:t>
            </a:r>
          </a:p>
          <a:p>
            <a:pPr eaLnBrk="1" hangingPunct="1"/>
            <a:endParaRPr lang="en-SG" smtClean="0"/>
          </a:p>
          <a:p>
            <a:pPr eaLnBrk="1" hangingPunct="1"/>
            <a:r>
              <a:rPr lang="en-SG" b="1" smtClean="0"/>
              <a:t>Offshore Marine Centre </a:t>
            </a:r>
            <a:r>
              <a:rPr lang="en-SG" smtClean="0"/>
              <a:t>- </a:t>
            </a:r>
            <a:r>
              <a:rPr lang="en-US" altLang="zh-CN" smtClean="0"/>
              <a:t>Purpose-built facility that offers an integrated suite of marine terminal-related services targeting the offshore and marine industry. 13-hectare development in Tuas South Avenue 8</a:t>
            </a:r>
          </a:p>
          <a:p>
            <a:pPr eaLnBrk="1" hangingPunct="1"/>
            <a:endParaRPr lang="en-US" altLang="zh-CN" smtClean="0"/>
          </a:p>
          <a:p>
            <a:pPr eaLnBrk="1" hangingPunct="1"/>
            <a:r>
              <a:rPr lang="en-US" altLang="zh-CN" b="1" smtClean="0">
                <a:solidFill>
                  <a:srgbClr val="9A743A"/>
                </a:solidFill>
              </a:rPr>
              <a:t>Integrated New Yard Facility </a:t>
            </a:r>
          </a:p>
          <a:p>
            <a:pPr eaLnBrk="1" hangingPunct="1">
              <a:buFontTx/>
              <a:buChar char="•"/>
            </a:pPr>
            <a:r>
              <a:rPr lang="en-US" altLang="zh-CN" smtClean="0"/>
              <a:t>Singapore’s first integrated yard facility </a:t>
            </a:r>
            <a:endParaRPr lang="en-US" altLang="zh-CN" sz="400" smtClean="0"/>
          </a:p>
          <a:p>
            <a:pPr eaLnBrk="1" hangingPunct="1">
              <a:buFontTx/>
              <a:buChar char="•"/>
            </a:pPr>
            <a:r>
              <a:rPr lang="en-US" altLang="zh-CN" smtClean="0"/>
              <a:t>206-hectare development located at Tuas View Extension</a:t>
            </a:r>
            <a:endParaRPr lang="en-US" altLang="zh-CN" sz="400" smtClean="0"/>
          </a:p>
          <a:p>
            <a:pPr eaLnBrk="1" hangingPunct="1">
              <a:buFontTx/>
              <a:buChar char="•"/>
            </a:pPr>
            <a:r>
              <a:rPr lang="en-US" altLang="zh-CN" smtClean="0"/>
              <a:t>Built in 3 phases. The 73.3-hectare S$750 mil Phase I New Yard Development is scheduled to be completed by end 2013</a:t>
            </a:r>
          </a:p>
          <a:p>
            <a:pPr eaLnBrk="1" hangingPunct="1"/>
            <a:endParaRPr lang="en-US" altLang="zh-CN" smtClean="0"/>
          </a:p>
          <a:p>
            <a:pPr eaLnBrk="1" hangingPunct="1"/>
            <a:r>
              <a:rPr lang="en-US" altLang="zh-CN" smtClean="0"/>
              <a:t>Private Investments in Tuas:</a:t>
            </a:r>
          </a:p>
          <a:p>
            <a:pPr eaLnBrk="1" hangingPunct="1">
              <a:buFontTx/>
              <a:buChar char="•"/>
            </a:pPr>
            <a:r>
              <a:rPr lang="en-US" altLang="zh-CN" smtClean="0"/>
              <a:t>Biotech giant Amgen is building a $200 mil manufacturing facility in Tuas Biomedical Park, which will be completed in 2015.</a:t>
            </a:r>
          </a:p>
          <a:p>
            <a:pPr eaLnBrk="1" hangingPunct="1">
              <a:buFontTx/>
              <a:buChar char="•"/>
            </a:pPr>
            <a:r>
              <a:rPr lang="en-US" altLang="zh-CN" smtClean="0"/>
              <a:t>Asia Pacific Breweries is spending S$20 mil to expand its 1.3 mil hectolitre brewery in Tuas. </a:t>
            </a:r>
          </a:p>
          <a:p>
            <a:pPr eaLnBrk="1" hangingPunct="1">
              <a:buFontTx/>
              <a:buChar char="•"/>
            </a:pPr>
            <a:r>
              <a:rPr lang="en-US" altLang="zh-CN" smtClean="0"/>
              <a:t>Novartis is building $608m biotech plant in Tuas</a:t>
            </a:r>
          </a:p>
          <a:p>
            <a:pPr eaLnBrk="1" hangingPunct="1">
              <a:buFontTx/>
              <a:buChar char="•"/>
            </a:pPr>
            <a:r>
              <a:rPr lang="en-US" altLang="zh-CN" smtClean="0"/>
              <a:t>Baby food giant Mead Johnson Nutrition is investing S$412 mil in a manufacturing and research facility in Tuas – expected to be completed in mid 2014.</a:t>
            </a:r>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323BEDEA-D186-4D19-85E2-C3F9031707AD}" type="slidenum">
              <a:rPr lang="en-SG">
                <a:latin typeface="Calibri" pitchFamily="34" charset="0"/>
              </a:rPr>
              <a:pPr eaLnBrk="1" hangingPunct="1"/>
              <a:t>51</a:t>
            </a:fld>
            <a:endParaRPr lang="en-SG">
              <a:latin typeface="Calibri"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xfrm>
            <a:off x="849313" y="741363"/>
            <a:ext cx="4964112" cy="3724275"/>
          </a:xfrm>
          <a:ln/>
        </p:spPr>
      </p:sp>
      <p:sp>
        <p:nvSpPr>
          <p:cNvPr id="107523" name="Notes Placeholder 2"/>
          <p:cNvSpPr>
            <a:spLocks noGrp="1"/>
          </p:cNvSpPr>
          <p:nvPr>
            <p:ph type="body" idx="1"/>
          </p:nvPr>
        </p:nvSpPr>
        <p:spPr>
          <a:xfrm>
            <a:off x="665963" y="4714357"/>
            <a:ext cx="5329257" cy="4466988"/>
          </a:xfrm>
          <a:noFill/>
          <a:ln/>
        </p:spPr>
        <p:txBody>
          <a:bodyPr/>
          <a:lstStyle/>
          <a:p>
            <a:r>
              <a:rPr lang="en-SG" altLang="en-US" smtClean="0">
                <a:latin typeface="Arial" pitchFamily="34" charset="0"/>
              </a:rPr>
              <a:t>The International Cruise Terminal is a new </a:t>
            </a:r>
            <a:r>
              <a:rPr lang="en-SG" altLang="en-US" smtClean="0">
                <a:latin typeface="Arial" pitchFamily="34" charset="0"/>
                <a:hlinkClick r:id="rId4" action="ppaction://hlinkfile" tooltip="Cruise"/>
              </a:rPr>
              <a:t>cruise</a:t>
            </a:r>
            <a:r>
              <a:rPr lang="en-SG" altLang="en-US" smtClean="0">
                <a:latin typeface="Arial" pitchFamily="34" charset="0"/>
              </a:rPr>
              <a:t> terminal which will be located at </a:t>
            </a:r>
            <a:r>
              <a:rPr lang="en-SG" altLang="en-US" smtClean="0">
                <a:latin typeface="Arial" pitchFamily="34" charset="0"/>
                <a:hlinkClick r:id="rId5" action="ppaction://hlinkfile" tooltip="Marina South"/>
              </a:rPr>
              <a:t>Marina South</a:t>
            </a:r>
            <a:r>
              <a:rPr lang="en-SG" altLang="en-US" smtClean="0">
                <a:latin typeface="Arial" pitchFamily="34" charset="0"/>
              </a:rPr>
              <a:t> next to the </a:t>
            </a:r>
            <a:r>
              <a:rPr lang="en-SG" altLang="en-US" smtClean="0">
                <a:latin typeface="Arial" pitchFamily="34" charset="0"/>
                <a:hlinkClick r:id="rId6" action="ppaction://hlinkfile" tooltip="Marina South Pier"/>
              </a:rPr>
              <a:t>Marina South Pier</a:t>
            </a:r>
            <a:r>
              <a:rPr lang="en-SG" altLang="en-US" smtClean="0">
                <a:latin typeface="Arial" pitchFamily="34" charset="0"/>
              </a:rPr>
              <a:t>. Work began in June 2008 and it is scheduled to be completed by end 2011.</a:t>
            </a:r>
          </a:p>
          <a:p>
            <a:endParaRPr lang="en-SG" altLang="en-US" smtClean="0">
              <a:latin typeface="Arial" pitchFamily="34" charset="0"/>
            </a:endParaRPr>
          </a:p>
          <a:p>
            <a:r>
              <a:rPr lang="en-SG" altLang="en-US" smtClean="0">
                <a:latin typeface="Arial" pitchFamily="34" charset="0"/>
              </a:rPr>
              <a:t>The facility, costing S$500 million, comes as global demand for the cruise market is estimated to hit 27 million passengers by 2020 - a two-fold growth within a decade. </a:t>
            </a:r>
          </a:p>
          <a:p>
            <a:endParaRPr lang="en-SG" altLang="en-US" smtClean="0">
              <a:latin typeface="Arial" pitchFamily="34" charset="0"/>
            </a:endParaRPr>
          </a:p>
          <a:p>
            <a:r>
              <a:rPr lang="en-SG" altLang="en-US" smtClean="0">
                <a:latin typeface="Arial" pitchFamily="34" charset="0"/>
              </a:rPr>
              <a:t>By 2015, Singapore hopes the new terminal can host the world's largest Oasis-class cruise ships and attract 1.6 million cruise passengers. The terminal can handle 6,800 passengers at any one time and will double Singapore's berth capacity. </a:t>
            </a:r>
          </a:p>
          <a:p>
            <a:endParaRPr lang="en-SG" altLang="en-US" smtClean="0">
              <a:latin typeface="Arial" pitchFamily="34" charset="0"/>
            </a:endParaRPr>
          </a:p>
          <a:p>
            <a:endParaRPr lang="en-SG" altLang="en-US" smtClean="0">
              <a:latin typeface="Arial" pitchFamily="34" charset="0"/>
            </a:endParaRPr>
          </a:p>
        </p:txBody>
      </p:sp>
      <p:sp>
        <p:nvSpPr>
          <p:cNvPr id="107524" name="Slide Number Placeholder 3"/>
          <p:cNvSpPr txBox="1">
            <a:spLocks noGrp="1" noChangeArrowheads="1"/>
          </p:cNvSpPr>
          <p:nvPr/>
        </p:nvSpPr>
        <p:spPr bwMode="auto">
          <a:xfrm>
            <a:off x="3771714" y="9427118"/>
            <a:ext cx="2887913" cy="496331"/>
          </a:xfrm>
          <a:prstGeom prst="rect">
            <a:avLst/>
          </a:prstGeom>
          <a:noFill/>
          <a:ln w="9525">
            <a:noFill/>
            <a:miter lim="800000"/>
            <a:headEnd/>
            <a:tailEnd/>
          </a:ln>
        </p:spPr>
        <p:txBody>
          <a:bodyPr lIns="90896" tIns="45451" rIns="90896" bIns="45451" anchor="b"/>
          <a:lstStyle/>
          <a:p>
            <a:pPr algn="r" defTabSz="904875" eaLnBrk="0" hangingPunct="0"/>
            <a:fld id="{11F91230-5A23-4852-9CBE-81F79E51A12C}" type="slidenum">
              <a:rPr lang="en-US" sz="1300"/>
              <a:pPr algn="r" defTabSz="904875" eaLnBrk="0" hangingPunct="0"/>
              <a:t>52</a:t>
            </a:fld>
            <a:endParaRPr lang="en-US" sz="1300"/>
          </a:p>
        </p:txBody>
      </p:sp>
      <p:sp>
        <p:nvSpPr>
          <p:cNvPr id="107525" name="Date Placeholder 4"/>
          <p:cNvSpPr>
            <a:spLocks noGrp="1"/>
          </p:cNvSpPr>
          <p:nvPr>
            <p:ph type="dt" sz="quarter" idx="1"/>
          </p:nvPr>
        </p:nvSpPr>
        <p:spPr>
          <a:noFill/>
        </p:spPr>
        <p:txBody>
          <a:bodyPr/>
          <a:lstStyle/>
          <a:p>
            <a:fld id="{6FC55E05-2021-41A3-9AD8-FC192B874878}" type="datetime1">
              <a:rPr lang="en-US"/>
              <a:pPr/>
              <a:t>14/1/15</a:t>
            </a:fld>
            <a:endParaRPr lang="en-US"/>
          </a:p>
        </p:txBody>
      </p:sp>
    </p:spTree>
  </p:cSld>
  <p:clrMapOvr>
    <a:overrideClrMapping bg1="lt1" tx1="dk1" bg2="lt2" tx2="dk2" accent1="accent1" accent2="accent2" accent3="accent3" accent4="accent4" accent5="accent5" accent6="accent6" hlink="hlink" folHlink="folHlink"/>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a:lstStyle/>
          <a:p>
            <a:pPr eaLnBrk="1" hangingPunct="1">
              <a:spcBef>
                <a:spcPct val="0"/>
              </a:spcBef>
            </a:pPr>
            <a:endParaRPr lang="en-GB" smtClean="0"/>
          </a:p>
        </p:txBody>
      </p:sp>
      <p:sp>
        <p:nvSpPr>
          <p:cNvPr id="145412" name="Slide Number Placeholder 3"/>
          <p:cNvSpPr>
            <a:spLocks noGrp="1"/>
          </p:cNvSpPr>
          <p:nvPr>
            <p:ph type="sldNum" sz="quarter" idx="5"/>
          </p:nvPr>
        </p:nvSpPr>
        <p:spPr bwMode="auto">
          <a:noFill/>
          <a:ln>
            <a:miter lim="800000"/>
            <a:headEnd/>
            <a:tailEnd/>
          </a:ln>
        </p:spPr>
        <p:txBody>
          <a:bodyPr/>
          <a:lstStyle/>
          <a:p>
            <a:fld id="{831D2FA0-A185-4060-BCFA-E7D6FE1C51A5}" type="slidenum">
              <a:rPr lang="en-US"/>
              <a:pPr/>
              <a:t>53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a:lstStyle/>
          <a:p>
            <a:pPr eaLnBrk="1" hangingPunct="1">
              <a:spcBef>
                <a:spcPct val="0"/>
              </a:spcBef>
            </a:pPr>
            <a:endParaRPr lang="en-GB" smtClean="0"/>
          </a:p>
        </p:txBody>
      </p:sp>
      <p:sp>
        <p:nvSpPr>
          <p:cNvPr id="82948" name="Slide Number Placeholder 3"/>
          <p:cNvSpPr>
            <a:spLocks noGrp="1"/>
          </p:cNvSpPr>
          <p:nvPr>
            <p:ph type="sldNum" sz="quarter" idx="5"/>
          </p:nvPr>
        </p:nvSpPr>
        <p:spPr bwMode="auto">
          <a:noFill/>
          <a:ln>
            <a:miter lim="800000"/>
            <a:headEnd/>
            <a:tailEnd/>
          </a:ln>
        </p:spPr>
        <p:txBody>
          <a:bodyPr/>
          <a:lstStyle/>
          <a:p>
            <a:fld id="{54F7AED7-B7BD-492B-AA38-1820B467BDD2}" type="slidenum">
              <a:rPr lang="en-US"/>
              <a:pPr/>
              <a:t>54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lstStyle/>
          <a:p>
            <a:r>
              <a:rPr lang="en-GB" dirty="0" smtClean="0"/>
              <a:t>82% own HDB flats (</a:t>
            </a:r>
            <a:r>
              <a:rPr lang="en-US" sz="1200" kern="1200" baseline="0" dirty="0" smtClean="0">
                <a:solidFill>
                  <a:schemeClr val="tx1"/>
                </a:solidFill>
                <a:latin typeface="+mn-lt"/>
                <a:ea typeface="+mn-ea"/>
                <a:cs typeface="+mn-cs"/>
              </a:rPr>
              <a:t>50 Years Of Public Housing In Singapore. (2011). Retrieved from http://www.earoph.info/pdf/2011papers/2011-PAPER7.pdf)</a:t>
            </a:r>
            <a:endParaRPr lang="en-GB" dirty="0" smtClean="0"/>
          </a:p>
        </p:txBody>
      </p:sp>
      <p:sp>
        <p:nvSpPr>
          <p:cNvPr id="57348" name="Slide Number Placeholder 3"/>
          <p:cNvSpPr>
            <a:spLocks noGrp="1"/>
          </p:cNvSpPr>
          <p:nvPr>
            <p:ph type="sldNum" sz="quarter" idx="5"/>
          </p:nvPr>
        </p:nvSpPr>
        <p:spPr bwMode="auto">
          <a:noFill/>
          <a:ln>
            <a:miter lim="800000"/>
            <a:headEnd/>
            <a:tailEnd/>
          </a:ln>
        </p:spPr>
        <p:txBody>
          <a:bodyPr/>
          <a:lstStyle/>
          <a:p>
            <a:fld id="{51CB3CFF-086B-45A8-B6F4-C7626ADDFD4F}" type="slidenum">
              <a:rPr lang="en-US" smtClean="0"/>
              <a:pPr/>
              <a:t>55</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1.25 million Singaporeans in professional, manager, engineer and technician category (</a:t>
            </a:r>
            <a:r>
              <a:rPr lang="en-US" dirty="0" smtClean="0"/>
              <a:t>PMET).</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With more Singaporeans in higher skilled jobs, incomes will increase and affordability will be enhanced.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2A6D757-C117-4E49-BBBD-17CA6794A621}" type="slidenum">
              <a:rPr lang="en-SG" smtClean="0"/>
              <a:pPr>
                <a:defRPr/>
              </a:pPr>
              <a:t>57</a:t>
            </a:fld>
            <a:endParaRPr lang="en-SG"/>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txBox="1">
            <a:spLocks noGrp="1" noChangeArrowheads="1"/>
          </p:cNvSpPr>
          <p:nvPr/>
        </p:nvSpPr>
        <p:spPr bwMode="auto">
          <a:xfrm>
            <a:off x="3773270" y="9427828"/>
            <a:ext cx="2887913" cy="497211"/>
          </a:xfrm>
          <a:prstGeom prst="rect">
            <a:avLst/>
          </a:prstGeom>
          <a:noFill/>
          <a:ln w="9525">
            <a:noFill/>
            <a:miter lim="800000"/>
            <a:headEnd/>
            <a:tailEnd/>
          </a:ln>
        </p:spPr>
        <p:txBody>
          <a:bodyPr lIns="85773" tIns="42886" rIns="85773" bIns="42886" anchor="b"/>
          <a:lstStyle/>
          <a:p>
            <a:pPr algn="r"/>
            <a:fld id="{EDCC5691-15F4-484A-9D58-99A78EA6F619}" type="slidenum">
              <a:rPr lang="en-US" sz="1100">
                <a:latin typeface="Calibri" pitchFamily="34" charset="0"/>
              </a:rPr>
              <a:pPr algn="r"/>
              <a:t>58</a:t>
            </a:fld>
            <a:endParaRPr lang="en-US" sz="1100">
              <a:latin typeface="Calibri" pitchFamily="34" charset="0"/>
            </a:endParaRPr>
          </a:p>
        </p:txBody>
      </p:sp>
      <p:sp>
        <p:nvSpPr>
          <p:cNvPr id="1269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6980" name="Rectangle 3"/>
          <p:cNvSpPr>
            <a:spLocks noGrp="1" noChangeArrowheads="1"/>
          </p:cNvSpPr>
          <p:nvPr>
            <p:ph type="body" idx="1"/>
          </p:nvPr>
        </p:nvSpPr>
        <p:spPr bwMode="auto">
          <a:noFill/>
        </p:spPr>
        <p:txBody>
          <a:bodyPr lIns="85773" tIns="42886" rIns="85773" bIns="42886"/>
          <a:lstStyle/>
          <a:p>
            <a:r>
              <a:rPr lang="en-US" smtClean="0"/>
              <a:t>Household Stock:</a:t>
            </a:r>
          </a:p>
          <a:p>
            <a:r>
              <a:rPr lang="en-US" smtClean="0"/>
              <a:t>2010: 1,156,775</a:t>
            </a:r>
          </a:p>
          <a:p>
            <a:r>
              <a:rPr lang="en-US" smtClean="0"/>
              <a:t>2011: 1,182,870 </a:t>
            </a:r>
          </a:p>
          <a:p>
            <a:r>
              <a:rPr lang="en-US" smtClean="0"/>
              <a:t>2012: 1,198,192</a:t>
            </a:r>
          </a:p>
          <a:p>
            <a:r>
              <a:rPr lang="en-US" smtClean="0"/>
              <a:t>http://www.singaporepropertycycle.com.sg/market-trends/singapore-property-price-index-and-housing-stock/</a:t>
            </a:r>
          </a:p>
          <a:p>
            <a:endParaRPr lang="en-US" smtClean="0">
              <a:latin typeface="Arial" pitchFamily="34" charset="0"/>
            </a:endParaRPr>
          </a:p>
          <a:p>
            <a:r>
              <a:rPr lang="en-US" smtClean="0">
                <a:latin typeface="Arial" pitchFamily="34" charset="0"/>
              </a:rPr>
              <a:t>2012 Q4: 277,620 available units</a:t>
            </a:r>
          </a:p>
          <a:p>
            <a:r>
              <a:rPr lang="en-US" smtClean="0">
                <a:latin typeface="Arial" pitchFamily="34" charset="0"/>
              </a:rPr>
              <a:t>2013 Q1: 279,824 available units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a:lstStyle/>
          <a:p>
            <a:r>
              <a:rPr lang="en-US" smtClean="0"/>
              <a:t>Per Capita GNI not updated in Singstat yet (last check 15 Jan) </a:t>
            </a:r>
          </a:p>
        </p:txBody>
      </p:sp>
      <p:sp>
        <p:nvSpPr>
          <p:cNvPr id="59396" name="Slide Number Placeholder 3"/>
          <p:cNvSpPr>
            <a:spLocks noGrp="1"/>
          </p:cNvSpPr>
          <p:nvPr>
            <p:ph type="sldNum" sz="quarter" idx="5"/>
          </p:nvPr>
        </p:nvSpPr>
        <p:spPr bwMode="auto">
          <a:noFill/>
          <a:ln>
            <a:miter lim="800000"/>
            <a:headEnd/>
            <a:tailEnd/>
          </a:ln>
        </p:spPr>
        <p:txBody>
          <a:bodyPr/>
          <a:lstStyle/>
          <a:p>
            <a:fld id="{76993D7C-36B2-4287-903E-6019A7DD9947}" type="slidenum">
              <a:rPr lang="en-SG" smtClean="0"/>
              <a:pPr/>
              <a:t>59</a:t>
            </a:fld>
            <a:endParaRPr lang="en-SG"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0"/>
              </a:spcBef>
            </a:pPr>
            <a:endParaRPr lang="zh-CN" altLang="zh-CN" sz="1000" smtClean="0"/>
          </a:p>
        </p:txBody>
      </p:sp>
      <p:sp>
        <p:nvSpPr>
          <p:cNvPr id="148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C9F750D6-22F8-4FD1-9852-40232D58B5B1}" type="slidenum">
              <a:rPr lang="en-US" altLang="zh-CN">
                <a:latin typeface="Calibri" pitchFamily="34" charset="0"/>
              </a:rPr>
              <a:pPr eaLnBrk="1" hangingPunct="1"/>
              <a:t>60</a:t>
            </a:fld>
            <a:endParaRPr lang="en-US" altLang="zh-CN">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a:lstStyle/>
          <a:p>
            <a:endParaRPr lang="en-US" smtClean="0"/>
          </a:p>
        </p:txBody>
      </p:sp>
      <p:sp>
        <p:nvSpPr>
          <p:cNvPr id="88068" name="Slide Number Placeholder 3"/>
          <p:cNvSpPr>
            <a:spLocks noGrp="1"/>
          </p:cNvSpPr>
          <p:nvPr>
            <p:ph type="sldNum" sz="quarter" idx="5"/>
          </p:nvPr>
        </p:nvSpPr>
        <p:spPr bwMode="auto">
          <a:noFill/>
          <a:ln>
            <a:miter lim="800000"/>
            <a:headEnd/>
            <a:tailEnd/>
          </a:ln>
        </p:spPr>
        <p:txBody>
          <a:bodyPr/>
          <a:lstStyle/>
          <a:p>
            <a:fld id="{7038FA09-2527-4E10-8642-6E1D18BB2032}" type="slidenum">
              <a:rPr lang="en-SG"/>
              <a:pPr/>
              <a:t>7</a:t>
            </a:fld>
            <a:endParaRPr lang="en-SG"/>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p:spPr>
      </p:sp>
      <p:sp>
        <p:nvSpPr>
          <p:cNvPr id="160771" name="Notes Placeholder 2"/>
          <p:cNvSpPr>
            <a:spLocks noGrp="1"/>
          </p:cNvSpPr>
          <p:nvPr>
            <p:ph type="body" idx="1"/>
          </p:nvPr>
        </p:nvSpPr>
        <p:spPr bwMode="auto">
          <a:noFill/>
        </p:spPr>
        <p:txBody>
          <a:bodyPr/>
          <a:lstStyle/>
          <a:p>
            <a:r>
              <a:rPr lang="en-US" smtClean="0"/>
              <a:t>Private property prices are supported by HDB prices. Government’s objective is to maintain the value of HDB prices and this was also reiterated in PM Lee’s National Day Rally. </a:t>
            </a:r>
          </a:p>
          <a:p>
            <a:endParaRPr lang="en-US" smtClean="0"/>
          </a:p>
          <a:p>
            <a:r>
              <a:rPr lang="en-US" smtClean="0"/>
              <a:t>Prices continue to rise despite the cooling measures. Noticed the price index is plateauing, and this is what the government wants – property prices. </a:t>
            </a:r>
          </a:p>
        </p:txBody>
      </p:sp>
      <p:sp>
        <p:nvSpPr>
          <p:cNvPr id="160772" name="Slide Number Placeholder 3"/>
          <p:cNvSpPr>
            <a:spLocks noGrp="1"/>
          </p:cNvSpPr>
          <p:nvPr>
            <p:ph type="sldNum" sz="quarter" idx="5"/>
          </p:nvPr>
        </p:nvSpPr>
        <p:spPr bwMode="auto">
          <a:noFill/>
          <a:ln>
            <a:miter lim="800000"/>
            <a:headEnd/>
            <a:tailEnd/>
          </a:ln>
        </p:spPr>
        <p:txBody>
          <a:bodyPr/>
          <a:lstStyle/>
          <a:p>
            <a:fld id="{29EA2325-E1C1-43BF-B779-CB365B1BF795}" type="slidenum">
              <a:rPr lang="en-SG" smtClean="0"/>
              <a:pPr/>
              <a:t>61</a:t>
            </a:fld>
            <a:endParaRPr lang="en-SG"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xfrm>
            <a:off x="847725" y="741363"/>
            <a:ext cx="4968875" cy="3727450"/>
          </a:xfrm>
          <a:noFill/>
          <a:ln>
            <a:solidFill>
              <a:srgbClr val="000000"/>
            </a:solidFill>
            <a:miter lim="800000"/>
            <a:headEnd/>
            <a:tailEnd/>
          </a:ln>
        </p:spPr>
      </p:sp>
      <p:sp>
        <p:nvSpPr>
          <p:cNvPr id="153603" name="Notes Placeholder 2"/>
          <p:cNvSpPr>
            <a:spLocks noGrp="1"/>
          </p:cNvSpPr>
          <p:nvPr>
            <p:ph type="body" idx="1"/>
          </p:nvPr>
        </p:nvSpPr>
        <p:spPr bwMode="auto">
          <a:noFill/>
        </p:spPr>
        <p:txBody>
          <a:bodyPr lIns="90772" tIns="45388" rIns="90772" bIns="45388"/>
          <a:lstStyle/>
          <a:p>
            <a:pPr eaLnBrk="1" hangingPunct="1">
              <a:spcBef>
                <a:spcPct val="0"/>
              </a:spcBef>
            </a:pPr>
            <a:r>
              <a:rPr lang="en-SG" smtClean="0">
                <a:latin typeface="Arial" pitchFamily="34" charset="0"/>
              </a:rPr>
              <a:t>In 2008 during the financial crisis, foreigners did not return home. Vacancy rate remains stable. </a:t>
            </a:r>
          </a:p>
          <a:p>
            <a:pPr eaLnBrk="1" hangingPunct="1">
              <a:spcBef>
                <a:spcPct val="0"/>
              </a:spcBef>
            </a:pPr>
            <a:endParaRPr lang="en-SG" smtClean="0">
              <a:latin typeface="Arial" pitchFamily="34" charset="0"/>
            </a:endParaRPr>
          </a:p>
          <a:p>
            <a:pPr eaLnBrk="1" hangingPunct="1">
              <a:spcBef>
                <a:spcPct val="0"/>
              </a:spcBef>
            </a:pPr>
            <a:endParaRPr lang="en-SG" smtClean="0">
              <a:latin typeface="Arial" pitchFamily="34" charset="0"/>
            </a:endParaRPr>
          </a:p>
        </p:txBody>
      </p:sp>
      <p:sp>
        <p:nvSpPr>
          <p:cNvPr id="153604" name="Slide Number Placeholder 3"/>
          <p:cNvSpPr txBox="1">
            <a:spLocks noGrp="1"/>
          </p:cNvSpPr>
          <p:nvPr/>
        </p:nvSpPr>
        <p:spPr bwMode="auto">
          <a:xfrm>
            <a:off x="3773488" y="9428163"/>
            <a:ext cx="2887662" cy="496887"/>
          </a:xfrm>
          <a:prstGeom prst="rect">
            <a:avLst/>
          </a:prstGeom>
          <a:noFill/>
          <a:ln w="9525">
            <a:noFill/>
            <a:miter lim="800000"/>
            <a:headEnd/>
            <a:tailEnd/>
          </a:ln>
        </p:spPr>
        <p:txBody>
          <a:bodyPr lIns="90772" tIns="45388" rIns="90772" bIns="45388" anchor="b"/>
          <a:lstStyle/>
          <a:p>
            <a:pPr algn="r"/>
            <a:fld id="{60E70874-BE18-47BE-943A-4E89EC123A38}" type="slidenum">
              <a:rPr lang="en-US" sz="1200">
                <a:latin typeface="Calibri" pitchFamily="34" charset="0"/>
              </a:rPr>
              <a:pPr algn="r"/>
              <a:t>62</a:t>
            </a:fld>
            <a:endParaRPr lang="en-US" sz="1200">
              <a:latin typeface="Calibri"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zh-CN" smtClean="0"/>
              <a:t>Sept 2009 – remove IAS</a:t>
            </a:r>
          </a:p>
          <a:p>
            <a:pPr eaLnBrk="1" hangingPunct="1">
              <a:spcBef>
                <a:spcPct val="0"/>
              </a:spcBef>
            </a:pPr>
            <a:r>
              <a:rPr lang="en-US" altLang="zh-CN" smtClean="0"/>
              <a:t>Feb 2010 – ssd, ltv 80%</a:t>
            </a:r>
          </a:p>
          <a:p>
            <a:pPr eaLnBrk="1" hangingPunct="1">
              <a:spcBef>
                <a:spcPct val="0"/>
              </a:spcBef>
            </a:pPr>
            <a:r>
              <a:rPr lang="en-US" altLang="zh-CN" smtClean="0"/>
              <a:t>Aug 2010 – ltv 70%, ssd, min cash payment</a:t>
            </a:r>
            <a:endParaRPr lang="en-SG" smtClean="0"/>
          </a:p>
        </p:txBody>
      </p:sp>
      <p:sp>
        <p:nvSpPr>
          <p:cNvPr id="144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5295C888-8743-4D68-9033-266852D588AC}" type="slidenum">
              <a:rPr lang="en-US" altLang="zh-CN">
                <a:latin typeface="Calibri" pitchFamily="34" charset="0"/>
              </a:rPr>
              <a:pPr eaLnBrk="1" hangingPunct="1"/>
              <a:t>63</a:t>
            </a:fld>
            <a:endParaRPr lang="en-US" altLang="zh-CN">
              <a:latin typeface="Calibri"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5" name="Notes Placeholder 2"/>
          <p:cNvSpPr>
            <a:spLocks noGrp="1"/>
          </p:cNvSpPr>
          <p:nvPr>
            <p:ph type="body" idx="1"/>
          </p:nvPr>
        </p:nvSpPr>
        <p:spPr bwMode="auto">
          <a:noFill/>
        </p:spPr>
        <p:txBody>
          <a:bodyPr/>
          <a:lstStyle/>
          <a:p>
            <a:pPr eaLnBrk="1" hangingPunct="1">
              <a:spcBef>
                <a:spcPct val="0"/>
              </a:spcBef>
            </a:pPr>
            <a:r>
              <a:rPr lang="en-US" smtClean="0"/>
              <a:t>Sept 2009 – remove IAS</a:t>
            </a:r>
          </a:p>
          <a:p>
            <a:pPr eaLnBrk="1" hangingPunct="1">
              <a:spcBef>
                <a:spcPct val="0"/>
              </a:spcBef>
            </a:pPr>
            <a:r>
              <a:rPr lang="en-US" smtClean="0"/>
              <a:t>Feb 2010 – SSD, LTV 80%</a:t>
            </a:r>
          </a:p>
          <a:p>
            <a:pPr eaLnBrk="1" hangingPunct="1">
              <a:spcBef>
                <a:spcPct val="0"/>
              </a:spcBef>
            </a:pPr>
            <a:r>
              <a:rPr lang="en-US" smtClean="0"/>
              <a:t>Aug 2010 – LTV 70%, SSD, min cash payment</a:t>
            </a:r>
            <a:endParaRPr lang="en-SG" smtClean="0"/>
          </a:p>
        </p:txBody>
      </p:sp>
      <p:sp>
        <p:nvSpPr>
          <p:cNvPr id="161796" name="Slide Number Placeholder 3"/>
          <p:cNvSpPr>
            <a:spLocks noGrp="1"/>
          </p:cNvSpPr>
          <p:nvPr>
            <p:ph type="sldNum" sz="quarter" idx="5"/>
          </p:nvPr>
        </p:nvSpPr>
        <p:spPr bwMode="auto">
          <a:noFill/>
          <a:ln>
            <a:miter lim="800000"/>
            <a:headEnd/>
            <a:tailEnd/>
          </a:ln>
        </p:spPr>
        <p:txBody>
          <a:bodyPr/>
          <a:lstStyle/>
          <a:p>
            <a:fld id="{F75B3536-9243-4651-BE17-5E25BE8AEF07}" type="slidenum">
              <a:rPr lang="en-US"/>
              <a:pPr/>
              <a:t>64</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p:spPr>
      </p:sp>
      <p:sp>
        <p:nvSpPr>
          <p:cNvPr id="165891" name="Notes Placeholder 2"/>
          <p:cNvSpPr>
            <a:spLocks noGrp="1"/>
          </p:cNvSpPr>
          <p:nvPr>
            <p:ph type="body" idx="1"/>
          </p:nvPr>
        </p:nvSpPr>
        <p:spPr bwMode="auto">
          <a:noFill/>
        </p:spPr>
        <p:txBody>
          <a:bodyPr/>
          <a:lstStyle/>
          <a:p>
            <a:r>
              <a:rPr lang="en-US" smtClean="0"/>
              <a:t>Another articles that reaffirmed Singapore’s real estate to remain resilient and healthy. </a:t>
            </a:r>
            <a:endParaRPr lang="en-SG" smtClean="0"/>
          </a:p>
        </p:txBody>
      </p:sp>
      <p:sp>
        <p:nvSpPr>
          <p:cNvPr id="165892" name="Slide Number Placeholder 3"/>
          <p:cNvSpPr>
            <a:spLocks noGrp="1"/>
          </p:cNvSpPr>
          <p:nvPr>
            <p:ph type="sldNum" sz="quarter" idx="5"/>
          </p:nvPr>
        </p:nvSpPr>
        <p:spPr bwMode="auto">
          <a:noFill/>
          <a:ln>
            <a:miter lim="800000"/>
            <a:headEnd/>
            <a:tailEnd/>
          </a:ln>
        </p:spPr>
        <p:txBody>
          <a:bodyPr/>
          <a:lstStyle/>
          <a:p>
            <a:fld id="{69949F46-A3A4-45DA-9605-B91426CED6A8}" type="slidenum">
              <a:rPr lang="en-SG" smtClean="0"/>
              <a:pPr/>
              <a:t>65</a:t>
            </a:fld>
            <a:endParaRPr lang="en-SG"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SG" smtClean="0"/>
          </a:p>
        </p:txBody>
      </p:sp>
      <p:sp>
        <p:nvSpPr>
          <p:cNvPr id="147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C73959A5-653D-4ED6-BEA4-2C759D85671D}" type="slidenum">
              <a:rPr lang="en-SG">
                <a:latin typeface="Calibri" pitchFamily="34" charset="0"/>
              </a:rPr>
              <a:pPr eaLnBrk="1" hangingPunct="1"/>
              <a:t>66</a:t>
            </a:fld>
            <a:endParaRPr lang="en-SG">
              <a:latin typeface="Calibri"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a:lstStyle/>
          <a:p>
            <a:pPr eaLnBrk="1" hangingPunct="1">
              <a:spcBef>
                <a:spcPct val="0"/>
              </a:spcBef>
            </a:pPr>
            <a:endParaRPr lang="en-GB" smtClean="0"/>
          </a:p>
        </p:txBody>
      </p:sp>
      <p:sp>
        <p:nvSpPr>
          <p:cNvPr id="145412" name="Slide Number Placeholder 3"/>
          <p:cNvSpPr>
            <a:spLocks noGrp="1"/>
          </p:cNvSpPr>
          <p:nvPr>
            <p:ph type="sldNum" sz="quarter" idx="5"/>
          </p:nvPr>
        </p:nvSpPr>
        <p:spPr bwMode="auto">
          <a:noFill/>
          <a:ln>
            <a:miter lim="800000"/>
            <a:headEnd/>
            <a:tailEnd/>
          </a:ln>
        </p:spPr>
        <p:txBody>
          <a:bodyPr/>
          <a:lstStyle/>
          <a:p>
            <a:fld id="{831D2FA0-A185-4060-BCFA-E7D6FE1C51A5}" type="slidenum">
              <a:rPr lang="en-US"/>
              <a:pPr/>
              <a:t>67</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a:lstStyle/>
          <a:p>
            <a:pPr eaLnBrk="1" hangingPunct="1">
              <a:spcBef>
                <a:spcPct val="0"/>
              </a:spcBef>
            </a:pPr>
            <a:endParaRPr lang="en-GB" smtClean="0"/>
          </a:p>
        </p:txBody>
      </p:sp>
      <p:sp>
        <p:nvSpPr>
          <p:cNvPr id="145412" name="Slide Number Placeholder 3"/>
          <p:cNvSpPr>
            <a:spLocks noGrp="1"/>
          </p:cNvSpPr>
          <p:nvPr>
            <p:ph type="sldNum" sz="quarter" idx="5"/>
          </p:nvPr>
        </p:nvSpPr>
        <p:spPr bwMode="auto">
          <a:noFill/>
          <a:ln>
            <a:miter lim="800000"/>
            <a:headEnd/>
            <a:tailEnd/>
          </a:ln>
        </p:spPr>
        <p:txBody>
          <a:bodyPr/>
          <a:lstStyle/>
          <a:p>
            <a:fld id="{831D2FA0-A185-4060-BCFA-E7D6FE1C51A5}" type="slidenum">
              <a:rPr lang="en-US"/>
              <a:pPr/>
              <a:t>68</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a:lstStyle/>
          <a:p>
            <a:pPr eaLnBrk="1" hangingPunct="1">
              <a:spcBef>
                <a:spcPct val="0"/>
              </a:spcBef>
            </a:pPr>
            <a:endParaRPr lang="en-GB" smtClean="0"/>
          </a:p>
        </p:txBody>
      </p:sp>
      <p:sp>
        <p:nvSpPr>
          <p:cNvPr id="145412" name="Slide Number Placeholder 3"/>
          <p:cNvSpPr>
            <a:spLocks noGrp="1"/>
          </p:cNvSpPr>
          <p:nvPr>
            <p:ph type="sldNum" sz="quarter" idx="5"/>
          </p:nvPr>
        </p:nvSpPr>
        <p:spPr bwMode="auto">
          <a:noFill/>
          <a:ln>
            <a:miter lim="800000"/>
            <a:headEnd/>
            <a:tailEnd/>
          </a:ln>
        </p:spPr>
        <p:txBody>
          <a:bodyPr/>
          <a:lstStyle/>
          <a:p>
            <a:fld id="{831D2FA0-A185-4060-BCFA-E7D6FE1C51A5}" type="slidenum">
              <a:rPr lang="en-US"/>
              <a:pPr/>
              <a:t>69</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a:lstStyle/>
          <a:p>
            <a:r>
              <a:rPr lang="en-US" smtClean="0"/>
              <a:t>Who are buying properties in Singapore? Singaporeans make up the largest proportion. Foreigners take up a big shares too at 9% after SPR. </a:t>
            </a:r>
          </a:p>
        </p:txBody>
      </p:sp>
      <p:sp>
        <p:nvSpPr>
          <p:cNvPr id="167940" name="Slide Number Placeholder 3"/>
          <p:cNvSpPr>
            <a:spLocks noGrp="1"/>
          </p:cNvSpPr>
          <p:nvPr>
            <p:ph type="sldNum" sz="quarter" idx="5"/>
          </p:nvPr>
        </p:nvSpPr>
        <p:spPr bwMode="auto">
          <a:noFill/>
          <a:ln>
            <a:miter lim="800000"/>
            <a:headEnd/>
            <a:tailEnd/>
          </a:ln>
        </p:spPr>
        <p:txBody>
          <a:bodyPr/>
          <a:lstStyle/>
          <a:p>
            <a:fld id="{08D5CC07-F27C-4F34-9606-323A48743886}" type="slidenum">
              <a:rPr lang="en-SG" smtClean="0"/>
              <a:pPr/>
              <a:t>70</a:t>
            </a:fld>
            <a:endParaRPr lang="en-SG"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a:lstStyle/>
          <a:p>
            <a:pPr eaLnBrk="1" hangingPunct="1">
              <a:spcBef>
                <a:spcPct val="0"/>
              </a:spcBef>
            </a:pPr>
            <a:r>
              <a:rPr lang="en-US" dirty="0" smtClean="0"/>
              <a:t>EIU criteria: Economy, Environmental Friendliness, Quality of Life, Safety and Governance</a:t>
            </a:r>
          </a:p>
          <a:p>
            <a:pPr eaLnBrk="1" hangingPunct="1">
              <a:spcBef>
                <a:spcPct val="0"/>
              </a:spcBef>
            </a:pPr>
            <a:r>
              <a:rPr lang="en-US" dirty="0" smtClean="0"/>
              <a:t>Original list: http://www.mercer.com/qualityoflivingpr#city-rankings</a:t>
            </a:r>
          </a:p>
        </p:txBody>
      </p:sp>
      <p:sp>
        <p:nvSpPr>
          <p:cNvPr id="67588" name="Slide Number Placeholder 3"/>
          <p:cNvSpPr>
            <a:spLocks noGrp="1"/>
          </p:cNvSpPr>
          <p:nvPr>
            <p:ph type="sldNum" sz="quarter" idx="5"/>
          </p:nvPr>
        </p:nvSpPr>
        <p:spPr bwMode="auto">
          <a:noFill/>
          <a:ln>
            <a:miter lim="800000"/>
            <a:headEnd/>
            <a:tailEnd/>
          </a:ln>
        </p:spPr>
        <p:txBody>
          <a:bodyPr/>
          <a:lstStyle/>
          <a:p>
            <a:fld id="{098C300F-1C6B-49D5-82A9-6B5AFF62312D}" type="slidenum">
              <a:rPr lang="en-US" smtClean="0"/>
              <a:pPr/>
              <a:t>9</a:t>
            </a:fld>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p:spPr>
      </p:sp>
      <p:sp>
        <p:nvSpPr>
          <p:cNvPr id="168963" name="Notes Placeholder 2"/>
          <p:cNvSpPr>
            <a:spLocks noGrp="1"/>
          </p:cNvSpPr>
          <p:nvPr>
            <p:ph type="body" idx="1"/>
          </p:nvPr>
        </p:nvSpPr>
        <p:spPr bwMode="auto">
          <a:noFill/>
        </p:spPr>
        <p:txBody>
          <a:bodyPr/>
          <a:lstStyle/>
          <a:p>
            <a:r>
              <a:rPr lang="en-SG" smtClean="0"/>
              <a:t>Top 3 buyers are China, Malaysia and Indonesia, hence we have offices in those countries. </a:t>
            </a:r>
          </a:p>
          <a:p>
            <a:endParaRPr lang="en-SG" smtClean="0"/>
          </a:p>
          <a:p>
            <a:r>
              <a:rPr lang="en-SG" smtClean="0"/>
              <a:t>Mainly Asian buyers, because they are close, and they typically want to invest in physical assets.</a:t>
            </a:r>
          </a:p>
        </p:txBody>
      </p:sp>
      <p:sp>
        <p:nvSpPr>
          <p:cNvPr id="168964" name="Slide Number Placeholder 3"/>
          <p:cNvSpPr>
            <a:spLocks noGrp="1"/>
          </p:cNvSpPr>
          <p:nvPr>
            <p:ph type="sldNum" sz="quarter" idx="5"/>
          </p:nvPr>
        </p:nvSpPr>
        <p:spPr bwMode="auto">
          <a:noFill/>
          <a:ln>
            <a:miter lim="800000"/>
            <a:headEnd/>
            <a:tailEnd/>
          </a:ln>
        </p:spPr>
        <p:txBody>
          <a:bodyPr/>
          <a:lstStyle/>
          <a:p>
            <a:fld id="{14D5FEBF-A932-4FD4-AD2C-8E104291F9C5}" type="slidenum">
              <a:rPr lang="en-SG" smtClean="0"/>
              <a:pPr/>
              <a:t>71</a:t>
            </a:fld>
            <a:endParaRPr lang="en-SG"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a:lstStyle/>
          <a:p>
            <a:r>
              <a:rPr lang="en-US" smtClean="0"/>
              <a:t>Updated for 2012</a:t>
            </a:r>
          </a:p>
        </p:txBody>
      </p:sp>
      <p:sp>
        <p:nvSpPr>
          <p:cNvPr id="65540" name="Slide Number Placeholder 3"/>
          <p:cNvSpPr>
            <a:spLocks noGrp="1"/>
          </p:cNvSpPr>
          <p:nvPr>
            <p:ph type="sldNum" sz="quarter" idx="5"/>
          </p:nvPr>
        </p:nvSpPr>
        <p:spPr bwMode="auto">
          <a:noFill/>
          <a:ln>
            <a:miter lim="800000"/>
            <a:headEnd/>
            <a:tailEnd/>
          </a:ln>
        </p:spPr>
        <p:txBody>
          <a:bodyPr/>
          <a:lstStyle/>
          <a:p>
            <a:fld id="{3B02E577-7DA8-4AC0-B7B6-04238411C93A}" type="slidenum">
              <a:rPr lang="en-SG" smtClean="0"/>
              <a:pPr/>
              <a:t>72</a:t>
            </a:fld>
            <a:endParaRPr lang="en-SG"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p:txBody>
          <a:bodyPr wrap="square" numCol="1" anchor="t" anchorCtr="0" compatLnSpc="1">
            <a:prstTxWarp prst="textNoShape">
              <a:avLst/>
            </a:prstTxWarp>
          </a:bodyPr>
          <a:lstStyle/>
          <a:p>
            <a:pPr>
              <a:lnSpc>
                <a:spcPct val="90000"/>
              </a:lnSpc>
              <a:spcBef>
                <a:spcPct val="0"/>
              </a:spcBef>
            </a:pPr>
            <a:r>
              <a:rPr lang="en-US" sz="1000" b="1" dirty="0" smtClean="0">
                <a:solidFill>
                  <a:schemeClr val="bg1"/>
                </a:solidFill>
              </a:rPr>
              <a:t>Indonesia  </a:t>
            </a:r>
          </a:p>
          <a:p>
            <a:pPr>
              <a:lnSpc>
                <a:spcPct val="90000"/>
              </a:lnSpc>
              <a:spcBef>
                <a:spcPct val="0"/>
              </a:spcBef>
            </a:pPr>
            <a:r>
              <a:rPr lang="en-SG" sz="1000" dirty="0" smtClean="0">
                <a:ea typeface="SimSun" pitchFamily="2" charset="-122"/>
                <a:cs typeface="Times New Roman" pitchFamily="18" charset="0"/>
              </a:rPr>
              <a:t>VAT – 10%</a:t>
            </a:r>
            <a:endParaRPr lang="en-US" sz="1000" dirty="0" smtClean="0">
              <a:ea typeface="SimSun" pitchFamily="2" charset="-122"/>
              <a:cs typeface="Times New Roman" pitchFamily="18" charset="0"/>
            </a:endParaRPr>
          </a:p>
          <a:p>
            <a:pPr>
              <a:lnSpc>
                <a:spcPct val="90000"/>
              </a:lnSpc>
              <a:spcBef>
                <a:spcPct val="0"/>
              </a:spcBef>
            </a:pPr>
            <a:r>
              <a:rPr lang="en-SG" sz="1000" dirty="0" smtClean="0">
                <a:ea typeface="SimSun" pitchFamily="2" charset="-122"/>
                <a:cs typeface="Times New Roman" pitchFamily="18" charset="0"/>
              </a:rPr>
              <a:t>Land and building acquisition right – 5% </a:t>
            </a:r>
            <a:endParaRPr lang="en-US" sz="1000" dirty="0" smtClean="0">
              <a:ea typeface="SimSun" pitchFamily="2" charset="-122"/>
              <a:cs typeface="Times New Roman" pitchFamily="18" charset="0"/>
            </a:endParaRPr>
          </a:p>
          <a:p>
            <a:pPr>
              <a:lnSpc>
                <a:spcPct val="90000"/>
              </a:lnSpc>
              <a:spcBef>
                <a:spcPct val="0"/>
              </a:spcBef>
            </a:pPr>
            <a:r>
              <a:rPr lang="en-US" sz="1000" b="1" dirty="0" smtClean="0"/>
              <a:t>Mortgage Rates - </a:t>
            </a:r>
            <a:r>
              <a:rPr lang="en-US" sz="1000" dirty="0" smtClean="0"/>
              <a:t>http://www.loansafe.org/indonesian-banks-rush-on-housing-loan-deals</a:t>
            </a:r>
          </a:p>
          <a:p>
            <a:pPr>
              <a:lnSpc>
                <a:spcPct val="90000"/>
              </a:lnSpc>
              <a:spcBef>
                <a:spcPct val="0"/>
              </a:spcBef>
            </a:pPr>
            <a:endParaRPr lang="en-US" sz="1000" dirty="0" smtClean="0"/>
          </a:p>
          <a:p>
            <a:pPr>
              <a:lnSpc>
                <a:spcPct val="90000"/>
              </a:lnSpc>
              <a:spcBef>
                <a:spcPct val="0"/>
              </a:spcBef>
            </a:pPr>
            <a:r>
              <a:rPr lang="en-US" sz="1000" b="1" dirty="0" smtClean="0">
                <a:solidFill>
                  <a:schemeClr val="bg1"/>
                </a:solidFill>
              </a:rPr>
              <a:t>China</a:t>
            </a:r>
          </a:p>
          <a:p>
            <a:pPr>
              <a:lnSpc>
                <a:spcPct val="90000"/>
              </a:lnSpc>
              <a:spcBef>
                <a:spcPct val="0"/>
              </a:spcBef>
            </a:pPr>
            <a:r>
              <a:rPr lang="en-US" sz="1000" b="1" dirty="0" smtClean="0"/>
              <a:t>Mortgage Rates - </a:t>
            </a:r>
            <a:r>
              <a:rPr lang="en-US" sz="1000" dirty="0" smtClean="0"/>
              <a:t>http://www.chinadaily.com.cn/bizchina/2012-04/13/content_15038960.htm</a:t>
            </a:r>
          </a:p>
          <a:p>
            <a:pPr>
              <a:lnSpc>
                <a:spcPct val="90000"/>
              </a:lnSpc>
              <a:spcBef>
                <a:spcPct val="0"/>
              </a:spcBef>
            </a:pPr>
            <a:r>
              <a:rPr lang="en-US" sz="1000" b="1" dirty="0" smtClean="0"/>
              <a:t>Rental Income Tax - </a:t>
            </a:r>
            <a:r>
              <a:rPr lang="en-US" sz="1000" dirty="0" smtClean="0"/>
              <a:t>http://www.china-window.com/china_market/china_real_estate/china-real-estate-market--9.shtml</a:t>
            </a:r>
          </a:p>
        </p:txBody>
      </p:sp>
      <p:sp>
        <p:nvSpPr>
          <p:cNvPr id="9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3822005-9EE2-4244-B648-15F691E0352F}" type="slidenum">
              <a:rPr lang="en-US"/>
              <a:pPr fontAlgn="base">
                <a:spcBef>
                  <a:spcPct val="0"/>
                </a:spcBef>
                <a:spcAft>
                  <a:spcPct val="0"/>
                </a:spcAft>
              </a:pPr>
              <a:t>74</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p:txBody>
          <a:bodyPr wrap="square" numCol="1" anchor="t" anchorCtr="0" compatLnSpc="1">
            <a:prstTxWarp prst="textNoShape">
              <a:avLst/>
            </a:prstTxWarp>
          </a:bodyPr>
          <a:lstStyle/>
          <a:p>
            <a:pPr>
              <a:lnSpc>
                <a:spcPct val="90000"/>
              </a:lnSpc>
              <a:spcBef>
                <a:spcPct val="0"/>
              </a:spcBef>
            </a:pPr>
            <a:r>
              <a:rPr lang="en-US" sz="1000" b="1" dirty="0" smtClean="0">
                <a:solidFill>
                  <a:schemeClr val="bg1"/>
                </a:solidFill>
              </a:rPr>
              <a:t>Indonesia  </a:t>
            </a:r>
          </a:p>
          <a:p>
            <a:pPr>
              <a:lnSpc>
                <a:spcPct val="90000"/>
              </a:lnSpc>
              <a:spcBef>
                <a:spcPct val="0"/>
              </a:spcBef>
            </a:pPr>
            <a:r>
              <a:rPr lang="en-SG" sz="1000" dirty="0" smtClean="0">
                <a:ea typeface="SimSun" pitchFamily="2" charset="-122"/>
                <a:cs typeface="Times New Roman" pitchFamily="18" charset="0"/>
              </a:rPr>
              <a:t>VAT – 10%</a:t>
            </a:r>
            <a:endParaRPr lang="en-US" sz="1000" dirty="0" smtClean="0">
              <a:ea typeface="SimSun" pitchFamily="2" charset="-122"/>
              <a:cs typeface="Times New Roman" pitchFamily="18" charset="0"/>
            </a:endParaRPr>
          </a:p>
          <a:p>
            <a:pPr>
              <a:lnSpc>
                <a:spcPct val="90000"/>
              </a:lnSpc>
              <a:spcBef>
                <a:spcPct val="0"/>
              </a:spcBef>
            </a:pPr>
            <a:r>
              <a:rPr lang="en-SG" sz="1000" dirty="0" smtClean="0">
                <a:ea typeface="SimSun" pitchFamily="2" charset="-122"/>
                <a:cs typeface="Times New Roman" pitchFamily="18" charset="0"/>
              </a:rPr>
              <a:t>Land and building acquisition right – 5% </a:t>
            </a:r>
            <a:endParaRPr lang="en-US" sz="1000" dirty="0" smtClean="0">
              <a:ea typeface="SimSun" pitchFamily="2" charset="-122"/>
              <a:cs typeface="Times New Roman" pitchFamily="18" charset="0"/>
            </a:endParaRPr>
          </a:p>
          <a:p>
            <a:pPr>
              <a:lnSpc>
                <a:spcPct val="90000"/>
              </a:lnSpc>
              <a:spcBef>
                <a:spcPct val="0"/>
              </a:spcBef>
            </a:pPr>
            <a:r>
              <a:rPr lang="en-US" sz="1000" b="1" dirty="0" smtClean="0"/>
              <a:t>Mortgage Rates - </a:t>
            </a:r>
            <a:r>
              <a:rPr lang="en-US" sz="1000" dirty="0" smtClean="0"/>
              <a:t>http://www.loansafe.org/indonesian-banks-rush-on-housing-loan-deals</a:t>
            </a:r>
          </a:p>
          <a:p>
            <a:pPr>
              <a:lnSpc>
                <a:spcPct val="90000"/>
              </a:lnSpc>
              <a:spcBef>
                <a:spcPct val="0"/>
              </a:spcBef>
            </a:pPr>
            <a:endParaRPr lang="en-US" sz="1000" dirty="0" smtClean="0"/>
          </a:p>
          <a:p>
            <a:pPr>
              <a:lnSpc>
                <a:spcPct val="90000"/>
              </a:lnSpc>
              <a:spcBef>
                <a:spcPct val="0"/>
              </a:spcBef>
            </a:pPr>
            <a:r>
              <a:rPr lang="en-US" sz="1000" b="1" dirty="0" smtClean="0">
                <a:solidFill>
                  <a:schemeClr val="bg1"/>
                </a:solidFill>
              </a:rPr>
              <a:t>China</a:t>
            </a:r>
          </a:p>
          <a:p>
            <a:pPr>
              <a:lnSpc>
                <a:spcPct val="90000"/>
              </a:lnSpc>
              <a:spcBef>
                <a:spcPct val="0"/>
              </a:spcBef>
            </a:pPr>
            <a:r>
              <a:rPr lang="en-US" sz="1000" b="1" dirty="0" smtClean="0"/>
              <a:t>Mortgage Rates - </a:t>
            </a:r>
            <a:r>
              <a:rPr lang="en-US" sz="1000" dirty="0" smtClean="0"/>
              <a:t>http://www.chinadaily.com.cn/bizchina/2012-04/13/content_15038960.htm</a:t>
            </a:r>
          </a:p>
          <a:p>
            <a:pPr>
              <a:lnSpc>
                <a:spcPct val="90000"/>
              </a:lnSpc>
              <a:spcBef>
                <a:spcPct val="0"/>
              </a:spcBef>
            </a:pPr>
            <a:r>
              <a:rPr lang="en-US" sz="1000" b="1" dirty="0" smtClean="0"/>
              <a:t>Rental Income Tax - </a:t>
            </a:r>
            <a:r>
              <a:rPr lang="en-US" sz="1000" dirty="0" smtClean="0"/>
              <a:t>http://www.china-window.com/china_market/china_real_estate/china-real-estate-market--9.shtml</a:t>
            </a:r>
          </a:p>
        </p:txBody>
      </p:sp>
      <p:sp>
        <p:nvSpPr>
          <p:cNvPr id="9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3822005-9EE2-4244-B648-15F691E0352F}" type="slidenum">
              <a:rPr lang="en-US"/>
              <a:pPr fontAlgn="base">
                <a:spcBef>
                  <a:spcPct val="0"/>
                </a:spcBef>
                <a:spcAft>
                  <a:spcPct val="0"/>
                </a:spcAft>
              </a:pPr>
              <a:t>75</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a:lstStyle/>
          <a:p>
            <a:r>
              <a:rPr lang="en-SG" smtClean="0">
                <a:latin typeface="Arial" pitchFamily="34" charset="0"/>
              </a:rPr>
              <a:t>As Far East Organization has the largest share of the residential market, we can offer our buyers the widest choice of products</a:t>
            </a:r>
          </a:p>
        </p:txBody>
      </p:sp>
      <p:sp>
        <p:nvSpPr>
          <p:cNvPr id="69636" name="Slide Number Placeholder 3"/>
          <p:cNvSpPr>
            <a:spLocks noGrp="1"/>
          </p:cNvSpPr>
          <p:nvPr>
            <p:ph type="sldNum" sz="quarter" idx="5"/>
          </p:nvPr>
        </p:nvSpPr>
        <p:spPr bwMode="auto">
          <a:noFill/>
          <a:ln>
            <a:miter lim="800000"/>
            <a:headEnd/>
            <a:tailEnd/>
          </a:ln>
        </p:spPr>
        <p:txBody>
          <a:bodyPr/>
          <a:lstStyle/>
          <a:p>
            <a:fld id="{D15280C7-8ECE-4514-A661-DB296184770D}" type="slidenum">
              <a:rPr lang="en-SG" smtClean="0"/>
              <a:pPr/>
              <a:t>78</a:t>
            </a:fld>
            <a:endParaRPr lang="en-SG"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a:lstStyle/>
          <a:p>
            <a:r>
              <a:rPr lang="en-SG" smtClean="0">
                <a:latin typeface="Arial" pitchFamily="34" charset="0"/>
              </a:rPr>
              <a:t>As Far East Organization has the largest share of the residential market, we can offer our buyers the widest choice of products</a:t>
            </a:r>
          </a:p>
        </p:txBody>
      </p:sp>
      <p:sp>
        <p:nvSpPr>
          <p:cNvPr id="69636" name="Slide Number Placeholder 3"/>
          <p:cNvSpPr>
            <a:spLocks noGrp="1"/>
          </p:cNvSpPr>
          <p:nvPr>
            <p:ph type="sldNum" sz="quarter" idx="5"/>
          </p:nvPr>
        </p:nvSpPr>
        <p:spPr bwMode="auto">
          <a:noFill/>
          <a:ln>
            <a:miter lim="800000"/>
            <a:headEnd/>
            <a:tailEnd/>
          </a:ln>
        </p:spPr>
        <p:txBody>
          <a:bodyPr/>
          <a:lstStyle/>
          <a:p>
            <a:fld id="{D15280C7-8ECE-4514-A661-DB296184770D}" type="slidenum">
              <a:rPr lang="en-SG" smtClean="0"/>
              <a:pPr/>
              <a:t>80</a:t>
            </a:fld>
            <a:endParaRPr lang="en-SG"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a:lstStyle/>
          <a:p>
            <a:r>
              <a:rPr lang="en-SG" smtClean="0">
                <a:latin typeface="Arial" pitchFamily="34" charset="0"/>
              </a:rPr>
              <a:t>As Far East Organization has the largest share of the residential market, we can offer our buyers the widest choice of products</a:t>
            </a:r>
          </a:p>
        </p:txBody>
      </p:sp>
      <p:sp>
        <p:nvSpPr>
          <p:cNvPr id="69636" name="Slide Number Placeholder 3"/>
          <p:cNvSpPr>
            <a:spLocks noGrp="1"/>
          </p:cNvSpPr>
          <p:nvPr>
            <p:ph type="sldNum" sz="quarter" idx="5"/>
          </p:nvPr>
        </p:nvSpPr>
        <p:spPr bwMode="auto">
          <a:noFill/>
          <a:ln>
            <a:miter lim="800000"/>
            <a:headEnd/>
            <a:tailEnd/>
          </a:ln>
        </p:spPr>
        <p:txBody>
          <a:bodyPr/>
          <a:lstStyle/>
          <a:p>
            <a:fld id="{D15280C7-8ECE-4514-A661-DB296184770D}" type="slidenum">
              <a:rPr lang="en-SG" smtClean="0"/>
              <a:pPr/>
              <a:t>81</a:t>
            </a:fld>
            <a:endParaRPr lang="en-SG"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a:lstStyle/>
          <a:p>
            <a:r>
              <a:rPr lang="en-SG" smtClean="0">
                <a:latin typeface="Arial" pitchFamily="34" charset="0"/>
              </a:rPr>
              <a:t>As Far East Organization has the largest share of the residential market, we can offer our buyers the widest choice of products</a:t>
            </a:r>
          </a:p>
        </p:txBody>
      </p:sp>
      <p:sp>
        <p:nvSpPr>
          <p:cNvPr id="69636" name="Slide Number Placeholder 3"/>
          <p:cNvSpPr>
            <a:spLocks noGrp="1"/>
          </p:cNvSpPr>
          <p:nvPr>
            <p:ph type="sldNum" sz="quarter" idx="5"/>
          </p:nvPr>
        </p:nvSpPr>
        <p:spPr bwMode="auto">
          <a:noFill/>
          <a:ln>
            <a:miter lim="800000"/>
            <a:headEnd/>
            <a:tailEnd/>
          </a:ln>
        </p:spPr>
        <p:txBody>
          <a:bodyPr/>
          <a:lstStyle/>
          <a:p>
            <a:fld id="{D15280C7-8ECE-4514-A661-DB296184770D}" type="slidenum">
              <a:rPr lang="en-SG" smtClean="0"/>
              <a:pPr/>
              <a:t>82</a:t>
            </a:fld>
            <a:endParaRPr lang="en-SG"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a:lstStyle/>
          <a:p>
            <a:r>
              <a:rPr lang="en-SG" smtClean="0">
                <a:latin typeface="Arial" pitchFamily="34" charset="0"/>
              </a:rPr>
              <a:t>As Far East Organization has the largest share of the residential market, we can offer our buyers the widest choice of products</a:t>
            </a:r>
          </a:p>
        </p:txBody>
      </p:sp>
      <p:sp>
        <p:nvSpPr>
          <p:cNvPr id="69636" name="Slide Number Placeholder 3"/>
          <p:cNvSpPr>
            <a:spLocks noGrp="1"/>
          </p:cNvSpPr>
          <p:nvPr>
            <p:ph type="sldNum" sz="quarter" idx="5"/>
          </p:nvPr>
        </p:nvSpPr>
        <p:spPr bwMode="auto">
          <a:noFill/>
          <a:ln>
            <a:miter lim="800000"/>
            <a:headEnd/>
            <a:tailEnd/>
          </a:ln>
        </p:spPr>
        <p:txBody>
          <a:bodyPr/>
          <a:lstStyle/>
          <a:p>
            <a:fld id="{D15280C7-8ECE-4514-A661-DB296184770D}" type="slidenum">
              <a:rPr lang="en-SG" smtClean="0"/>
              <a:pPr/>
              <a:t>83</a:t>
            </a:fld>
            <a:endParaRPr lang="en-SG"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a:lstStyle/>
          <a:p>
            <a:pPr eaLnBrk="1" hangingPunct="1">
              <a:spcBef>
                <a:spcPct val="0"/>
              </a:spcBef>
            </a:pPr>
            <a:endParaRPr lang="en-GB" smtClean="0"/>
          </a:p>
        </p:txBody>
      </p:sp>
      <p:sp>
        <p:nvSpPr>
          <p:cNvPr id="67588" name="Slide Number Placeholder 3"/>
          <p:cNvSpPr>
            <a:spLocks noGrp="1"/>
          </p:cNvSpPr>
          <p:nvPr>
            <p:ph type="sldNum" sz="quarter" idx="5"/>
          </p:nvPr>
        </p:nvSpPr>
        <p:spPr bwMode="auto">
          <a:noFill/>
          <a:ln>
            <a:miter lim="800000"/>
            <a:headEnd/>
            <a:tailEnd/>
          </a:ln>
        </p:spPr>
        <p:txBody>
          <a:bodyPr/>
          <a:lstStyle/>
          <a:p>
            <a:fld id="{5B182743-B528-4183-944F-C49A384B2459}" type="slidenum">
              <a:rPr lang="en-US" altLang="zh-CN" smtClean="0"/>
              <a:pPr/>
              <a:t>10</a:t>
            </a:fld>
            <a:endParaRPr lang="en-US" altLang="zh-CN"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a:lstStyle/>
          <a:p>
            <a:pPr eaLnBrk="1" hangingPunct="1">
              <a:spcBef>
                <a:spcPct val="0"/>
              </a:spcBef>
            </a:pPr>
            <a:endParaRPr lang="en-US" dirty="0" smtClean="0"/>
          </a:p>
        </p:txBody>
      </p:sp>
      <p:sp>
        <p:nvSpPr>
          <p:cNvPr id="79876" name="Slide Number Placeholder 3"/>
          <p:cNvSpPr>
            <a:spLocks noGrp="1"/>
          </p:cNvSpPr>
          <p:nvPr>
            <p:ph type="sldNum" sz="quarter" idx="5"/>
          </p:nvPr>
        </p:nvSpPr>
        <p:spPr bwMode="auto">
          <a:noFill/>
          <a:ln>
            <a:miter lim="800000"/>
            <a:headEnd/>
            <a:tailEnd/>
          </a:ln>
        </p:spPr>
        <p:txBody>
          <a:bodyPr/>
          <a:lstStyle/>
          <a:p>
            <a:fld id="{8B7349C4-B845-43AB-99B5-132D06DFD7A7}" type="slidenum">
              <a:rPr lang="en-US"/>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a:lstStyle/>
          <a:p>
            <a:pPr eaLnBrk="1" hangingPunct="1">
              <a:spcBef>
                <a:spcPct val="0"/>
              </a:spcBef>
            </a:pPr>
            <a:r>
              <a:rPr lang="en-US" smtClean="0"/>
              <a:t>CAPTION ON HORT PARK</a:t>
            </a:r>
          </a:p>
        </p:txBody>
      </p:sp>
      <p:sp>
        <p:nvSpPr>
          <p:cNvPr id="92164" name="Slide Number Placeholder 3"/>
          <p:cNvSpPr>
            <a:spLocks noGrp="1"/>
          </p:cNvSpPr>
          <p:nvPr>
            <p:ph type="sldNum" sz="quarter" idx="5"/>
          </p:nvPr>
        </p:nvSpPr>
        <p:spPr bwMode="auto">
          <a:noFill/>
          <a:ln>
            <a:miter lim="800000"/>
            <a:headEnd/>
            <a:tailEnd/>
          </a:ln>
        </p:spPr>
        <p:txBody>
          <a:bodyPr/>
          <a:lstStyle/>
          <a:p>
            <a:fld id="{B4851528-4357-4B96-B302-64E19C2990A5}" type="slidenum">
              <a:rPr lang="en-US"/>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SG"/>
          </a:p>
        </p:txBody>
      </p:sp>
      <p:sp>
        <p:nvSpPr>
          <p:cNvPr id="4" name="Date Placeholder 3"/>
          <p:cNvSpPr>
            <a:spLocks noGrp="1"/>
          </p:cNvSpPr>
          <p:nvPr>
            <p:ph type="dt" sz="half" idx="10"/>
          </p:nvPr>
        </p:nvSpPr>
        <p:spPr/>
        <p:txBody>
          <a:bodyPr/>
          <a:lstStyle>
            <a:lvl1pPr>
              <a:defRPr/>
            </a:lvl1pPr>
          </a:lstStyle>
          <a:p>
            <a:pPr>
              <a:defRPr/>
            </a:pPr>
            <a:fld id="{D409D724-B0A5-4142-B91E-74658531325C}" type="datetimeFigureOut">
              <a:rPr lang="en-US"/>
              <a:pPr>
                <a:defRPr/>
              </a:pPr>
              <a:t>14/1/15</a:t>
            </a:fld>
            <a:endParaRPr lang="en-SG"/>
          </a:p>
        </p:txBody>
      </p:sp>
      <p:sp>
        <p:nvSpPr>
          <p:cNvPr id="5" name="Footer Placeholder 4"/>
          <p:cNvSpPr>
            <a:spLocks noGrp="1"/>
          </p:cNvSpPr>
          <p:nvPr>
            <p:ph type="ftr" sz="quarter" idx="11"/>
          </p:nvPr>
        </p:nvSpPr>
        <p:spPr/>
        <p:txBody>
          <a:bodyPr/>
          <a:lstStyle>
            <a:lvl1pPr>
              <a:defRPr/>
            </a:lvl1pPr>
          </a:lstStyle>
          <a:p>
            <a:pPr>
              <a:defRPr/>
            </a:pPr>
            <a:endParaRPr lang="en-SG"/>
          </a:p>
        </p:txBody>
      </p:sp>
      <p:sp>
        <p:nvSpPr>
          <p:cNvPr id="6" name="Slide Number Placeholder 5"/>
          <p:cNvSpPr>
            <a:spLocks noGrp="1"/>
          </p:cNvSpPr>
          <p:nvPr>
            <p:ph type="sldNum" sz="quarter" idx="12"/>
          </p:nvPr>
        </p:nvSpPr>
        <p:spPr/>
        <p:txBody>
          <a:bodyPr/>
          <a:lstStyle>
            <a:lvl1pPr>
              <a:defRPr/>
            </a:lvl1pPr>
          </a:lstStyle>
          <a:p>
            <a:pPr>
              <a:defRPr/>
            </a:pPr>
            <a:fld id="{349F6830-FEBF-41FC-AADE-93109E95C527}" type="slidenum">
              <a:rPr lang="en-SG"/>
              <a:pPr>
                <a:defRPr/>
              </a:pPr>
              <a:t>‹#›</a:t>
            </a:fld>
            <a:endParaRPr lang="en-SG"/>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lvl1pPr>
              <a:defRPr/>
            </a:lvl1pPr>
          </a:lstStyle>
          <a:p>
            <a:pPr>
              <a:defRPr/>
            </a:pPr>
            <a:fld id="{728B14ED-EA86-4AE4-B0FB-2C584832E78F}" type="datetimeFigureOut">
              <a:rPr lang="en-US"/>
              <a:pPr>
                <a:defRPr/>
              </a:pPr>
              <a:t>14/1/15</a:t>
            </a:fld>
            <a:endParaRPr lang="en-SG"/>
          </a:p>
        </p:txBody>
      </p:sp>
      <p:sp>
        <p:nvSpPr>
          <p:cNvPr id="5" name="Footer Placeholder 4"/>
          <p:cNvSpPr>
            <a:spLocks noGrp="1"/>
          </p:cNvSpPr>
          <p:nvPr>
            <p:ph type="ftr" sz="quarter" idx="11"/>
          </p:nvPr>
        </p:nvSpPr>
        <p:spPr/>
        <p:txBody>
          <a:bodyPr/>
          <a:lstStyle>
            <a:lvl1pPr>
              <a:defRPr/>
            </a:lvl1pPr>
          </a:lstStyle>
          <a:p>
            <a:pPr>
              <a:defRPr/>
            </a:pPr>
            <a:endParaRPr lang="en-SG"/>
          </a:p>
        </p:txBody>
      </p:sp>
      <p:sp>
        <p:nvSpPr>
          <p:cNvPr id="6" name="Slide Number Placeholder 5"/>
          <p:cNvSpPr>
            <a:spLocks noGrp="1"/>
          </p:cNvSpPr>
          <p:nvPr>
            <p:ph type="sldNum" sz="quarter" idx="12"/>
          </p:nvPr>
        </p:nvSpPr>
        <p:spPr/>
        <p:txBody>
          <a:bodyPr/>
          <a:lstStyle>
            <a:lvl1pPr>
              <a:defRPr/>
            </a:lvl1pPr>
          </a:lstStyle>
          <a:p>
            <a:pPr>
              <a:defRPr/>
            </a:pPr>
            <a:fld id="{82350AD8-0627-45ED-A4FF-FE07E69AF3A9}" type="slidenum">
              <a:rPr lang="en-SG"/>
              <a:pPr>
                <a:defRPr/>
              </a:pPr>
              <a:t>‹#›</a:t>
            </a:fld>
            <a:endParaRPr lang="en-SG"/>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lvl1pPr>
              <a:defRPr/>
            </a:lvl1pPr>
          </a:lstStyle>
          <a:p>
            <a:pPr>
              <a:defRPr/>
            </a:pPr>
            <a:fld id="{858C13B9-FF29-4570-BA3D-9FB0BEFE0D13}" type="datetimeFigureOut">
              <a:rPr lang="en-US"/>
              <a:pPr>
                <a:defRPr/>
              </a:pPr>
              <a:t>14/1/15</a:t>
            </a:fld>
            <a:endParaRPr lang="en-SG"/>
          </a:p>
        </p:txBody>
      </p:sp>
      <p:sp>
        <p:nvSpPr>
          <p:cNvPr id="5" name="Footer Placeholder 4"/>
          <p:cNvSpPr>
            <a:spLocks noGrp="1"/>
          </p:cNvSpPr>
          <p:nvPr>
            <p:ph type="ftr" sz="quarter" idx="11"/>
          </p:nvPr>
        </p:nvSpPr>
        <p:spPr/>
        <p:txBody>
          <a:bodyPr/>
          <a:lstStyle>
            <a:lvl1pPr>
              <a:defRPr/>
            </a:lvl1pPr>
          </a:lstStyle>
          <a:p>
            <a:pPr>
              <a:defRPr/>
            </a:pPr>
            <a:endParaRPr lang="en-SG"/>
          </a:p>
        </p:txBody>
      </p:sp>
      <p:sp>
        <p:nvSpPr>
          <p:cNvPr id="6" name="Slide Number Placeholder 5"/>
          <p:cNvSpPr>
            <a:spLocks noGrp="1"/>
          </p:cNvSpPr>
          <p:nvPr>
            <p:ph type="sldNum" sz="quarter" idx="12"/>
          </p:nvPr>
        </p:nvSpPr>
        <p:spPr/>
        <p:txBody>
          <a:bodyPr/>
          <a:lstStyle>
            <a:lvl1pPr>
              <a:defRPr/>
            </a:lvl1pPr>
          </a:lstStyle>
          <a:p>
            <a:pPr>
              <a:defRPr/>
            </a:pPr>
            <a:fld id="{4E412F59-24E2-470D-A8EE-A057882ED8D6}" type="slidenum">
              <a:rPr lang="en-SG"/>
              <a:pPr>
                <a:defRPr/>
              </a:pPr>
              <a:t>‹#›</a:t>
            </a:fld>
            <a:endParaRPr lang="en-SG"/>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09398"/>
          </a:xfrm>
        </p:spPr>
        <p:txBody>
          <a:bodyPr/>
          <a:lstStyle>
            <a:lvl1pPr>
              <a:defRPr sz="4400" b="1"/>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lvl1pPr>
              <a:defRPr/>
            </a:lvl1pPr>
          </a:lstStyle>
          <a:p>
            <a:pPr>
              <a:defRPr/>
            </a:pPr>
            <a:fld id="{F070C3F7-A757-4AB9-ADD9-8580AC75D6D3}" type="datetimeFigureOut">
              <a:rPr lang="en-US"/>
              <a:pPr>
                <a:defRPr/>
              </a:pPr>
              <a:t>14/1/15</a:t>
            </a:fld>
            <a:endParaRPr lang="en-SG"/>
          </a:p>
        </p:txBody>
      </p:sp>
      <p:sp>
        <p:nvSpPr>
          <p:cNvPr id="5" name="Footer Placeholder 4"/>
          <p:cNvSpPr>
            <a:spLocks noGrp="1"/>
          </p:cNvSpPr>
          <p:nvPr>
            <p:ph type="ftr" sz="quarter" idx="11"/>
          </p:nvPr>
        </p:nvSpPr>
        <p:spPr/>
        <p:txBody>
          <a:bodyPr/>
          <a:lstStyle>
            <a:lvl1pPr>
              <a:defRPr/>
            </a:lvl1pPr>
          </a:lstStyle>
          <a:p>
            <a:pPr>
              <a:defRPr/>
            </a:pPr>
            <a:endParaRPr lang="en-SG"/>
          </a:p>
        </p:txBody>
      </p:sp>
      <p:sp>
        <p:nvSpPr>
          <p:cNvPr id="6" name="Slide Number Placeholder 5"/>
          <p:cNvSpPr>
            <a:spLocks noGrp="1"/>
          </p:cNvSpPr>
          <p:nvPr>
            <p:ph type="sldNum" sz="quarter" idx="12"/>
          </p:nvPr>
        </p:nvSpPr>
        <p:spPr/>
        <p:txBody>
          <a:bodyPr/>
          <a:lstStyle>
            <a:lvl1pPr>
              <a:defRPr/>
            </a:lvl1pPr>
          </a:lstStyle>
          <a:p>
            <a:pPr>
              <a:defRPr/>
            </a:pPr>
            <a:fld id="{30AC8BDD-C2FA-4A4B-BC2F-28B8C501E48A}" type="slidenum">
              <a:rPr lang="en-SG"/>
              <a:pPr>
                <a:defRPr/>
              </a:pPr>
              <a:t>‹#›</a:t>
            </a:fld>
            <a:endParaRPr lang="en-SG"/>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7D7B0A6-8D9A-461F-9A7E-99FD9C5A0A13}" type="datetimeFigureOut">
              <a:rPr lang="en-US"/>
              <a:pPr>
                <a:defRPr/>
              </a:pPr>
              <a:t>14/1/15</a:t>
            </a:fld>
            <a:endParaRPr lang="en-SG"/>
          </a:p>
        </p:txBody>
      </p:sp>
      <p:sp>
        <p:nvSpPr>
          <p:cNvPr id="5" name="Footer Placeholder 4"/>
          <p:cNvSpPr>
            <a:spLocks noGrp="1"/>
          </p:cNvSpPr>
          <p:nvPr>
            <p:ph type="ftr" sz="quarter" idx="11"/>
          </p:nvPr>
        </p:nvSpPr>
        <p:spPr/>
        <p:txBody>
          <a:bodyPr/>
          <a:lstStyle>
            <a:lvl1pPr>
              <a:defRPr/>
            </a:lvl1pPr>
          </a:lstStyle>
          <a:p>
            <a:pPr>
              <a:defRPr/>
            </a:pPr>
            <a:endParaRPr lang="en-SG"/>
          </a:p>
        </p:txBody>
      </p:sp>
      <p:sp>
        <p:nvSpPr>
          <p:cNvPr id="6" name="Slide Number Placeholder 5"/>
          <p:cNvSpPr>
            <a:spLocks noGrp="1"/>
          </p:cNvSpPr>
          <p:nvPr>
            <p:ph type="sldNum" sz="quarter" idx="12"/>
          </p:nvPr>
        </p:nvSpPr>
        <p:spPr/>
        <p:txBody>
          <a:bodyPr/>
          <a:lstStyle>
            <a:lvl1pPr>
              <a:defRPr/>
            </a:lvl1pPr>
          </a:lstStyle>
          <a:p>
            <a:pPr>
              <a:defRPr/>
            </a:pPr>
            <a:fld id="{FF061FB8-C720-4C3F-B053-70348ED72E6D}" type="slidenum">
              <a:rPr lang="en-SG"/>
              <a:pPr>
                <a:defRPr/>
              </a:pPr>
              <a:t>‹#›</a:t>
            </a:fld>
            <a:endParaRPr lang="en-SG"/>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Date Placeholder 3"/>
          <p:cNvSpPr>
            <a:spLocks noGrp="1"/>
          </p:cNvSpPr>
          <p:nvPr>
            <p:ph type="dt" sz="half" idx="10"/>
          </p:nvPr>
        </p:nvSpPr>
        <p:spPr/>
        <p:txBody>
          <a:bodyPr/>
          <a:lstStyle>
            <a:lvl1pPr>
              <a:defRPr/>
            </a:lvl1pPr>
          </a:lstStyle>
          <a:p>
            <a:pPr>
              <a:defRPr/>
            </a:pPr>
            <a:fld id="{FC136A90-4BCA-46AE-8C97-574E36CE6204}" type="datetimeFigureOut">
              <a:rPr lang="en-US"/>
              <a:pPr>
                <a:defRPr/>
              </a:pPr>
              <a:t>14/1/15</a:t>
            </a:fld>
            <a:endParaRPr lang="en-SG"/>
          </a:p>
        </p:txBody>
      </p:sp>
      <p:sp>
        <p:nvSpPr>
          <p:cNvPr id="6" name="Footer Placeholder 4"/>
          <p:cNvSpPr>
            <a:spLocks noGrp="1"/>
          </p:cNvSpPr>
          <p:nvPr>
            <p:ph type="ftr" sz="quarter" idx="11"/>
          </p:nvPr>
        </p:nvSpPr>
        <p:spPr/>
        <p:txBody>
          <a:bodyPr/>
          <a:lstStyle>
            <a:lvl1pPr>
              <a:defRPr/>
            </a:lvl1pPr>
          </a:lstStyle>
          <a:p>
            <a:pPr>
              <a:defRPr/>
            </a:pPr>
            <a:endParaRPr lang="en-SG"/>
          </a:p>
        </p:txBody>
      </p:sp>
      <p:sp>
        <p:nvSpPr>
          <p:cNvPr id="7" name="Slide Number Placeholder 5"/>
          <p:cNvSpPr>
            <a:spLocks noGrp="1"/>
          </p:cNvSpPr>
          <p:nvPr>
            <p:ph type="sldNum" sz="quarter" idx="12"/>
          </p:nvPr>
        </p:nvSpPr>
        <p:spPr/>
        <p:txBody>
          <a:bodyPr/>
          <a:lstStyle>
            <a:lvl1pPr>
              <a:defRPr/>
            </a:lvl1pPr>
          </a:lstStyle>
          <a:p>
            <a:pPr>
              <a:defRPr/>
            </a:pPr>
            <a:fld id="{4F717C8A-B3D3-49C7-B7D5-186BCF4DF3F4}" type="slidenum">
              <a:rPr lang="en-SG"/>
              <a:pPr>
                <a:defRPr/>
              </a:pPr>
              <a:t>‹#›</a:t>
            </a:fld>
            <a:endParaRPr lang="en-SG"/>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Date Placeholder 3"/>
          <p:cNvSpPr>
            <a:spLocks noGrp="1"/>
          </p:cNvSpPr>
          <p:nvPr>
            <p:ph type="dt" sz="half" idx="10"/>
          </p:nvPr>
        </p:nvSpPr>
        <p:spPr/>
        <p:txBody>
          <a:bodyPr/>
          <a:lstStyle>
            <a:lvl1pPr>
              <a:defRPr/>
            </a:lvl1pPr>
          </a:lstStyle>
          <a:p>
            <a:pPr>
              <a:defRPr/>
            </a:pPr>
            <a:fld id="{3BB79987-5AAF-43C8-8FBD-7716A719CA08}" type="datetimeFigureOut">
              <a:rPr lang="en-US"/>
              <a:pPr>
                <a:defRPr/>
              </a:pPr>
              <a:t>14/1/15</a:t>
            </a:fld>
            <a:endParaRPr lang="en-SG"/>
          </a:p>
        </p:txBody>
      </p:sp>
      <p:sp>
        <p:nvSpPr>
          <p:cNvPr id="8" name="Footer Placeholder 4"/>
          <p:cNvSpPr>
            <a:spLocks noGrp="1"/>
          </p:cNvSpPr>
          <p:nvPr>
            <p:ph type="ftr" sz="quarter" idx="11"/>
          </p:nvPr>
        </p:nvSpPr>
        <p:spPr/>
        <p:txBody>
          <a:bodyPr/>
          <a:lstStyle>
            <a:lvl1pPr>
              <a:defRPr/>
            </a:lvl1pPr>
          </a:lstStyle>
          <a:p>
            <a:pPr>
              <a:defRPr/>
            </a:pPr>
            <a:endParaRPr lang="en-SG"/>
          </a:p>
        </p:txBody>
      </p:sp>
      <p:sp>
        <p:nvSpPr>
          <p:cNvPr id="9" name="Slide Number Placeholder 5"/>
          <p:cNvSpPr>
            <a:spLocks noGrp="1"/>
          </p:cNvSpPr>
          <p:nvPr>
            <p:ph type="sldNum" sz="quarter" idx="12"/>
          </p:nvPr>
        </p:nvSpPr>
        <p:spPr/>
        <p:txBody>
          <a:bodyPr/>
          <a:lstStyle>
            <a:lvl1pPr>
              <a:defRPr/>
            </a:lvl1pPr>
          </a:lstStyle>
          <a:p>
            <a:pPr>
              <a:defRPr/>
            </a:pPr>
            <a:fld id="{CC64B4EB-0AD9-4932-B369-C2915BC1AA10}" type="slidenum">
              <a:rPr lang="en-SG"/>
              <a:pPr>
                <a:defRPr/>
              </a:pPr>
              <a:t>‹#›</a:t>
            </a:fld>
            <a:endParaRPr lang="en-SG"/>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Date Placeholder 3"/>
          <p:cNvSpPr>
            <a:spLocks noGrp="1"/>
          </p:cNvSpPr>
          <p:nvPr>
            <p:ph type="dt" sz="half" idx="10"/>
          </p:nvPr>
        </p:nvSpPr>
        <p:spPr/>
        <p:txBody>
          <a:bodyPr/>
          <a:lstStyle>
            <a:lvl1pPr>
              <a:defRPr/>
            </a:lvl1pPr>
          </a:lstStyle>
          <a:p>
            <a:pPr>
              <a:defRPr/>
            </a:pPr>
            <a:fld id="{BCED2646-EB5F-4161-880E-CDD6E3F90131}" type="datetimeFigureOut">
              <a:rPr lang="en-US"/>
              <a:pPr>
                <a:defRPr/>
              </a:pPr>
              <a:t>14/1/15</a:t>
            </a:fld>
            <a:endParaRPr lang="en-SG"/>
          </a:p>
        </p:txBody>
      </p:sp>
      <p:sp>
        <p:nvSpPr>
          <p:cNvPr id="4" name="Footer Placeholder 4"/>
          <p:cNvSpPr>
            <a:spLocks noGrp="1"/>
          </p:cNvSpPr>
          <p:nvPr>
            <p:ph type="ftr" sz="quarter" idx="11"/>
          </p:nvPr>
        </p:nvSpPr>
        <p:spPr/>
        <p:txBody>
          <a:bodyPr/>
          <a:lstStyle>
            <a:lvl1pPr>
              <a:defRPr/>
            </a:lvl1pPr>
          </a:lstStyle>
          <a:p>
            <a:pPr>
              <a:defRPr/>
            </a:pPr>
            <a:endParaRPr lang="en-SG"/>
          </a:p>
        </p:txBody>
      </p:sp>
      <p:sp>
        <p:nvSpPr>
          <p:cNvPr id="5" name="Slide Number Placeholder 5"/>
          <p:cNvSpPr>
            <a:spLocks noGrp="1"/>
          </p:cNvSpPr>
          <p:nvPr>
            <p:ph type="sldNum" sz="quarter" idx="12"/>
          </p:nvPr>
        </p:nvSpPr>
        <p:spPr/>
        <p:txBody>
          <a:bodyPr/>
          <a:lstStyle>
            <a:lvl1pPr>
              <a:defRPr/>
            </a:lvl1pPr>
          </a:lstStyle>
          <a:p>
            <a:pPr>
              <a:defRPr/>
            </a:pPr>
            <a:fld id="{062F6CBB-7ACD-4AAE-9757-1ACCB065553E}" type="slidenum">
              <a:rPr lang="en-SG"/>
              <a:pPr>
                <a:defRPr/>
              </a:pPr>
              <a:t>‹#›</a:t>
            </a:fld>
            <a:endParaRPr lang="en-SG"/>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2A813D4-DA7D-498D-B650-3CBD95CD23C7}" type="datetimeFigureOut">
              <a:rPr lang="en-US"/>
              <a:pPr>
                <a:defRPr/>
              </a:pPr>
              <a:t>14/1/15</a:t>
            </a:fld>
            <a:endParaRPr lang="en-SG"/>
          </a:p>
        </p:txBody>
      </p:sp>
      <p:sp>
        <p:nvSpPr>
          <p:cNvPr id="3" name="Footer Placeholder 4"/>
          <p:cNvSpPr>
            <a:spLocks noGrp="1"/>
          </p:cNvSpPr>
          <p:nvPr>
            <p:ph type="ftr" sz="quarter" idx="11"/>
          </p:nvPr>
        </p:nvSpPr>
        <p:spPr/>
        <p:txBody>
          <a:bodyPr/>
          <a:lstStyle>
            <a:lvl1pPr>
              <a:defRPr/>
            </a:lvl1pPr>
          </a:lstStyle>
          <a:p>
            <a:pPr>
              <a:defRPr/>
            </a:pPr>
            <a:endParaRPr lang="en-SG"/>
          </a:p>
        </p:txBody>
      </p:sp>
      <p:sp>
        <p:nvSpPr>
          <p:cNvPr id="4" name="Slide Number Placeholder 5"/>
          <p:cNvSpPr>
            <a:spLocks noGrp="1"/>
          </p:cNvSpPr>
          <p:nvPr>
            <p:ph type="sldNum" sz="quarter" idx="12"/>
          </p:nvPr>
        </p:nvSpPr>
        <p:spPr/>
        <p:txBody>
          <a:bodyPr/>
          <a:lstStyle>
            <a:lvl1pPr>
              <a:defRPr/>
            </a:lvl1pPr>
          </a:lstStyle>
          <a:p>
            <a:pPr>
              <a:defRPr/>
            </a:pPr>
            <a:fld id="{B38E908C-2775-46CC-81E0-AB2AEABEB32F}" type="slidenum">
              <a:rPr lang="en-SG"/>
              <a:pPr>
                <a:defRPr/>
              </a:pPr>
              <a:t>‹#›</a:t>
            </a:fld>
            <a:endParaRPr lang="en-SG"/>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1502A13-4088-47DD-8BBA-13C7DF4B8B9F}" type="datetimeFigureOut">
              <a:rPr lang="en-US"/>
              <a:pPr>
                <a:defRPr/>
              </a:pPr>
              <a:t>14/1/15</a:t>
            </a:fld>
            <a:endParaRPr lang="en-SG"/>
          </a:p>
        </p:txBody>
      </p:sp>
      <p:sp>
        <p:nvSpPr>
          <p:cNvPr id="6" name="Footer Placeholder 4"/>
          <p:cNvSpPr>
            <a:spLocks noGrp="1"/>
          </p:cNvSpPr>
          <p:nvPr>
            <p:ph type="ftr" sz="quarter" idx="11"/>
          </p:nvPr>
        </p:nvSpPr>
        <p:spPr/>
        <p:txBody>
          <a:bodyPr/>
          <a:lstStyle>
            <a:lvl1pPr>
              <a:defRPr/>
            </a:lvl1pPr>
          </a:lstStyle>
          <a:p>
            <a:pPr>
              <a:defRPr/>
            </a:pPr>
            <a:endParaRPr lang="en-SG"/>
          </a:p>
        </p:txBody>
      </p:sp>
      <p:sp>
        <p:nvSpPr>
          <p:cNvPr id="7" name="Slide Number Placeholder 5"/>
          <p:cNvSpPr>
            <a:spLocks noGrp="1"/>
          </p:cNvSpPr>
          <p:nvPr>
            <p:ph type="sldNum" sz="quarter" idx="12"/>
          </p:nvPr>
        </p:nvSpPr>
        <p:spPr/>
        <p:txBody>
          <a:bodyPr/>
          <a:lstStyle>
            <a:lvl1pPr>
              <a:defRPr/>
            </a:lvl1pPr>
          </a:lstStyle>
          <a:p>
            <a:pPr>
              <a:defRPr/>
            </a:pPr>
            <a:fld id="{C214B6A7-FE69-424D-8D10-1855284944FC}" type="slidenum">
              <a:rPr lang="en-SG"/>
              <a:pPr>
                <a:defRPr/>
              </a:pPr>
              <a:t>‹#›</a:t>
            </a:fld>
            <a:endParaRPr lang="en-SG"/>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B473E94-F8DA-4D10-8CB6-CF0D4EE0EEA5}" type="datetimeFigureOut">
              <a:rPr lang="en-US"/>
              <a:pPr>
                <a:defRPr/>
              </a:pPr>
              <a:t>14/1/15</a:t>
            </a:fld>
            <a:endParaRPr lang="en-SG"/>
          </a:p>
        </p:txBody>
      </p:sp>
      <p:sp>
        <p:nvSpPr>
          <p:cNvPr id="6" name="Footer Placeholder 4"/>
          <p:cNvSpPr>
            <a:spLocks noGrp="1"/>
          </p:cNvSpPr>
          <p:nvPr>
            <p:ph type="ftr" sz="quarter" idx="11"/>
          </p:nvPr>
        </p:nvSpPr>
        <p:spPr/>
        <p:txBody>
          <a:bodyPr/>
          <a:lstStyle>
            <a:lvl1pPr>
              <a:defRPr/>
            </a:lvl1pPr>
          </a:lstStyle>
          <a:p>
            <a:pPr>
              <a:defRPr/>
            </a:pPr>
            <a:endParaRPr lang="en-SG"/>
          </a:p>
        </p:txBody>
      </p:sp>
      <p:sp>
        <p:nvSpPr>
          <p:cNvPr id="7" name="Slide Number Placeholder 5"/>
          <p:cNvSpPr>
            <a:spLocks noGrp="1"/>
          </p:cNvSpPr>
          <p:nvPr>
            <p:ph type="sldNum" sz="quarter" idx="12"/>
          </p:nvPr>
        </p:nvSpPr>
        <p:spPr/>
        <p:txBody>
          <a:bodyPr/>
          <a:lstStyle>
            <a:lvl1pPr>
              <a:defRPr/>
            </a:lvl1pPr>
          </a:lstStyle>
          <a:p>
            <a:pPr>
              <a:defRPr/>
            </a:pPr>
            <a:fld id="{808EAB3F-F597-4359-8C0A-4D7854DC92BF}" type="slidenum">
              <a:rPr lang="en-SG"/>
              <a:pPr>
                <a:defRPr/>
              </a:pPr>
              <a:t>‹#›</a:t>
            </a:fld>
            <a:endParaRPr lang="en-SG"/>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SG" smtClean="0"/>
          </a:p>
        </p:txBody>
      </p:sp>
      <p:sp>
        <p:nvSpPr>
          <p:cNvPr id="1126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fld id="{AF9FDBCF-793B-4EDA-A50A-5132FA94FB2F}" type="datetimeFigureOut">
              <a:rPr lang="en-US"/>
              <a:pPr>
                <a:defRPr/>
              </a:pPr>
              <a:t>14/1/15</a:t>
            </a:fld>
            <a:endParaRPr lang="en-SG"/>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SG"/>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0A06A810-B545-43D7-B6BF-0FAE6D0F9B18}" type="slidenum">
              <a:rPr lang="en-SG"/>
              <a:pPr>
                <a:defRPr/>
              </a:pPr>
              <a:t>‹#›</a:t>
            </a:fld>
            <a:endParaRPr lang="en-SG"/>
          </a:p>
        </p:txBody>
      </p:sp>
    </p:spTree>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 id="214748409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8.jpe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jpeg"/><Relationship Id="rId5" Type="http://schemas.openxmlformats.org/officeDocument/2006/relationships/image" Target="../media/image51.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1.bin"/><Relationship Id="rId5" Type="http://schemas.openxmlformats.org/officeDocument/2006/relationships/image" Target="../media/image52.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4.jpeg"/></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3.jpe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66.jpe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jpe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7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7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7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5" Type="http://schemas.openxmlformats.org/officeDocument/2006/relationships/image" Target="../media/image77.jpeg"/><Relationship Id="rId1" Type="http://schemas.openxmlformats.org/officeDocument/2006/relationships/slideLayout" Target="../slideLayouts/slideLayout7.xml"/><Relationship Id="rId2" Type="http://schemas.openxmlformats.org/officeDocument/2006/relationships/image" Target="../media/image74.jpeg"/></Relationships>
</file>

<file path=ppt/slides/_rels/slide33.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jpeg"/><Relationship Id="rId5" Type="http://schemas.openxmlformats.org/officeDocument/2006/relationships/image" Target="../media/image81.jpeg"/><Relationship Id="rId1" Type="http://schemas.openxmlformats.org/officeDocument/2006/relationships/slideLayout" Target="../slideLayouts/slideLayout7.xml"/><Relationship Id="rId2" Type="http://schemas.openxmlformats.org/officeDocument/2006/relationships/image" Target="../media/image7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8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8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87.jpeg"/></Relationships>
</file>

<file path=ppt/slides/_rels/slide4.xml.rels><?xml version="1.0" encoding="UTF-8" standalone="yes"?>
<Relationships xmlns="http://schemas.openxmlformats.org/package/2006/relationships"><Relationship Id="rId11" Type="http://schemas.openxmlformats.org/officeDocument/2006/relationships/image" Target="../media/image10.png"/><Relationship Id="rId12" Type="http://schemas.openxmlformats.org/officeDocument/2006/relationships/image" Target="../media/image11.jpeg"/><Relationship Id="rId13" Type="http://schemas.openxmlformats.org/officeDocument/2006/relationships/image" Target="../media/image12.png"/><Relationship Id="rId14" Type="http://schemas.openxmlformats.org/officeDocument/2006/relationships/image" Target="../media/image13.jpeg"/><Relationship Id="rId15" Type="http://schemas.openxmlformats.org/officeDocument/2006/relationships/image" Target="../media/image14.jpeg"/><Relationship Id="rId16" Type="http://schemas.openxmlformats.org/officeDocument/2006/relationships/image" Target="../media/image15.jpeg"/><Relationship Id="rId17"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www.hsbc.com.sg/1/2/home" TargetMode="External"/><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image" Target="../media/image7.jpeg"/><Relationship Id="rId9" Type="http://schemas.openxmlformats.org/officeDocument/2006/relationships/image" Target="../media/image8.png"/><Relationship Id="rId10"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88.jpeg"/></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jpe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42.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9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94.w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9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7.png"/></Relationships>
</file>

<file path=ppt/slides/_rels/slide48.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jpeg"/><Relationship Id="rId5" Type="http://schemas.openxmlformats.org/officeDocument/2006/relationships/image" Target="../media/image100.jpeg"/><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101.png"/></Relationships>
</file>

<file path=ppt/slides/_rels/slide5.xml.rels><?xml version="1.0" encoding="UTF-8" standalone="yes"?>
<Relationships xmlns="http://schemas.openxmlformats.org/package/2006/relationships"><Relationship Id="rId11" Type="http://schemas.openxmlformats.org/officeDocument/2006/relationships/hyperlink" Target="http://www.uwcsea.edu.sg/page.cfm?p=1" TargetMode="External"/><Relationship Id="rId12" Type="http://schemas.openxmlformats.org/officeDocument/2006/relationships/image" Target="../media/image25.png"/><Relationship Id="rId13" Type="http://schemas.openxmlformats.org/officeDocument/2006/relationships/image" Target="../media/image26.png"/><Relationship Id="rId14" Type="http://schemas.openxmlformats.org/officeDocument/2006/relationships/image" Target="../media/image27.png"/><Relationship Id="rId15" Type="http://schemas.openxmlformats.org/officeDocument/2006/relationships/hyperlink" Target="http://www.sais.edu.sg/" TargetMode="External"/><Relationship Id="rId16" Type="http://schemas.openxmlformats.org/officeDocument/2006/relationships/image" Target="../media/image28.jpeg"/><Relationship Id="rId17" Type="http://schemas.openxmlformats.org/officeDocument/2006/relationships/image" Target="../media/image29.jpeg"/><Relationship Id="rId18"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hyperlink" Target="http://www.cis.edu.sg/home/home.htm" TargetMode="External"/><Relationship Id="rId4" Type="http://schemas.openxmlformats.org/officeDocument/2006/relationships/image" Target="../media/image18.png"/><Relationship Id="rId5" Type="http://schemas.openxmlformats.org/officeDocument/2006/relationships/image" Target="../media/image19.jpeg"/><Relationship Id="rId6" Type="http://schemas.openxmlformats.org/officeDocument/2006/relationships/image" Target="../media/image20.png"/><Relationship Id="rId7" Type="http://schemas.openxmlformats.org/officeDocument/2006/relationships/image" Target="../media/image21.wmf"/><Relationship Id="rId8" Type="http://schemas.openxmlformats.org/officeDocument/2006/relationships/image" Target="../media/image22.png"/><Relationship Id="rId9" Type="http://schemas.openxmlformats.org/officeDocument/2006/relationships/image" Target="../media/image23.png"/><Relationship Id="rId10" Type="http://schemas.openxmlformats.org/officeDocument/2006/relationships/image" Target="../media/image2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10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10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10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0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06.jpeg"/></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8.png"/></Relationships>
</file>

<file path=ppt/slides/_rels/slide57.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oleObject" Target="../embeddings/oleObject2.bin"/><Relationship Id="rId5" Type="http://schemas.openxmlformats.org/officeDocument/2006/relationships/image" Target="../media/image111.emf"/><Relationship Id="rId6" Type="http://schemas.openxmlformats.org/officeDocument/2006/relationships/image" Target="../media/image112.jpe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8.xml"/><Relationship Id="rId4" Type="http://schemas.openxmlformats.org/officeDocument/2006/relationships/oleObject" Target="../embeddings/oleObject3.bin"/><Relationship Id="rId5" Type="http://schemas.openxmlformats.org/officeDocument/2006/relationships/image" Target="../media/image113.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jpeg"/><Relationship Id="rId8" Type="http://schemas.openxmlformats.org/officeDocument/2006/relationships/image" Target="../media/image36.jpeg"/><Relationship Id="rId9" Type="http://schemas.openxmlformats.org/officeDocument/2006/relationships/image" Target="../media/image37.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image" Target="../media/image116.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0.xml"/><Relationship Id="rId4" Type="http://schemas.openxmlformats.org/officeDocument/2006/relationships/oleObject" Target="../embeddings/Microsoft_Excel_97_-_2004_Worksheet1.xls"/><Relationship Id="rId5" Type="http://schemas.openxmlformats.org/officeDocument/2006/relationships/image" Target="../media/image117.emf"/><Relationship Id="rId6" Type="http://schemas.openxmlformats.org/officeDocument/2006/relationships/image" Target="../media/image118.jpe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1.xml"/><Relationship Id="rId4" Type="http://schemas.openxmlformats.org/officeDocument/2006/relationships/oleObject" Target="../embeddings/Microsoft_Excel_97_-_2004_Worksheet2.xls"/><Relationship Id="rId5" Type="http://schemas.openxmlformats.org/officeDocument/2006/relationships/image" Target="../media/image119.emf"/><Relationship Id="rId6" Type="http://schemas.openxmlformats.org/officeDocument/2006/relationships/image" Target="../media/image120.jpeg"/><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2.xml"/><Relationship Id="rId4" Type="http://schemas.openxmlformats.org/officeDocument/2006/relationships/oleObject" Target="../embeddings/Microsoft_Excel_97_-_2004_Worksheet3.xls"/><Relationship Id="rId5" Type="http://schemas.openxmlformats.org/officeDocument/2006/relationships/image" Target="../media/image121.png"/><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3.xml"/><Relationship Id="rId4" Type="http://schemas.openxmlformats.org/officeDocument/2006/relationships/oleObject" Target="../embeddings/Microsoft_Excel_97_-_2004_Worksheet4.xls"/><Relationship Id="rId5" Type="http://schemas.openxmlformats.org/officeDocument/2006/relationships/image" Target="../media/image122.emf"/><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23.jpeg"/><Relationship Id="rId4" Type="http://schemas.openxmlformats.org/officeDocument/2006/relationships/image" Target="../media/image124.jpeg"/><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66.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6.png"/><Relationship Id="rId5" Type="http://schemas.openxmlformats.org/officeDocument/2006/relationships/image" Target="../media/image127.png"/><Relationship Id="rId6" Type="http://schemas.openxmlformats.org/officeDocument/2006/relationships/image" Target="../media/image128.png"/><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129.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30.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31.png"/></Relationships>
</file>

<file path=ppt/slides/_rels/slide7.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png"/><Relationship Id="rId5" Type="http://schemas.openxmlformats.org/officeDocument/2006/relationships/image" Target="../media/image40.jpeg"/><Relationship Id="rId6"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9.xml"/><Relationship Id="rId4" Type="http://schemas.openxmlformats.org/officeDocument/2006/relationships/package" Target="../embeddings/Microsoft_Excel_Sheet1.xlsx"/><Relationship Id="rId5" Type="http://schemas.openxmlformats.org/officeDocument/2006/relationships/image" Target="../media/image132.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0.xml"/><Relationship Id="rId4" Type="http://schemas.openxmlformats.org/officeDocument/2006/relationships/package" Target="../embeddings/Microsoft_Excel_Sheet2.xlsx"/><Relationship Id="rId5" Type="http://schemas.openxmlformats.org/officeDocument/2006/relationships/image" Target="../media/image133.e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1.xml"/><Relationship Id="rId4" Type="http://schemas.openxmlformats.org/officeDocument/2006/relationships/oleObject" Target="../embeddings/oleObject4.bin"/><Relationship Id="rId5" Type="http://schemas.openxmlformats.org/officeDocument/2006/relationships/image" Target="../media/image134.emf"/><Relationship Id="rId1" Type="http://schemas.openxmlformats.org/officeDocument/2006/relationships/vmlDrawing" Target="../drawings/vmlDrawing10.vml"/><Relationship Id="rId2"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Microsoft_Excel_97_-_2004_Worksheet5.xls"/><Relationship Id="rId4" Type="http://schemas.openxmlformats.org/officeDocument/2006/relationships/image" Target="../media/image135.e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136.jpeg"/></Relationships>
</file>

<file path=ppt/slides/_rels/slide79.xml.rels><?xml version="1.0" encoding="UTF-8" standalone="yes"?>
<Relationships xmlns="http://schemas.openxmlformats.org/package/2006/relationships"><Relationship Id="rId3" Type="http://schemas.openxmlformats.org/officeDocument/2006/relationships/image" Target="../media/image138.jpeg"/><Relationship Id="rId4" Type="http://schemas.openxmlformats.org/officeDocument/2006/relationships/image" Target="../media/image139.jpeg"/><Relationship Id="rId5" Type="http://schemas.openxmlformats.org/officeDocument/2006/relationships/image" Target="../media/image140.jpeg"/><Relationship Id="rId1" Type="http://schemas.openxmlformats.org/officeDocument/2006/relationships/slideLayout" Target="../slideLayouts/slideLayout2.xml"/><Relationship Id="rId2" Type="http://schemas.openxmlformats.org/officeDocument/2006/relationships/image" Target="../media/image13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141.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2.jpe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268413"/>
            <a:ext cx="9109075" cy="46037"/>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5" name="Rectangle 2"/>
          <p:cNvSpPr>
            <a:spLocks noChangeArrowheads="1"/>
          </p:cNvSpPr>
          <p:nvPr/>
        </p:nvSpPr>
        <p:spPr bwMode="auto">
          <a:xfrm>
            <a:off x="2522778" y="8354"/>
            <a:ext cx="4968552" cy="1268413"/>
          </a:xfrm>
          <a:prstGeom prst="rect">
            <a:avLst/>
          </a:prstGeom>
          <a:noFill/>
          <a:ln w="9525">
            <a:noFill/>
            <a:miter lim="800000"/>
            <a:headEnd/>
            <a:tailEnd/>
          </a:ln>
        </p:spPr>
        <p:txBody>
          <a:bodyPr lIns="45720" rIns="45720" anchor="ctr"/>
          <a:lstStyle/>
          <a:p>
            <a:pPr lvl="1" eaLnBrk="0" hangingPunct="0">
              <a:defRPr/>
            </a:pPr>
            <a:r>
              <a:rPr lang="zh-CN" altLang="en-US" sz="4000" b="1" dirty="0">
                <a:ln w="1905"/>
                <a:solidFill>
                  <a:srgbClr val="C50C46"/>
                </a:solidFill>
                <a:effectLst>
                  <a:outerShdw blurRad="38100" dist="38100" dir="2700000" algn="tl">
                    <a:srgbClr val="000000">
                      <a:alpha val="43137"/>
                    </a:srgbClr>
                  </a:outerShdw>
                </a:effectLst>
                <a:latin typeface="SimHei" pitchFamily="49" charset="-122"/>
                <a:ea typeface="SimHei" pitchFamily="49" charset="-122"/>
                <a:cs typeface="Arial" charset="0"/>
              </a:rPr>
              <a:t>新加</a:t>
            </a:r>
            <a:r>
              <a:rPr lang="zh-CN" altLang="en-US" sz="4000" b="1" dirty="0" smtClean="0">
                <a:ln w="1905"/>
                <a:solidFill>
                  <a:srgbClr val="C50C46"/>
                </a:solidFill>
                <a:effectLst>
                  <a:outerShdw blurRad="38100" dist="38100" dir="2700000" algn="tl">
                    <a:srgbClr val="000000">
                      <a:alpha val="43137"/>
                    </a:srgbClr>
                  </a:outerShdw>
                </a:effectLst>
                <a:latin typeface="SimHei" pitchFamily="49" charset="-122"/>
                <a:ea typeface="SimHei" pitchFamily="49" charset="-122"/>
                <a:cs typeface="Arial" charset="0"/>
              </a:rPr>
              <a:t>坡的华丽转型</a:t>
            </a:r>
            <a:endParaRPr lang="en-US" altLang="zh-CN" sz="4000" b="1" dirty="0" smtClean="0">
              <a:ln w="1905"/>
              <a:solidFill>
                <a:srgbClr val="C50C46"/>
              </a:solidFill>
              <a:effectLst>
                <a:outerShdw blurRad="38100" dist="38100" dir="2700000" algn="tl">
                  <a:srgbClr val="000000">
                    <a:alpha val="43137"/>
                  </a:srgbClr>
                </a:outerShdw>
              </a:effectLst>
              <a:latin typeface="SimHei" pitchFamily="49" charset="-122"/>
              <a:ea typeface="SimHei" pitchFamily="49" charset="-122"/>
              <a:cs typeface="Arial" charset="0"/>
            </a:endParaRPr>
          </a:p>
          <a:p>
            <a:pPr lvl="1" eaLnBrk="0" hangingPunct="0">
              <a:defRPr/>
            </a:pPr>
            <a:r>
              <a:rPr lang="zh-CN" altLang="en-US" sz="4000" b="1" dirty="0" smtClean="0">
                <a:ln w="1905"/>
                <a:solidFill>
                  <a:srgbClr val="C50C46"/>
                </a:solidFill>
                <a:effectLst>
                  <a:outerShdw blurRad="38100" dist="38100" dir="2700000" algn="tl">
                    <a:srgbClr val="000000">
                      <a:alpha val="43137"/>
                    </a:srgbClr>
                  </a:outerShdw>
                </a:effectLst>
                <a:latin typeface="SimHei" pitchFamily="49" charset="-122"/>
                <a:ea typeface="SimHei" pitchFamily="49" charset="-122"/>
                <a:cs typeface="Arial" charset="0"/>
              </a:rPr>
              <a:t>与房地产市场动态</a:t>
            </a:r>
            <a:endParaRPr lang="en-US" altLang="zh-CN" sz="4000" b="1" dirty="0">
              <a:ln w="1905"/>
              <a:solidFill>
                <a:srgbClr val="C50C46"/>
              </a:solidFill>
              <a:effectLst>
                <a:outerShdw blurRad="38100" dist="38100" dir="2700000" algn="tl">
                  <a:srgbClr val="000000">
                    <a:alpha val="43137"/>
                  </a:srgbClr>
                </a:outerShdw>
              </a:effectLst>
              <a:latin typeface="SimHei" pitchFamily="49" charset="-122"/>
              <a:ea typeface="SimHei" pitchFamily="49" charset="-122"/>
              <a:cs typeface="Arial" charset="0"/>
            </a:endParaRPr>
          </a:p>
        </p:txBody>
      </p:sp>
      <p:pic>
        <p:nvPicPr>
          <p:cNvPr id="12" name="Picture 1" descr="M:\Photographs\Photos with Rights\Marina Bay\for Skyline brochure Inessence nov2012.jpg"/>
          <p:cNvPicPr>
            <a:picLocks noChangeAspect="1" noChangeArrowheads="1"/>
          </p:cNvPicPr>
          <p:nvPr/>
        </p:nvPicPr>
        <p:blipFill>
          <a:blip r:embed="rId3" cstate="email"/>
          <a:srcRect/>
          <a:stretch>
            <a:fillRect/>
          </a:stretch>
        </p:blipFill>
        <p:spPr bwMode="auto">
          <a:xfrm>
            <a:off x="-90652" y="1263987"/>
            <a:ext cx="9302831" cy="5688632"/>
          </a:xfrm>
          <a:prstGeom prst="rect">
            <a:avLst/>
          </a:prstGeom>
          <a:ln>
            <a:noFill/>
          </a:ln>
          <a:effectLst>
            <a:softEdge rad="112500"/>
          </a:effec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2"/>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亚洲最宜居城市</a:t>
            </a:r>
            <a:endParaRPr lang="en-US" altLang="zh-CN"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endParaRPr>
          </a:p>
          <a:p>
            <a:pPr marL="0" lvl="1" algn="ctr" eaLnBrk="0" hangingPunct="0">
              <a:defRPr/>
            </a:pPr>
            <a:r>
              <a:rPr lang="zh-CN" altLang="en-US" sz="36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城市花园</a:t>
            </a:r>
            <a:endParaRPr lang="en-US" altLang="zh-CN" sz="36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pic>
        <p:nvPicPr>
          <p:cNvPr id="90114" name="Picture 2" descr="M:\Photographs\Photos with Rights\STB Digi Lib\Botanic Gardens\STB_DF06313_Medium_Resolutio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412776"/>
            <a:ext cx="9144000" cy="5472608"/>
          </a:xfrm>
          <a:prstGeom prst="rect">
            <a:avLst/>
          </a:prstGeom>
          <a:ln>
            <a:noFill/>
          </a:ln>
          <a:effectLst>
            <a:softEdge rad="112500"/>
          </a:effectLst>
        </p:spPr>
      </p:pic>
      <p:sp>
        <p:nvSpPr>
          <p:cNvPr id="9" name="Rectangle 2"/>
          <p:cNvSpPr>
            <a:spLocks noChangeArrowheads="1"/>
          </p:cNvSpPr>
          <p:nvPr/>
        </p:nvSpPr>
        <p:spPr bwMode="auto">
          <a:xfrm>
            <a:off x="0" y="942975"/>
            <a:ext cx="9144000" cy="400110"/>
          </a:xfrm>
          <a:prstGeom prst="rect">
            <a:avLst/>
          </a:prstGeom>
          <a:solidFill>
            <a:schemeClr val="bg2">
              <a:lumMod val="75000"/>
            </a:schemeClr>
          </a:solidFill>
          <a:ln w="9525">
            <a:noFill/>
            <a:miter lim="800000"/>
            <a:headEnd/>
            <a:tailEnd/>
          </a:ln>
        </p:spPr>
        <p:txBody>
          <a:bodyPr>
            <a:spAutoFit/>
          </a:bodyPr>
          <a:lstStyle/>
          <a:p>
            <a:pPr algn="ctr" eaLnBrk="0" hangingPunct="0">
              <a:defRPr/>
            </a:pPr>
            <a:r>
              <a:rPr lang="en-US" altLang="zh-CN" sz="2000" b="1" dirty="0" smtClean="0">
                <a:latin typeface="Candara" pitchFamily="34" charset="0"/>
              </a:rPr>
              <a:t>2016</a:t>
            </a:r>
            <a:r>
              <a:rPr lang="zh-CN" altLang="en-US" sz="2000" b="1" dirty="0">
                <a:latin typeface="Candara" pitchFamily="34" charset="0"/>
              </a:rPr>
              <a:t>年，植物园的面积将增加</a:t>
            </a:r>
            <a:r>
              <a:rPr lang="en-US" altLang="zh-CN" sz="2000" b="1" dirty="0">
                <a:latin typeface="Candara" pitchFamily="34" charset="0"/>
              </a:rPr>
              <a:t>9.8</a:t>
            </a:r>
            <a:r>
              <a:rPr lang="zh-CN" altLang="en-US" sz="2000" b="1" dirty="0">
                <a:latin typeface="Candara" pitchFamily="34" charset="0"/>
              </a:rPr>
              <a:t>公顷，总面积将达近</a:t>
            </a:r>
            <a:r>
              <a:rPr lang="en-US" altLang="zh-CN" sz="2000" b="1" dirty="0">
                <a:latin typeface="Candara" pitchFamily="34" charset="0"/>
              </a:rPr>
              <a:t>74</a:t>
            </a:r>
            <a:r>
              <a:rPr lang="zh-CN" altLang="en-US" sz="2000" b="1" dirty="0">
                <a:latin typeface="Candara" pitchFamily="34" charset="0"/>
              </a:rPr>
              <a:t>公顷</a:t>
            </a:r>
          </a:p>
        </p:txBody>
      </p:sp>
      <p:sp>
        <p:nvSpPr>
          <p:cNvPr id="26631" name="AutoShape 2" descr="data:image/jpeg;base64,/9j/4AAQSkZJRgABAQAAAQABAAD/2wCEAAkGBhQSERUUExQVFRUUFBYYFhgVFxgXFxcWGBgVFxcYFxUYHSceGBslGRcUHy8iIycpLiwsFR8xNTAqNSYsLCkBCQoKDgwOGg8PGiwgHyUsLCwsLCwpLCwsKSwsLCkpLCwsLCwsLCwsKSwsLCwsLCksKSwsLCksLCwsLCksKSwsLP/AABEIAMYA/wMBIgACEQEDEQH/xAAcAAABBQEBAQAAAAAAAAAAAAAFAQIDBAYABwj/xABEEAACAQMDAgQDBAcFBQkBAAABAhEAAyEEEjEFQQYTIlFhcZEyQoGhFCNSscHR8BUzYnLhB2OCkvEWJDRDU3OistKT/8QAGgEAAwEBAQEAAAAAAAAAAAAAAAECAwQFBv/EACwRAAICAQMEAQIFBQAAAAAAAAABAhEDEiExEyJBUQRhcRRCgZGhMkOxweH/2gAMAwEAAhEDEQA/ADwWnhKeFpwWvoLPlUhu2nBaeFpwWpbLoYFp4WnBacFqbKSGhaeFpwWl21NlpCBaUJTwtPApWWkMVKcFp0U4LSbHQ0LShacFp4WpsoYBTlWnhacFpDSEFSLTQtSKKllokS5UguA1DFOCVm0aqTROFFIQaalSbKzaNk7OVqeppmynqlSUlZMtOFRrUgqTVDlBpC8dqcDSqJqQobuMVDcFWDa+NRmyaadEyRF5VcUqVRmpDap6haLMIFp4WnhKcFr1Wzw6GBaULUgWnBKmy0hgWnBaeEpwWlZaQ0LTgtOApQtTZVCbaULTgKcBSGNApwWnBacFpWOhoWnBaeBSgUrGkNApwFOApYqbLSEApYpwFOC1NlpCLUgFJtpRUlJDxbp6mmCnVDNUSrUgWq4NSK1RRrGRKEpStNDU/dUMu0KtPUUypFpMY6uiuFdNIZGQJpVp2ykcRQBiwtPC0rGJnAHJ7VV6Z1W3qAxtNuCNtJgjMTieR8a9J5IrlniqDfgtAU4ClApXYKCzEAKCSTgADJJo1D0ibacFoZ07rwvSyI3lr94mDGc7faBxM0aCzURyxldM06bREEpwSpRbFOFunqGoMiC04LUotU8W6WpD0MhCU4JUwWnAVLkWsZDsp2ypopYqdRSgQhKcFqWKcFqdRagRRXRU3l0otUtRWgiApYqTyaXy6NQaWMiuini3TglKytIyKUCnBKdspWNIRVp6pSBaeBUlpChafNIq04pUFnTSi5XLaqRbdSOjga4pTgKWlYUfPPWPHdx7YsY9Vi2bj/eLNkgDgCBmneEfEK2LV9mMLNr4mTvAAHczFY1yxeVUzsQGRP2Uxj61buT5ZlTm7aMZEkKxH7x9aHG1pZzUlvRqbvjO62oRg5CLcEIDgrug7hOZHv71t/EUXtNdt7mAKknZG5gvqKCcZiK8i6XbLmT7247faJiM5mMe8Vct9UCuUKSVcL2EwGn6wfrWUtSpRNceJSe4c6J4puae2wS0xkGd0iSN+zgcekT/AJjFajwv4uZ7gs3ECgBocmONxEzjtAzWN/t201ufJAYIrE7kyHO1VzxBz8aJDXrNxfLXF63bA3KO7nafidpxUxnOLtI6H8eLXJ6aNdb43pP+df51OpFed6IW3vBCibWvPbjeD9kIGUR8SDHxFeg2LCooVRCqIAHYV248kpcqjlyYlDh2TinKKiFKrVZmkTAU6oQ1O8w0iqJQKUGoRd/Ku30FFgGlmq7XQBJMAck4H1pd9SUixvrg9QGmtcAie5AHfJ+VBRbD08GqgNOD0gLJNcBVVrpEYJkgY7fEzGP58U46oAwXQH/MP3TQMtgU8VAlwngg/LNKC+7gbdvM+rdPG2IiO8/hUsZPtrorlX407b8T9aVjoTApwaoTpiXDbztAIKwIJnBJ5BHsDU4sj2FKwO3j+jSi4P6zShB8Kjv6NH271DbG3LImGHcfGlYD2u/P6GqfSOp+fZS6AYdZEqUMT+ySSPrVbxf/AOB1Hb9U3GO3wp3hm0BpLEAD9UnGPuijxYHhGgtkXbsbR6Lf2o/9K5xKH+H4j0mTrQP6qdp/7xa4/wAtvn0j+u4+yNBregWrJLBtxYAQwONqss+hgO45jn3yMx1MksChCgMDHH2QoMSx9p/AYOSeV5ouVoP7ekk0JP6uTgjSfte93/APx4/4eTRvz59zmPN7bv2LnssfnRfS6FPLVy4AXyiZQ/8Alby33uTI+nfs3VdZIuL5agBshiSSWCnkTtUCSPjzPYEcyvYt8lSxu8po3/3Wn/8AW/aHsv8AXwrQPu33Mv8A+OTve4m77jj8qA6fxXfWV222G1F2ndkWyWUSjAgzOZz3mi9j/aZcJJuaYJN1bjMjOf1igKDDGOwwIHwrfX9iW1QXOua1ca4RcbZqdQ22b+f7nHqEZ+Jj51Zs+NL322SFzKFYiN8iZ3T6H/5eKo6bxsLu4bUfc7sQxYBixUt8p2jHGMRQLrfXAYCIBJ9YUSdzFyQActm40Z70uq62IWnzya614yus5OyAGK7NvsduWJkmSM4GeKRfGLtcLBAoWFjbJIOwiXmc71iIGe9YPquuv2ZMMByTHxGT+PvAxR611qw1r7Chiq7pIPCoBBH2cInHtWf4l8sfb6NGvjR2doXaqAEgrPIkEsT7dgPrWd6l1q29+47KxZmHG8KsALAg5OCTxk0/9LtFGO0HcOJnABAmcj2980KbS2g7bvSpGDgkHmADO4cyKmHyde0hpxW6NCPHl08Yk9kA/h/Udqls+N3Pdzz+zJgT9kdvrQa30+3M7WIxwyj6blme0VS11u2G/VnKtBBMk554Geat/Jj4ZUVE3tjxcwkPZuSDBxt9uZx3FR6vxQzXblpfTtIAiNxzGCe8giPhVW3eRrksoklSTCktNy338sn7IMyf50Je4i6g3G3j1FtoVmYyX2yFmAA0/P5VpHNqV2GlB9/El2WDMgBEACAw477u81Na8WFPtjeCJEQO08gQaAXnV23oWMgyCrqZGfb/AAnFRai8u236gT5azG5sgbe094pSyuO7ZahHya0eMUJAKlZmW52nHaM8j4UMTxRehfXuIPqC2xn3UYwY7/Cstrr98N6biBcyNgbuMCcxED8KuaTRMy7i0icwYPbEDA5j+jRHNGX5idKot9Q1Ze4zFbm0tIB3EAEnHtHFRi/a/YM/L/X4iqep015GG0qq4JLDd6ZI5PB4q5oUBVnu39OolgAwhiRkEAHIwo47Vo8kUGl1uSW9RaVlPAbspggg53DtNXtX43uHy/Jd7arbhlCh5ZYg7iuJ/KvNv7f1cbv0df8Alf6faotpW6g4BGntgHjeSn72mjVjSuUqJt+EbNvF197T2mZ237RuO0GI9SgKBzMTJwPjRrQ+ItSLSoQi7VjcfU5HbEwDEczWFsa7XWhjT6aYBJLuTkZEzyD2HtVgdd1xP9zpuJHqucSvxwfUPoaFkxtdrseib3Nt0vq1ywu1fUpJb1knJySDPc5+ZNGLPisfftkf5SD+RivL08Q68x+o0uU3faueymDnBz+VOTr+vMfqdKNwnLXMEAkzn/D+YpOcfY+nL0euWev2W+/H+YEfnxV21fVvssG+RB/dXjP9ta/H6nSeqfv3MEFx78enn4ilXrOvwRa0v2tsi5cmZgHnjjPxqdUfY+nL0eo+Lh/3LUf+037ql8OD/ulj/wBlP/rXltzxF1N7bobenKmVZTduGRAOCT7Ht7UW0Gv1/kALcRVKpEMA1uAJVGKtA7QwnHahzVbbh0n52MrotfcclA6713f8S7hBBHaI96E6np11bhuOSodiAdpiRuICtxEDvnMRVDR9OvKFe2ZBnJYD05jAJjM/Simj8RsF8q4FOc7uQ4mOB8IkfGvNdp9u5nytx73zcsOgJYlcAMDxE/ZM8TVDSdJLKAxhgQRAkRJG1gIz/H3p/wDa6q8pG8ZEYkEA7Wx+Hzq3/bu9fMjIGeD6cn8QP41O6WyDSvYKv9Le27RxO4AyMTMCJ4x/GpNH4g3na+RuAmCJ7Ax2FGP0oXrTTDRgfGcEDuO0YGazOq6Whg2bltiZO2GVhA7ggqfqK0i1PaRMo6eC1qUDErZbgSIyRP3Z5wfeTVnwwSzNu24lTuncSIyCB2/ChHTxeFwAiAOfSNscNPbj6nHNNu+ICp9FtVIYtMCSeZMzmMdxxjvWji2tKJi6dmw6zfstbVXxDiR+GYBIERGZMVU6toLQtM1oH0fdZgZU+kFDGMk8+3asuNdfuhrjrcdSQu8A7A2MM4G0GIx3xRPQW3ayVCb0Z8MzgDBziT3rJ43BK2aXq8Euh2mAHaSJbjBiYI9viPj7USu7SnlsGJJgYwe+G7EZrMpp41GwGCG2EAmQeDmI/wCtS6zqjpcZPvb+RxjiBEfnTeO3sSFbdsi0NqsGLCCxkTtBEDuDS6Lpt4vlQVblN4BkgTC4IPqHb2yc0OtdUzJgG3lP/c7Qn2Wk+/YGiNnV7Egna7ep2JkqQ0r6cbW3R7njGSamSkkCJDoLvmBjc2rmDu9U9gyflj/o7qKXN2SxwTJypHvJPpx2+H41U1NtXuhmd9hA2lVNzPeTyCPx4rR9IsW2tXHJZig2ATJK3AUJI7Hg54E1C1X+htFmb/TlRgd7YEYAg8zJnPP0or03VJcK7QpzjGRH3ciec896r6fwt5btvupG07ZIJ28zt94mnv0jYyEhFQAlSCg3LAIIBjmQfx4xTlJSVWQ7YT1b+Wu8i0BGTtTO0ewj8BJ4pek9RDercVX5D7RjBBjasHt7cUDv9FuAeaC9oN2dWA+MEYAj9/ahfnm0Tu37nUnG11yBJI7E5EHjHtULFGSpC3N8NVYhvPcGF+ypIIYmABBAPIMn/pX0GotEbntqVmPQJOCBk+/171idLrS7epiEIKmBG+JALAY+Jij663yrJjyw6zvgGYUTCjucNn/Q1MsOnYGw1p+q6duGIXdBE9p9zHw7Va03VrZAVLhCmfS/P1n+NZrpnSkvOW2+WjQfVyq4G5VBk+ozBOYozb8N6ZnO69eYR6WUWwpj3GT+VZPFjurYWy4mrtkfagkEiZAO3J4Bz9KVeq77BuWSCVEw6zJkCJDDP1od0S2h1TWjcTZBgl2C7xhZ3/EiAs8dq7UWrfTrf6xzsL4ZAXEsSRiMiAeB9aqMZY32N3/ktBDQ9Sd7RLPZS591TbYqT7E75Gfh+FT6C5ee2zPd01tlLDYbbkmOCDvGD2+VZP8A7T6O485bHJRlJM9wp4+VHen9bBtsi3CLb8g/ZUAHEsSw5P8AWK6ZZ8sebGn9Cz0fV6m8rF1towP2VtNdJEDJIuAL7QfapHu6lP71LazxNtxI/wCJh/RqppnCYtl+JlYMxwIEGI/fRPrPVbl7RskMly3LW2K5JUcbWGZ4+ZxVw+YtXctvuN8Fb9Puf7v/AJG//dcuruOdpW0wPbyyx/5S0c/GsPb8R6lWAeMkCGtheRj27xW16dr7nlWSDbU3UDmUY4O8RO/kFfzrtnlxx5sqMZP0ZM9QSW2N5gBiEAHvwyxH/F+dD+pdJVma6iXCNo5XbuYcg5zmOB3q/pb7BCbVqykn1CMROMZE9+R8KvWdS5JL+UQIIxOB8SsDM4B/nXnXp3RhyYa5cy5CMHIIiWwTMn3/AOlT9E1u0kQHLHaE2TzghSw5rQa3Vj1bbSOTkepmTHHf29orUf7NOtpvuKEU3Wd1Vcgny7ZYKN5kFmx9K6YvWqaDgxmqsi5f9O9WxuAJCgr8MRj51fT/AGeapLbOLNx0iRukKF7yAdzACT9KtdY8WXNRe01vWWguot6hmci35Y8nYG8tlb1N6lOeI+dbXq+l11y7pL9vU27Gnt2rdz13vL8y4x3XN6xDDbCwZHyqljrayXueZ+H/AAxe1N1Vspa+9IuMVWBk7gvqcZHFX/FXh67pkVrn6NtbcFNja6l0jcpaFKn4fniivRdYLep6m9hgy2revNoq25QoTcm0g5AnEHtQnV3VHSFO3FzWzAJUDdpySe/sPpVaV5CtjSeH207dM1IS4SqC2VttbZ4eSwO0en1OSs9tsmg3gjTedccX7pRbau10qBIgM7kvHZRJj3A+NVvDjqOlaguzAbtNJBAM+c/f4mneB76NqdTYSJ1Gnvi2s/aZrYIXnkhWETScE3uC8UQ+KdJYe3+maR7xW3cFq4l0LvDOC1u4CmCrAEZzIFFnt6K3ptNcv6W866gN5moV2UW9rm2TtAKs8gttMYjk1Uu2m0PTboviH1V20io/pbZbFxyxB4iUHz+VXPBtjVJas3dJq0XTux/SrOoNvbbIaGBRowyQ0qATVqKQ/IA8OXdMdT+ttNfRA2xQpm4VDFJVRIJ9IzxuM8CifizpJOh/SLmh/Qrn6Siwm5RctujsSyMTBVkGcc1X8PdRROpah7T+TZujUixcIlbDsH8lmUZAE+2PwpddZtjT3dO+rfU3WvWrl1wLjKSquoVLr5Mbs9v1giYNJtJBVAdxeRF2s0mDiSrTwQU+R+lE9upPpDDaQdwiDwskn3/jQ+z0O4LZYOUtgE7jgf5YmS34dq7Ta65uVReYxOXOAO0NmB8K5n9BWaHwroimstFmBDH1KZad2CCSPaj/AIq6Uy31eyodUTbsJWAJ9BAY/ISJwKA9EvWvNVytqQfu3WA+MAkCZ+FHur9P09/TsBZAuG3tNxQpcOikSAeTkGJqIuDVSdP7DTaMt0vqJ1d7V2y0eXbLLGQ7KYYNnIMv9RRHTaYmyH1Nu0Ld3cqCFQyNo5mQc8fCh/hXp/6NrbgYT6Cd0RuGO0/PPwolrvEq6i2k2T6AXBAIhrhYNtMYAkfWonX5foXasy3UvDV+16raOEViQSPsk8/17ioundVa2x8zO4jcWBHMrtM/ZJEGR+ya0ui61bGHF0TP2vV7ZI/PHtStYQ2y2xfKJ3MTbLRAmWeZU+0ke1LqviaFsxmj1oRVLcwButyRAkBzP3iYz/Og3VevsCqrO2TG8lQYgkE9+3yqbpFkNqF07XB6izDyjICgSFYuJUHGB8JrQaOzpLD3CD5rqHxc2uBhDgdiZIkROa1jBRdsNKZT6PpG1Ci76LaWwPUiruZiPsgz2EMfiY5p/VekfpVi5aS6BkNaQgqN6KcNI9JIx7Z+NW+m60XtOCj2rYZiYViqqZmANuZntOZyapafqF220echMwTEiTAA+Gf3/Cscj7uzlDqjI9D8Nalj/cssR9uE9zjfE/hRoaq5Yu+WylcenIODE4iefb2rQ6nq6gK1wSWb9kwon2Bz370P6prrTMHNkb14Kr6gvKndIjvj/F8K0WSWV1JbFUWE8ReWpChbhY+qPSwIEE7h9kZ/071He6vdJdRZXaolWDndMDAz6RM5q7b6F+rDtbDJejaTdDEnMFfUWUiPh8aE9V6IllCZZWVoneORIMZg8Hj2MVX4RJW2jaEsddyZd0finWWwsvea2qbrjNcVtsSSu153GAPrS9Y8T3L7y1lraqvoO5YdSZGFUEHMmZod/Ztq42zc5L24BLHkjuCkc+xP41PY8OHcN11lXaAxALHcB90EARPx4pww9RWi3LHfP8GP6rqjaYoZG2Rggyw5JgZPz96HnrLyfUQxwTAE/PHPatz4hWz5jlrVsi40yzFSQYjjnmshZ06I8i3vEmF+0I+JOT29q3xtSjwcLpFzQ3lCAXDLYMlpPaPcDPvzmataLRPcvi7p7otXgd1sLvlmWY2bQQGOFzgyO1Rt0R7rgSg3kyoIbaPwEAcd/wB1Wbvh99GQ9u426QV2kKZGe3FQpqMudws0vjLqGofp2mua3y21C6mLbIm1jb8q55qmMYJTgATGKvaPoWj1os6y/ctlbemt2r1m59tWsyCVTkll2gADv9M5d1r6tf19xjdRSLZuNKgzIwRiTzHsKht3Rbu4NtvcCQ0HMjMH8PzoebwJt3sJ4d61p0bWQjJb1FvUJbVAIQXV2ooJIwBiauWLYv6FdK1uBaurc3bjMC2bUCFie85FQ9R0Ontoro5VJAKgjPwUniriaZLts+W7oQvKHsDnI+0fx7VjLNe62H3Ge6H1K/pbV1bN21svK1p1uwwiWkrjByc+549hSaFrcXC+1lypUhHBk+pW3TIicZogdQ2mLNk75IYKILSwkHjntHvxT9V1F2JATDEMd5kQYYbR/H4CunVKxbtluz1G7cuq1y5d1B2SSxe45GSuDMCZwIFV+uEJaCFdlw5UQwHYgNnnn5YzVnQ2bhuDy7yKwCgA9x3jMnJPbMVJ1TTNfZkYy1syRnCiN22RkHJ/hWGrvthuUeksoO5tiLAO0+YSecknCk/CiC6C3cK3LdxUjDKCLjHdxsBAPc4qDQX7ib0CqGW40b0VztmByPT/AEai6ZccXGbBjO5IlcwSPSQTn2pzTbbAIdc6mLBtruOxs4jdg53GTByDHtVTS3LRG5bRusNxJuOQxnmdp27Y9hVDrekRy10m6zQubhEkjEniR29+Kj0tyAhUGFGZSB8i8Ak/j3ojBaBstanWJvEWAqyDgHb8c8zzHvNbnwiy3CELjawO9dvqIOSNpEdzJHesZa0Nx5hWYTPA5+J+sSe1GNN51k77aPbeQAdykqQILDOJxjjFKUYtJf8ARXRuOq+C7GlIuWmuEujht7T6QARGMZJz8axfStTctnyrV3Zjhz6eeBIhZznPH0XqHUL95t11mZlULm4vckkESe5PPwqgl0q32VJMEkMD3+9MUpRU5N0U3H3uN6jcvly7rCFjG5huODCMBz78fgKLWOmeZancyDI/WPbUDsCJVi2DIEe1CP0X1AncSzcbwZJPA9p/Kj3T+r3TdW49g3FSPKyCsjG5p5wIHbvUzXpUVja5ZZv+DDaFwbrZF22QpZVncACjEgZAbP4kZoPpOkXNQhS5ZLKBBuWksr5bAcwHlgB/h78UU8QeKS0buc+heV/GIH58Vll6heXcqllDg7mxAAz7x2j8a0g5tWUsyug6mhtfZLM+xY9UCQvDAekg4M8fyjt30Y5AZkwpI2luf2iQBkn3zzQjWveEby1wCI9FvzEn7UlxIWZ7xmnWdP5y+hnlGGCqsZn/AAiSTnArOeO3uEgr/YF/U4toH2gHKTtA4/WR6ePecGiOo8O6i7p7bPb07B2/VtAkLA7kFjx96audF0moXcvmXrdtxJIuBW3cf3cNI2gAgsOcRGTOptBgVDuNqg2yxyGA9QxwG4xXRi+LJpWv9EPJFLkj8O9FQLcVrA3CyiKu5iJDEsSXEzMduB2onZ8OWgkNaQe/pXaT2/r41X6St1Qzl2IiSSZIk9jGal1N647jy3AaHgMkqYAJkysTXd0orkwc29jk6dbXaSgWJAAVccD2MTVj9MtPbFrYrKDgHbt9+3wJrM3esXXtFtwCFdo9MeoiWE8/ZZSD8Qat9I1c27l1QpdCEACmBGxfszMwfyrPWovYrQ2YzoujTW2rEkylx09yVO1owOME1v7XgHSPaKgN98EgkGMRxxivM/8AZ3qXTeiA5urJjAwQR8DEn8K9X6d1lbJtW7m6b7FUMSN0BhJ7AqDmrwqo0E95nlvhjRIG1DFmOy6VXe247VOBJ/Gh3XeuNeuNtUgBdsiR+6r9pPKt3DIHmal43cZLHNIb+6bbG2rM2CHwSJyFHw7TzXmyfe3ybJWjPJrCBAEjGO8/DGMfOjmn6ZZdJYnzSSYB27e+SPjNNbSpZv2xeKEMTBEk449OJPGP8QzTni1cYgJcDuNhVOQTBKyIPtg/KaG74EtKBWqtG0/kvc2q2Qw/Pcuc+3arel1bWYtTJgbWzBJPY7oHbMUQ6n4W1CTfv6c20nH7LAgkbsz+AoH0/Qoz+ZbeSOFHbIj4gZ9+9XJbVIlBlem27oC3LjqoPqVQGBJZmUgnHDUX8TdVUJat6VLWy0Fn7rMIEKQQQRPO6Z+FALz3nBb0jk4O0YwMnE9o+ND7XU3dzbA9XEER8yf67Uk2142KtVsXNYXQhvUCp9NpcqCfugdhPt7YFd0+y6k3PSu+ZEFZmeRM/v4qO7rYAW3k8F4yTHqiZ2j+dWNb0Ypd2XLogBZKy2SivAzJy235iqUG1RlfomuavDb3LAnMCFkmfjnnke9R3ddbWWS3AYCcM0xEc4jj61ft9TVLTWxp0KXHR+O6I64BOcOxyflTbl9k3bdQRbFuCkqrlQFfYskrG4cTBx7VXSijRY5Mp6E3dTc8q1atqSCZJRF4L7WY4HB570d6P4Xv3NQbLXraqqje1oh0BKswCbYkgATx+6hvTbiNcuoWtwhPlvhtwIQy+0wDkkx3BHGa13hnxVatqVAUTdJ7Eww9/aFH4ClOSguB9NeWYrWpcQqvmFjtlhBABhCADycls/4RzVrpvhq/qBKTO0HbO0Ekkck9uc0Y8UWLt69cNlcbkgq5QFV8phtKiJkfQHPFXNB1K7ZZL14hT5Sykmd4lmAycTAEe5rSKbrYbhBeQP1Hwqq2/KZXW8L9xi6vuBtQy20z7MAxwCc9zilqOjqtq2qWm3hCrtvMMzXCVYqPZDEAjgHtm11jxU126HRTtJAwRnJmSTg8/SqJ6jvAbluykkEx7z8jUOXdtwLtq0gP+iBXIukttMD23A/6GtXZ682wFVKjafsgDA5IjvQm91W5bAZ0gHtJKgkGDBkTif8AhqvpOqXN+SrSRxznkg9sc1M1q3ZmrCuqW0SjW97b5BJzDDmfYfOo7+jVgQwwRBzE/iDRbRa/T3CN9tEyBJVR3AnAnkx8zV7xBrrCsYZSwtgBfTjaCwxg5E/OvRxKPTtuzlyY3qtbGZ6T4em8GBAtjBmM/HH2iJ7n61pNHpvKHoAWDJAEbj74rJt1p2dXVgmTCgTt9xjtz+AovpfEjIkOoML6piQeYHcGZrnw5oxnujZwk47s0i6w4/PIx2OO9XzaTbO5jiRC8/PPy+Vef6HxS1wz5YVfUNzEmT7CAJOf6xRXSeJPLLTaBiV2klAp9IBZlE++P6HoTkvBMcfs2CtbABYkehSQGj0hckQJxzUVzq9kPb3j0PKnLOQSJcQJiF2yI5aJxWU6BcDXy99/SV3elVlzKhVRT6YhAcCDHxNO8X+IxatWFtxFywznEMQz3ADjBJ547VyZZyp7HTCEI7l//tDYVUskwo3zjiQoAjB4TirVjqmmt2p3mG5DFt0yIy2Ige9eajqPAYGQDJ27jBHHOTEYwcVYt9WUgSjFeBPaO5n7xAH1Nec9V2WsrTE0PUPLum2X2FdrM0HdwVYAjMGcc8j2o5qtUzx5ikAGUm6VKyB9lpxIE+xg96w+hus11GcztMS2Tt5Kkx88/GtFq+t2GQq1osVMg7yVB9lHP1p5ItPb+DAN63pZeHFzYuPSD5nHtnGOBHvQ670+3aBcQJaFZrTK4ODAzBmGzgd6HdL6ku6QYzgElZnE5wCTPPvVnqi3PM8xmULAB8sMVM53EDEzEx7T3rCMZp03saJugL1C8925DuXzuBIyrZ3ZwT3EUT0nVbjMiAIyggENyApGVaYx2/OntpLpKDDAi5DDt6GiTjuRQ650lg6tuQcE7AZzwInPzAiulNNITSN54+8QKUVEukpeQFmUyAwwAw+EcATHvNYjo959gV2CBTDEAEz77iRiO0n5Zqx1nVI4YqglBJIJkqMFo4+h7cUBta5SjBt+1gB6YMe0jitdKlyQ78BzqOi3kJ5yiCxQxt3Egc+qB7cTipTZCx5gHmBAJkepTzkqD9aN9Hs2Hs7byoE2kq1tnLBlXd7xIgzIPPGax2p6ivmtt9SjnEjIxwPgOM4rJxd0jRxcVuH7l22qFk9RksF5gkKhhR39A/jQ5byON1zcDJkQB3PI5IwM+1VdN1BVgANJEYG0bZJz2J4HFQdV18hMlVBAYZnj7XtOP34qoqSISQc0uvYHaRgEAQZI3ewgdvetV0d9K0Ktv1SftDcBtUk5Y+0ZA7V5pZ1R2yLoX3kCQDOB7HnOP41oPDOpYXwyszkAjYokmR93mfc/OjuhumUqvcb4i68rXdqDgscKuVmIIA7QfyodZ6mindBmZXapBJiPtHtkc/siiHiDwdq7l7fZs3SGJmQRE8zIE98+9VLfQNSdyKE3DZAaJIO4CZMAyp+EZwBh0pbj0+gv0rxA+4JLfNsyDghTwM8E/wAapeIOqmJWRMkhmDNjAJPxM4+HxorpfCmqtq7PcsruQBgLwBIySocggAYnMUPvdFQn9fqLdrcMAkMFAnaV2tLYx82kVUZKmg6b9Ge0esLRBB4JBBOf5SBnH87i6i53cAyBA4jECIx759/nK6nw/pEA2as3SWBMWyIg8znEfu+ljTdP6ckk6i/JnHlY5kcHmIn8aT01ZWlrYG9f1e5lbO0xMRExmI+U8d/jVazqBtM3GXAnng8Djg9v9a0tnp3Trv2dQwMzBskZ9yJpLPRdKjny7+9WGfS6kGQYyfYfnS1LhjWOct0it0kIzTumBwZhuD2iIqbxJb3g3FBBKgNBniYOc8+3vWj6X4YdrQIhFtsdhGDcQsWjaCwA+nJPepBYQXbbFQgRwzRO1gMEbWbk5YzyfYV1QyQ0ODX6mE8GTXaf6HnOk1IME7lnAgnmM8d/j/Qs6W7bYAKxwTJMzz7fH5/hU1/oqr6Vu23CiQVBBnH2uQRj3qD+zboP2rWZOGA+R4qIxg/JpplwFtLrFCAm5se3JtoUYhiZiXXAYy/sBHOZp6XPMstDCJJbcwBcKPspMTJJwPgKEjoeqYelQZ5hlyPaT2q503oOtf0izPJGU4IicmunqQ9hofo0HhvxPZtXvP1YGyzaYBVyS4UbFE/aYn3x8gKy3iTrgvfo4EgJorSH/PuuE98gbo+Yo3f8C3cq9i9cEAzbKT5mQY9XEe9B28EaqTv02oX0MtqVGWElAdsz3nip6mOQ9EkB9LqHUen5nAIA4HyM/wAKt6PqL/egxxj3+ERUui8N6tSQdPeHpYf3b8wdo4zLwB8SKhPQtWDnTagH42bn/wCafSxshg4K2TujMSfl2znjtRvRW7VseoKQRnsf6+X0qvriu4YkR7QCZMlVj4io9PrDGAYPykROfh864pNyWwaUTa3SbQGtyQAdxHBjvk/Gu0l/05JMwY4Ht+OKlXXfaIQxMme59zGIwOeaD6zWjcGkkSZHA44nvHwpKLewJGn0etdWgMIkfZke8kEk+1WtK1mT5kwxPJEcHJ9hJ/I1k11ybfVcYEwSJJme3GRVpV8xgtuXNxlQKMyTiY9p/wCtS8QEPUtcAzbGAXI9Pt2n3qhoeqtbaCqshPqUgQyzwSOKJXPBt432S4ChUZBBJ/CMHGeeKJabolmyQWTe3+8G7j/dxt+oNbvTFUy9PsNdOfTXbR8vTvB++pYKv/GTC/I0G1/hNhd3C6gtxJO/cQf2eIn5YxzRS9rdRdTapYKBgCAI9ggiKCN0267A3X7/AHwRHwjEGuWMoxbaZ04fjPIyO9aZSoW8hYF90I4EAn1BomNuY5xR3p17Tta8rUWkvHfKMhKuInDGJYEQef4Qg6FaCqzOboY7WFtSGAjJYNiDkYP7661b09u4QNrhojDbgRBjYpz3+gqZ5b2VhLEsSbdfuM1qI5ISym1lCwFBY7WBX8Rn8DHGKqWLd6xOyyyMPskCSB/m5kyZPxrVaazffOn0N1jkbhb2rnvuMYq3b6P1EZYaSwYib11GZfiFBaDRB5W9kZyyxl/THT/LMcmt11w5ZxnJZyvPxnPyq2vS9QDKuu45MOAf/nGefrWiueHSTN7XoSfteTadyT83gcUn9iaQYL6q4f8ANbtD6KGNX08re2wnKL5T/cyh6axJ3MozkzPv7Cob3TUj1XVg/aAkD5kcT8a2I6foxxpAx97t66/5AqKmtPaT+70ulT4iyrH6vNaRwTu7M234PO72gsqUNt5id2ZnjiM8SKm03RrjfZtXnJjCW3Kkd8bcHjg16KOs3R9ltg9kVE/+oFRXOpXW5u3D/wAbfzrXpPyy9cqox2n8MamQyaK9I7uigcYw4EUbTpOvKqG01gQP/Mv2V/Lfir5UnJk/OTThbjtR+Hi+RxyziqTBq+GdSxJZtGhOTGoH7ra1YteEmHOo0Y//ALXB/wDSDVpjFJ5lH4eInkm+ZP8Acbe6K7Kts6qwqrOVt3m3TH3CoCgAAd+J71SbwjbJltWCfcaQn6bnFEBcpGuqO/5U+lBEptbpkK9BtiP+93cdhp1A/D9Zion8PWSfVqNQx9zZtfPu+M1bN1fj+VcXFLpQ8A23yyK30a0DP6TrPpaA/fU9vpdpXV11GqLIZG9bTD9475/AU3fVHX9SCLuwYOfw/wBaThCO4heq6G2AGGp1UyJDG2E4iVAnM/vqNNPbGwnVaoKQdxDoIzjt3xz8azXUuou8lTK4IHMTxk/h2qqmucbQYad0R34ndgRHGfY1hpt2iWyhqtfbPIYGeQcxAn+NUQxBJQzP2Y5EnuDwcfuo1pf9m2tufateWOxdgD/yyT9Yo9of9l1tBOovuuQRCbFx/jat9UY7WaKDqzHfpVyctuBjHt3HwqW1oHvGBa2mftOQgHGZJj6CvQtH0vQWLasQXYqpMwomAT2nv7Gq6dUDtGlss7dvKQOQc/eIMc/CsuqvCIuPu/sCumf7Pbb3UF+8NrKWPlYBC4I3uORKZj7x9q2Bs6DTALbsgf4pZZ+Jcnc30qld8May8Q99rWn92vPNw+3oUzUw8PaRQPNu39SR2SLKfiT6jSccs/oaRyKNVEEXuqWwxbcLZKxtRmGPYyZYcnPvU2kv3LuNNprtye4Qx+JgD86PaW7Ys/3GksW/8TL5j/OX7/hUuo6zecQ1xo9gdo/5VgU18W/6nYssurykvsD7PhrXH+9bT6cf711Zv+RAT+dWl6DYEedrL10jtZthF943XCTH4VCXpDdraPx4LwQlRct6fRW8ppfMP7V+67//ABECrKdedMWltWR/uraL+cE/nQjzB7xTTeHxP5VqoRXCCi/qeqXLn27jt/mYn95qm1yoW1PwH76iN2qGTm5XbvjVU3a7zaYFncPj9KQ3B7fnVdWJ4pGJHJA+Z/lQBPvpN9VWvj9pfwB/jUZ1ntn5/wAhQBf82k30LPUX9l+n86UdTbuY+VABUT7VxB74+ZoWdeT3+tUr/V5Dc4GYH5/GpboQZv61VEkxIMfn+dA9b1mLmCDHfgfMT7igmp6wW9Bnb2z/AF2oddQY9UDkiRiBPuYrnl38is1rdZUqhk8nv9o5P86LdO6gr29xMe/z/GK86bAXbPfDRj5fnz8Kv/2mykYkjnB+I+tNdoG/uatFUkkxBPasV1nrPpjEE7pA78d88RTrXWJTKZ7jOcxPPFBOqsR9zaZ7gicc+rMTn8ap9wxw1xXBnniDH9cVIOoqhE7iQIg4A9+f6waH29TJJPyJInnnAwe8U86lIyT9JNDiKj1bqvjM2htRNgGAFAx+Jz9IqxofC2p1Vvz7uoW1bIn9WDcukR7ttA+ppK6uXDFPdkx71ctxLPTdFbOLDahx9/VPuE+/lJC0Qfrl0rtVhaT9m0otr/8AHNdXV2xSosoxJk5PuefrT7duaWuqxnXIGO/5VA1yurqYEbXKia7XV1ADWuGmF66uoAVATXMsck/hXV1IBPNHYfU003j2x8qSuoAhvag9yfrUH6XSV1MBBrD/AFFPkxNdXUAQNfPwqL9K5lQfr/OurqAKt7qkA+hePj/Og2r6k0SCcyD2x7Yrq6s5+BMEtdPNJ+l/nj3/AAz2rq6khEq64A4XPv8AT/X61y3jyT3x+MwPgK6uoaQC2dWwb9/4UeuaRb1qWGQJnJxJxBrq6hDQO/RVRYiRGZ7xPx/EHsar+UpXbGQxA/P48QPzrq6tBn//2Q=="/>
          <p:cNvSpPr>
            <a:spLocks noChangeAspect="1" noChangeArrowheads="1"/>
          </p:cNvSpPr>
          <p:nvPr/>
        </p:nvSpPr>
        <p:spPr bwMode="auto">
          <a:xfrm>
            <a:off x="63500" y="-911225"/>
            <a:ext cx="2428875" cy="1885950"/>
          </a:xfrm>
          <a:prstGeom prst="rect">
            <a:avLst/>
          </a:prstGeom>
          <a:noFill/>
          <a:ln w="9525">
            <a:noFill/>
            <a:miter lim="800000"/>
            <a:headEnd/>
            <a:tailEnd/>
          </a:ln>
        </p:spPr>
        <p:txBody>
          <a:bodyPr/>
          <a:lstStyle/>
          <a:p>
            <a:endParaRPr lang="zh-CN" altLang="zh-CN"/>
          </a:p>
        </p:txBody>
      </p:sp>
      <p:sp>
        <p:nvSpPr>
          <p:cNvPr id="8" name="Rectangle 7"/>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亚洲最宜居城市</a:t>
            </a:r>
            <a:endParaRPr lang="en-US" altLang="zh-CN"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endParaRPr>
          </a:p>
          <a:p>
            <a:pPr marL="0" lvl="1" algn="ctr" eaLnBrk="0" hangingPunct="0">
              <a:defRPr/>
            </a:pPr>
            <a:r>
              <a:rPr lang="zh-CN" altLang="en-US" sz="36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城市花园</a:t>
            </a:r>
            <a:endParaRPr lang="en-US" altLang="zh-CN" sz="36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sp>
        <p:nvSpPr>
          <p:cNvPr id="19" name="Title 1"/>
          <p:cNvSpPr txBox="1">
            <a:spLocks/>
          </p:cNvSpPr>
          <p:nvPr/>
        </p:nvSpPr>
        <p:spPr>
          <a:xfrm>
            <a:off x="0" y="901581"/>
            <a:ext cx="9144000" cy="490775"/>
          </a:xfrm>
          <a:prstGeom prst="rect">
            <a:avLst/>
          </a:prstGeom>
          <a:solidFill>
            <a:schemeClr val="bg2">
              <a:lumMod val="75000"/>
            </a:schemeClr>
          </a:solidFill>
        </p:spPr>
        <p:txBody>
          <a:bodyPr lIns="0" tIns="0" rIns="0" bIns="0" anchor="ctr">
            <a:spAutoFit/>
          </a:bodyPr>
          <a:lstStyle/>
          <a:p>
            <a:pPr algn="ctr" defTabSz="912813" fontAlgn="auto">
              <a:lnSpc>
                <a:spcPct val="150000"/>
              </a:lnSpc>
              <a:spcBef>
                <a:spcPts val="0"/>
              </a:spcBef>
              <a:spcAft>
                <a:spcPts val="0"/>
              </a:spcAft>
              <a:defRPr/>
            </a:pPr>
            <a:r>
              <a:rPr lang="zh-CN" altLang="en-US" sz="2400" b="1" spc="-150" dirty="0" smtClean="0">
                <a:ln w="3175">
                  <a:noFill/>
                </a:ln>
                <a:cs typeface="Arial" charset="0"/>
              </a:rPr>
              <a:t>东海岸公园，新加坡最受欢迎的滨海休闲区</a:t>
            </a:r>
            <a:endParaRPr lang="en-US" altLang="zh-CN" sz="2400" b="1" spc="-150" dirty="0">
              <a:ln w="3175">
                <a:noFill/>
              </a:ln>
              <a:cs typeface="Arial" charset="0"/>
            </a:endParaRPr>
          </a:p>
        </p:txBody>
      </p:sp>
      <p:sp>
        <p:nvSpPr>
          <p:cNvPr id="22" name="Rectangle 21"/>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pic>
        <p:nvPicPr>
          <p:cNvPr id="8" name="Picture 4" descr="http://www.myheartlandsingapore.com/ckfinder/userfiles/images/East%20Coast%20Park%202.jpg"/>
          <p:cNvPicPr>
            <a:picLocks noChangeAspect="1" noChangeArrowheads="1"/>
          </p:cNvPicPr>
          <p:nvPr/>
        </p:nvPicPr>
        <p:blipFill>
          <a:blip r:embed="rId3" cstate="email"/>
          <a:srcRect/>
          <a:stretch>
            <a:fillRect/>
          </a:stretch>
        </p:blipFill>
        <p:spPr bwMode="auto">
          <a:xfrm>
            <a:off x="0" y="1412776"/>
            <a:ext cx="9144000" cy="5259574"/>
          </a:xfrm>
          <a:prstGeom prst="rect">
            <a:avLst/>
          </a:prstGeom>
          <a:ln>
            <a:noFill/>
          </a:ln>
          <a:effectLst>
            <a:softEdge rad="112500"/>
          </a:effec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亚洲最宜居城市</a:t>
            </a:r>
            <a:endParaRPr lang="en-US" altLang="zh-CN"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endParaRPr>
          </a:p>
          <a:p>
            <a:pPr marL="0" lvl="1" algn="ctr" eaLnBrk="0" hangingPunct="0">
              <a:defRPr/>
            </a:pPr>
            <a:r>
              <a:rPr lang="zh-CN" altLang="en-US" sz="36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城市花园</a:t>
            </a:r>
            <a:endParaRPr lang="en-US" altLang="zh-CN" sz="36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sp>
        <p:nvSpPr>
          <p:cNvPr id="22" name="Rectangle 21"/>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pitchFamily="34" charset="0"/>
            </a:endParaRPr>
          </a:p>
        </p:txBody>
      </p:sp>
      <p:sp>
        <p:nvSpPr>
          <p:cNvPr id="8" name="Title 1"/>
          <p:cNvSpPr txBox="1">
            <a:spLocks/>
          </p:cNvSpPr>
          <p:nvPr/>
        </p:nvSpPr>
        <p:spPr>
          <a:xfrm>
            <a:off x="0" y="981075"/>
            <a:ext cx="9144000" cy="307975"/>
          </a:xfrm>
          <a:prstGeom prst="rect">
            <a:avLst/>
          </a:prstGeom>
          <a:solidFill>
            <a:schemeClr val="bg2">
              <a:lumMod val="75000"/>
            </a:schemeClr>
          </a:solidFill>
        </p:spPr>
        <p:txBody>
          <a:bodyPr lIns="0" tIns="0" rIns="0" bIns="0" anchor="ctr">
            <a:spAutoFit/>
          </a:bodyPr>
          <a:lstStyle/>
          <a:p>
            <a:pPr algn="ctr" defTabSz="912813">
              <a:spcBef>
                <a:spcPts val="1200"/>
              </a:spcBef>
              <a:spcAft>
                <a:spcPts val="600"/>
              </a:spcAft>
            </a:pPr>
            <a:r>
              <a:rPr lang="zh-CN" altLang="en-US" sz="2000" b="1" dirty="0" smtClean="0">
                <a:latin typeface="Candara" pitchFamily="34" charset="0"/>
              </a:rPr>
              <a:t>园艺园林</a:t>
            </a:r>
            <a:endParaRPr lang="en-US" altLang="zh-CN" sz="2000" b="1" dirty="0">
              <a:latin typeface="Candara" pitchFamily="34" charset="0"/>
            </a:endParaRPr>
          </a:p>
        </p:txBody>
      </p:sp>
      <p:pic>
        <p:nvPicPr>
          <p:cNvPr id="9" name="Picture 4" descr="M:\Photographs\Photos with Rights\STB Digi Lib\Merlion\20091022213425BHAINAAT_Medium_Resolution.jpg"/>
          <p:cNvPicPr>
            <a:picLocks noChangeAspect="1" noChangeArrowheads="1"/>
          </p:cNvPicPr>
          <p:nvPr/>
        </p:nvPicPr>
        <p:blipFill>
          <a:blip r:embed="rId3" cstate="email"/>
          <a:stretch>
            <a:fillRect/>
          </a:stretch>
        </p:blipFill>
        <p:spPr bwMode="auto">
          <a:xfrm>
            <a:off x="0" y="1268760"/>
            <a:ext cx="9144000" cy="5589240"/>
          </a:xfrm>
          <a:prstGeom prst="rect">
            <a:avLst/>
          </a:prstGeom>
          <a:ln>
            <a:noFill/>
          </a:ln>
          <a:effectLst>
            <a:softEdge rad="112500"/>
          </a:effec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8" name="Picture 2"/>
          <p:cNvPicPr>
            <a:picLocks noChangeAspect="1" noChangeArrowheads="1"/>
          </p:cNvPicPr>
          <p:nvPr/>
        </p:nvPicPr>
        <p:blipFill>
          <a:blip r:embed="rId3" cstate="email"/>
          <a:srcRect/>
          <a:stretch>
            <a:fillRect/>
          </a:stretch>
        </p:blipFill>
        <p:spPr bwMode="auto">
          <a:xfrm>
            <a:off x="0" y="1340768"/>
            <a:ext cx="9144000" cy="5517232"/>
          </a:xfrm>
          <a:prstGeom prst="rect">
            <a:avLst/>
          </a:prstGeom>
          <a:ln>
            <a:noFill/>
          </a:ln>
          <a:effectLst>
            <a:softEdge rad="112500"/>
          </a:effectLst>
        </p:spPr>
      </p:pic>
      <p:sp>
        <p:nvSpPr>
          <p:cNvPr id="13" name="Rectangle 3"/>
          <p:cNvSpPr txBox="1">
            <a:spLocks noChangeArrowheads="1"/>
          </p:cNvSpPr>
          <p:nvPr/>
        </p:nvSpPr>
        <p:spPr bwMode="auto">
          <a:xfrm>
            <a:off x="6803678" y="1412776"/>
            <a:ext cx="2232818" cy="416657"/>
          </a:xfrm>
          <a:prstGeom prst="rect">
            <a:avLst/>
          </a:prstGeom>
          <a:solidFill>
            <a:schemeClr val="tx1">
              <a:alpha val="40000"/>
            </a:schemeClr>
          </a:solidFill>
          <a:ln>
            <a:noFill/>
          </a:ln>
          <a:effectLst/>
          <a:extLst/>
        </p:spPr>
        <p:txBody>
          <a:bodyPr/>
          <a:lstStyle>
            <a:lvl1pPr marL="533400" indent="-533400"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algn="ctr" eaLnBrk="1" fontAlgn="auto" hangingPunct="1">
              <a:spcBef>
                <a:spcPct val="20000"/>
              </a:spcBef>
              <a:spcAft>
                <a:spcPts val="0"/>
              </a:spcAft>
              <a:buClr>
                <a:schemeClr val="hlink"/>
              </a:buClr>
              <a:buSzPct val="90000"/>
              <a:buFont typeface="Wingdings" pitchFamily="2" charset="2"/>
              <a:buNone/>
              <a:defRPr/>
            </a:pPr>
            <a:r>
              <a:rPr lang="zh-CN" altLang="en-US" sz="2000" b="1" dirty="0" smtClean="0">
                <a:solidFill>
                  <a:schemeClr val="bg1"/>
                </a:solidFill>
                <a:latin typeface="+mn-lt"/>
              </a:rPr>
              <a:t>勿洛蓄水池</a:t>
            </a:r>
            <a:endParaRPr lang="en-US" sz="2000" b="1" dirty="0">
              <a:solidFill>
                <a:schemeClr val="bg1"/>
              </a:solidFill>
              <a:latin typeface="+mn-lt"/>
            </a:endParaRPr>
          </a:p>
        </p:txBody>
      </p:sp>
      <p:pic>
        <p:nvPicPr>
          <p:cNvPr id="45064" name="Picture 9" descr="M:\Logo n letterheads\FEO Logo (LATEST)\FEO_Eng_Hori_Sg_Col.jpg"/>
          <p:cNvPicPr>
            <a:picLocks noChangeAspect="1" noChangeArrowheads="1"/>
          </p:cNvPicPr>
          <p:nvPr/>
        </p:nvPicPr>
        <p:blipFill>
          <a:blip r:embed="rId4" cstate="email">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7429520" y="6143644"/>
            <a:ext cx="1547812" cy="501650"/>
          </a:xfrm>
          <a:prstGeom prst="rect">
            <a:avLst/>
          </a:prstGeom>
          <a:noFill/>
          <a:ln w="9525">
            <a:noFill/>
            <a:miter lim="800000"/>
            <a:headEnd/>
            <a:tailEnd/>
          </a:ln>
        </p:spPr>
      </p:pic>
      <p:pic>
        <p:nvPicPr>
          <p:cNvPr id="281602" name="Picture 2" descr="http://farm8.staticflickr.com/7198/6857385621_120893a77a_z.jpg"/>
          <p:cNvPicPr>
            <a:picLocks noChangeAspect="1" noChangeArrowheads="1"/>
          </p:cNvPicPr>
          <p:nvPr/>
        </p:nvPicPr>
        <p:blipFill>
          <a:blip r:embed="rId5" cstate="email"/>
          <a:srcRect/>
          <a:stretch>
            <a:fillRect/>
          </a:stretch>
        </p:blipFill>
        <p:spPr bwMode="auto">
          <a:xfrm>
            <a:off x="-50924" y="1268760"/>
            <a:ext cx="9291180" cy="5589240"/>
          </a:xfrm>
          <a:prstGeom prst="rect">
            <a:avLst/>
          </a:prstGeom>
          <a:ln>
            <a:noFill/>
          </a:ln>
          <a:effectLst>
            <a:softEdge rad="112500"/>
          </a:effectLst>
        </p:spPr>
      </p:pic>
      <p:sp>
        <p:nvSpPr>
          <p:cNvPr id="12" name="Rectangle 11"/>
          <p:cNvSpPr>
            <a:spLocks noChangeArrowheads="1"/>
          </p:cNvSpPr>
          <p:nvPr/>
        </p:nvSpPr>
        <p:spPr bwMode="auto">
          <a:xfrm>
            <a:off x="0" y="0"/>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亚洲最宜居城市</a:t>
            </a:r>
            <a:endParaRPr lang="en-US" altLang="zh-CN"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endParaRPr>
          </a:p>
          <a:p>
            <a:pPr marL="0" lvl="1" algn="ctr" eaLnBrk="0" hangingPunct="0">
              <a:defRPr/>
            </a:pPr>
            <a:r>
              <a:rPr lang="zh-CN" altLang="en-US" sz="36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广阔的水道网络</a:t>
            </a:r>
            <a:endParaRPr lang="en-US" altLang="zh-CN" sz="36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sp>
        <p:nvSpPr>
          <p:cNvPr id="9" name="Rectangle 8"/>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10" name="Title 1"/>
          <p:cNvSpPr txBox="1">
            <a:spLocks/>
          </p:cNvSpPr>
          <p:nvPr/>
        </p:nvSpPr>
        <p:spPr>
          <a:xfrm>
            <a:off x="0" y="981075"/>
            <a:ext cx="9144000" cy="368300"/>
          </a:xfrm>
          <a:prstGeom prst="rect">
            <a:avLst/>
          </a:prstGeom>
          <a:solidFill>
            <a:schemeClr val="bg2">
              <a:lumMod val="75000"/>
            </a:schemeClr>
          </a:solidFill>
        </p:spPr>
        <p:txBody>
          <a:bodyPr lIns="0" tIns="0" rIns="0" bIns="0" anchor="ctr">
            <a:spAutoFit/>
          </a:bodyPr>
          <a:lstStyle/>
          <a:p>
            <a:pPr algn="ctr" defTabSz="912813" fontAlgn="auto">
              <a:spcBef>
                <a:spcPts val="1200"/>
              </a:spcBef>
              <a:spcAft>
                <a:spcPts val="600"/>
              </a:spcAft>
              <a:defRPr/>
            </a:pPr>
            <a:r>
              <a:rPr lang="en-US" altLang="zh-CN" sz="2400" b="1" spc="-150" dirty="0" smtClean="0">
                <a:ln w="3175">
                  <a:noFill/>
                </a:ln>
                <a:latin typeface="Candara" pitchFamily="34" charset="0"/>
                <a:cs typeface="Arial" charset="0"/>
              </a:rPr>
              <a:t>2030</a:t>
            </a:r>
            <a:r>
              <a:rPr lang="zh-CN" altLang="en-US" sz="2400" b="1" spc="-150" dirty="0" smtClean="0">
                <a:ln w="3175">
                  <a:noFill/>
                </a:ln>
                <a:latin typeface="Candara" pitchFamily="34" charset="0"/>
                <a:cs typeface="Arial" charset="0"/>
              </a:rPr>
              <a:t>年前建成</a:t>
            </a:r>
            <a:r>
              <a:rPr lang="en-US" altLang="zh-CN" sz="2400" b="1" spc="-150" dirty="0" smtClean="0">
                <a:ln w="3175">
                  <a:noFill/>
                </a:ln>
                <a:latin typeface="Candara" pitchFamily="34" charset="0"/>
                <a:cs typeface="Arial" charset="0"/>
              </a:rPr>
              <a:t>900</a:t>
            </a:r>
            <a:r>
              <a:rPr lang="zh-CN" altLang="en-US" sz="2400" b="1" spc="-150" dirty="0" smtClean="0">
                <a:ln w="3175">
                  <a:noFill/>
                </a:ln>
                <a:latin typeface="Candara" pitchFamily="34" charset="0"/>
                <a:cs typeface="Arial" charset="0"/>
              </a:rPr>
              <a:t>公顷的蓄水池和</a:t>
            </a:r>
            <a:r>
              <a:rPr lang="en-US" altLang="zh-CN" sz="2400" b="1" spc="-150" dirty="0" smtClean="0">
                <a:ln w="3175">
                  <a:noFill/>
                </a:ln>
                <a:latin typeface="Candara" pitchFamily="34" charset="0"/>
                <a:cs typeface="Arial" charset="0"/>
              </a:rPr>
              <a:t>100</a:t>
            </a:r>
            <a:r>
              <a:rPr lang="zh-CN" altLang="en-US" sz="2400" b="1" spc="-150" dirty="0" smtClean="0">
                <a:ln w="3175">
                  <a:noFill/>
                </a:ln>
                <a:latin typeface="Candara" pitchFamily="34" charset="0"/>
                <a:cs typeface="Arial" charset="0"/>
              </a:rPr>
              <a:t>公里的水道</a:t>
            </a:r>
            <a:endParaRPr lang="en-US" altLang="zh-CN" sz="2400" b="1" spc="-150" dirty="0">
              <a:ln w="3175">
                <a:noFill/>
              </a:ln>
              <a:latin typeface="Candara" pitchFamily="34" charset="0"/>
              <a:cs typeface="Arial" charset="0"/>
            </a:endParaRPr>
          </a:p>
        </p:txBody>
      </p:sp>
      <p:sp>
        <p:nvSpPr>
          <p:cNvPr id="11" name="Rectangle 3"/>
          <p:cNvSpPr txBox="1">
            <a:spLocks noChangeArrowheads="1"/>
          </p:cNvSpPr>
          <p:nvPr/>
        </p:nvSpPr>
        <p:spPr bwMode="auto">
          <a:xfrm>
            <a:off x="7740352" y="1428167"/>
            <a:ext cx="1368152" cy="416657"/>
          </a:xfrm>
          <a:prstGeom prst="rect">
            <a:avLst/>
          </a:prstGeom>
          <a:solidFill>
            <a:schemeClr val="tx1">
              <a:alpha val="40000"/>
            </a:schemeClr>
          </a:solidFill>
          <a:ln>
            <a:noFill/>
          </a:ln>
          <a:effectLst/>
          <a:extLst/>
        </p:spPr>
        <p:txBody>
          <a:bodyPr/>
          <a:lstStyle>
            <a:lvl1pPr marL="533400" indent="-533400"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algn="ctr" eaLnBrk="1" fontAlgn="auto" hangingPunct="1">
              <a:spcBef>
                <a:spcPct val="20000"/>
              </a:spcBef>
              <a:spcAft>
                <a:spcPts val="0"/>
              </a:spcAft>
              <a:buClr>
                <a:schemeClr val="hlink"/>
              </a:buClr>
              <a:buSzPct val="90000"/>
              <a:buFont typeface="Wingdings" pitchFamily="2" charset="2"/>
              <a:buNone/>
              <a:defRPr/>
            </a:pPr>
            <a:r>
              <a:rPr lang="zh-CN" altLang="en-US" sz="2000" b="1" dirty="0" smtClean="0">
                <a:solidFill>
                  <a:schemeClr val="bg1"/>
                </a:solidFill>
                <a:latin typeface="+mn-lt"/>
              </a:rPr>
              <a:t>榜鹅水道</a:t>
            </a:r>
            <a:endParaRPr lang="en-US" sz="2000" b="1" dirty="0">
              <a:solidFill>
                <a:schemeClr val="bg1"/>
              </a:solidFill>
              <a:latin typeface="+mn-lt"/>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1602"/>
                                        </p:tgtEl>
                                        <p:attrNameLst>
                                          <p:attrName>style.visibility</p:attrName>
                                        </p:attrNameLst>
                                      </p:cBhvr>
                                      <p:to>
                                        <p:strVal val="visible"/>
                                      </p:to>
                                    </p:set>
                                    <p:animEffect transition="in" filter="fade">
                                      <p:cBhvr>
                                        <p:cTn id="7" dur="1000"/>
                                        <p:tgtEl>
                                          <p:spTgt spid="28160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2000" b="1" dirty="0" smtClean="0">
                <a:solidFill>
                  <a:srgbClr val="C50C46"/>
                </a:solidFill>
                <a:effectLst>
                  <a:outerShdw blurRad="38100" dist="38100" dir="2700000" algn="tl">
                    <a:srgbClr val="000000">
                      <a:alpha val="43137"/>
                    </a:srgbClr>
                  </a:outerShdw>
                </a:effectLst>
                <a:latin typeface="Candara" pitchFamily="34" charset="0"/>
              </a:rPr>
              <a:t>国际大都市</a:t>
            </a:r>
            <a:endParaRPr lang="en-US" altLang="zh-CN" sz="2000" b="1" dirty="0" smtClean="0">
              <a:solidFill>
                <a:srgbClr val="C50C46"/>
              </a:solidFill>
              <a:effectLst>
                <a:outerShdw blurRad="38100" dist="38100" dir="2700000" algn="tl">
                  <a:srgbClr val="000000">
                    <a:alpha val="43137"/>
                  </a:srgbClr>
                </a:outerShdw>
              </a:effectLst>
              <a:latin typeface="Candara" pitchFamily="34" charset="0"/>
            </a:endParaRPr>
          </a:p>
          <a:p>
            <a:pPr marL="0" lvl="1" algn="ctr" eaLnBrk="0" hangingPunct="0">
              <a:defRPr/>
            </a:pPr>
            <a:r>
              <a:rPr lang="zh-CN" altLang="en-US" sz="3600" b="1" dirty="0" smtClean="0">
                <a:solidFill>
                  <a:srgbClr val="C50C46"/>
                </a:solidFill>
                <a:effectLst>
                  <a:outerShdw blurRad="38100" dist="38100" dir="2700000" algn="tl">
                    <a:srgbClr val="000000">
                      <a:alpha val="43137"/>
                    </a:srgbClr>
                  </a:outerShdw>
                </a:effectLst>
                <a:latin typeface="Candara" pitchFamily="34" charset="0"/>
              </a:rPr>
              <a:t>蓬勃发展的旅游业</a:t>
            </a:r>
            <a:endParaRPr lang="en-US" altLang="zh-CN" sz="4000" b="1" dirty="0">
              <a:solidFill>
                <a:srgbClr val="C50C46"/>
              </a:solidFill>
              <a:effectLst>
                <a:outerShdw blurRad="38100" dist="38100" dir="2700000" algn="tl">
                  <a:srgbClr val="000000">
                    <a:alpha val="43137"/>
                  </a:srgbClr>
                </a:outerShdw>
              </a:effectLst>
              <a:latin typeface="Candara" pitchFamily="34" charset="0"/>
            </a:endParaRPr>
          </a:p>
        </p:txBody>
      </p:sp>
      <p:sp>
        <p:nvSpPr>
          <p:cNvPr id="17" name="Rectangle 16"/>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1031" name="Rectangle 32"/>
          <p:cNvSpPr>
            <a:spLocks noChangeArrowheads="1"/>
          </p:cNvSpPr>
          <p:nvPr/>
        </p:nvSpPr>
        <p:spPr bwMode="auto">
          <a:xfrm>
            <a:off x="15875" y="1292225"/>
            <a:ext cx="1573213" cy="276225"/>
          </a:xfrm>
          <a:prstGeom prst="rect">
            <a:avLst/>
          </a:prstGeom>
          <a:noFill/>
          <a:ln w="9525">
            <a:noFill/>
            <a:miter lim="800000"/>
            <a:headEnd/>
            <a:tailEnd/>
          </a:ln>
        </p:spPr>
        <p:txBody>
          <a:bodyPr wrap="none" lIns="0" tIns="0" rIns="0" bIns="0">
            <a:spAutoFit/>
          </a:bodyPr>
          <a:lstStyle/>
          <a:p>
            <a:pPr eaLnBrk="0" hangingPunct="0"/>
            <a:r>
              <a:rPr lang="zh-CN" altLang="en-US" b="1">
                <a:solidFill>
                  <a:srgbClr val="00B050"/>
                </a:solidFill>
                <a:latin typeface="Arial Narrow" pitchFamily="34" charset="0"/>
              </a:rPr>
              <a:t>访客人数</a:t>
            </a:r>
            <a:r>
              <a:rPr lang="en-US" altLang="zh-CN" b="1">
                <a:solidFill>
                  <a:srgbClr val="00B050"/>
                </a:solidFill>
                <a:latin typeface="Arial Narrow" pitchFamily="34" charset="0"/>
              </a:rPr>
              <a:t> (</a:t>
            </a:r>
            <a:r>
              <a:rPr lang="zh-CN" altLang="en-US" b="1">
                <a:solidFill>
                  <a:srgbClr val="00B050"/>
                </a:solidFill>
                <a:latin typeface="Arial Narrow" pitchFamily="34" charset="0"/>
              </a:rPr>
              <a:t>百万</a:t>
            </a:r>
            <a:r>
              <a:rPr lang="en-US" altLang="zh-CN" b="1">
                <a:solidFill>
                  <a:srgbClr val="00B050"/>
                </a:solidFill>
                <a:latin typeface="Arial Narrow" pitchFamily="34" charset="0"/>
              </a:rPr>
              <a:t>)</a:t>
            </a:r>
            <a:endParaRPr lang="en-US" b="1">
              <a:solidFill>
                <a:srgbClr val="00B050"/>
              </a:solidFill>
              <a:latin typeface="Arial Narrow" pitchFamily="34" charset="0"/>
            </a:endParaRPr>
          </a:p>
        </p:txBody>
      </p:sp>
      <p:sp>
        <p:nvSpPr>
          <p:cNvPr id="24580" name="Rectangle 32"/>
          <p:cNvSpPr>
            <a:spLocks noChangeArrowheads="1"/>
          </p:cNvSpPr>
          <p:nvPr/>
        </p:nvSpPr>
        <p:spPr bwMode="auto">
          <a:xfrm>
            <a:off x="7578584" y="1268413"/>
            <a:ext cx="1551707" cy="276999"/>
          </a:xfrm>
          <a:prstGeom prst="rect">
            <a:avLst/>
          </a:prstGeom>
          <a:noFill/>
          <a:ln w="9525">
            <a:noFill/>
            <a:miter lim="800000"/>
            <a:headEnd/>
            <a:tailEnd/>
          </a:ln>
        </p:spPr>
        <p:txBody>
          <a:bodyPr wrap="none" lIns="0" tIns="0" rIns="0" bIns="0">
            <a:spAutoFit/>
          </a:bodyPr>
          <a:lstStyle/>
          <a:p>
            <a:pPr eaLnBrk="0" hangingPunct="0">
              <a:defRPr/>
            </a:pPr>
            <a:r>
              <a:rPr lang="zh-CN" altLang="en-US" b="1" dirty="0">
                <a:solidFill>
                  <a:schemeClr val="accent6">
                    <a:lumMod val="75000"/>
                  </a:schemeClr>
                </a:solidFill>
                <a:latin typeface="Arial Narrow" pitchFamily="34" charset="0"/>
              </a:rPr>
              <a:t>收入</a:t>
            </a:r>
            <a:r>
              <a:rPr lang="en-US" altLang="zh-CN" b="1" dirty="0">
                <a:solidFill>
                  <a:schemeClr val="accent6">
                    <a:lumMod val="75000"/>
                  </a:schemeClr>
                </a:solidFill>
                <a:latin typeface="Arial Narrow" pitchFamily="34" charset="0"/>
              </a:rPr>
              <a:t> </a:t>
            </a:r>
            <a:r>
              <a:rPr lang="en-US" altLang="zh-CN" b="1" dirty="0" smtClean="0">
                <a:solidFill>
                  <a:schemeClr val="accent6">
                    <a:lumMod val="75000"/>
                  </a:schemeClr>
                </a:solidFill>
                <a:latin typeface="Arial Narrow" pitchFamily="34" charset="0"/>
              </a:rPr>
              <a:t>(10</a:t>
            </a:r>
            <a:r>
              <a:rPr lang="zh-CN" altLang="en-US" b="1" dirty="0" smtClean="0">
                <a:solidFill>
                  <a:schemeClr val="accent6">
                    <a:lumMod val="75000"/>
                  </a:schemeClr>
                </a:solidFill>
                <a:latin typeface="Arial Narrow" pitchFamily="34" charset="0"/>
              </a:rPr>
              <a:t>亿新币</a:t>
            </a:r>
            <a:r>
              <a:rPr lang="en-US" altLang="zh-CN" b="1" dirty="0" smtClean="0">
                <a:solidFill>
                  <a:schemeClr val="accent6">
                    <a:lumMod val="75000"/>
                  </a:schemeClr>
                </a:solidFill>
                <a:latin typeface="Arial Narrow" pitchFamily="34" charset="0"/>
              </a:rPr>
              <a:t>)</a:t>
            </a:r>
            <a:endParaRPr lang="en-US" b="1" dirty="0">
              <a:solidFill>
                <a:schemeClr val="accent6">
                  <a:lumMod val="75000"/>
                </a:schemeClr>
              </a:solidFill>
              <a:latin typeface="Arial Narrow" pitchFamily="34" charset="0"/>
            </a:endParaRPr>
          </a:p>
        </p:txBody>
      </p:sp>
      <p:sp>
        <p:nvSpPr>
          <p:cNvPr id="1033" name="Text Box 5"/>
          <p:cNvSpPr txBox="1">
            <a:spLocks noChangeArrowheads="1"/>
          </p:cNvSpPr>
          <p:nvPr/>
        </p:nvSpPr>
        <p:spPr bwMode="auto">
          <a:xfrm>
            <a:off x="228600" y="6324600"/>
            <a:ext cx="4662488" cy="307975"/>
          </a:xfrm>
          <a:prstGeom prst="rect">
            <a:avLst/>
          </a:prstGeom>
          <a:noFill/>
          <a:ln w="9525">
            <a:noFill/>
            <a:miter lim="800000"/>
            <a:headEnd/>
            <a:tailEnd/>
          </a:ln>
        </p:spPr>
        <p:txBody>
          <a:bodyPr>
            <a:spAutoFit/>
          </a:bodyPr>
          <a:lstStyle/>
          <a:p>
            <a:pPr eaLnBrk="0" hangingPunct="0"/>
            <a:r>
              <a:rPr lang="zh-CN" altLang="en-US" sz="1400" i="1" dirty="0" smtClean="0">
                <a:latin typeface="Arial Narrow" pitchFamily="34" charset="0"/>
              </a:rPr>
              <a:t>来源</a:t>
            </a:r>
            <a:r>
              <a:rPr lang="en-US" sz="1400" i="1" dirty="0" smtClean="0">
                <a:latin typeface="Arial Narrow" pitchFamily="34" charset="0"/>
              </a:rPr>
              <a:t>: </a:t>
            </a:r>
            <a:r>
              <a:rPr lang="zh-CN" altLang="en-US" sz="1400" i="1" dirty="0" smtClean="0">
                <a:latin typeface="Arial Narrow" pitchFamily="34" charset="0"/>
              </a:rPr>
              <a:t>新加坡旅游局</a:t>
            </a:r>
            <a:endParaRPr lang="zh-CN" altLang="en-US" sz="1400" i="1" dirty="0">
              <a:latin typeface="Arial Narrow" pitchFamily="34" charset="0"/>
            </a:endParaRPr>
          </a:p>
        </p:txBody>
      </p:sp>
      <p:graphicFrame>
        <p:nvGraphicFramePr>
          <p:cNvPr id="1026" name="Chart 18"/>
          <p:cNvGraphicFramePr>
            <a:graphicFrameLocks/>
          </p:cNvGraphicFramePr>
          <p:nvPr/>
        </p:nvGraphicFramePr>
        <p:xfrm>
          <a:off x="125413" y="1492250"/>
          <a:ext cx="9039225" cy="4929188"/>
        </p:xfrm>
        <a:graphic>
          <a:graphicData uri="http://schemas.openxmlformats.org/presentationml/2006/ole">
            <mc:AlternateContent xmlns:mc="http://schemas.openxmlformats.org/markup-compatibility/2006">
              <mc:Choice xmlns:v="urn:schemas-microsoft-com:vml" Requires="v">
                <p:oleObj spid="_x0000_s186381" name="Chart" r:id="rId4" imgW="9001041" imgH="4905439" progId="ET.Workbook.6">
                  <p:embed/>
                </p:oleObj>
              </mc:Choice>
              <mc:Fallback>
                <p:oleObj name="Chart" r:id="rId4" imgW="9001041" imgH="4905439" progId="ET.Workbook.6">
                  <p:embed/>
                  <p:pic>
                    <p:nvPicPr>
                      <p:cNvPr id="0" name="Picture 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413" y="1492250"/>
                        <a:ext cx="9039225" cy="4929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Content Placeholder 4"/>
          <p:cNvSpPr txBox="1">
            <a:spLocks/>
          </p:cNvSpPr>
          <p:nvPr/>
        </p:nvSpPr>
        <p:spPr>
          <a:xfrm>
            <a:off x="1258888" y="1200317"/>
            <a:ext cx="6049962" cy="1152525"/>
          </a:xfrm>
          <a:prstGeom prst="rect">
            <a:avLst/>
          </a:prstGeom>
        </p:spPr>
        <p:txBody>
          <a:bodyPr/>
          <a:lstStyle/>
          <a:p>
            <a:pPr marL="342900" indent="-342900" eaLnBrk="0" hangingPunct="0">
              <a:spcBef>
                <a:spcPct val="20000"/>
              </a:spcBef>
              <a:defRPr/>
            </a:pPr>
            <a:r>
              <a:rPr lang="en-SG" sz="2000" b="1" dirty="0">
                <a:latin typeface="+mn-lt"/>
                <a:cs typeface="+mn-cs"/>
              </a:rPr>
              <a:t>	“</a:t>
            </a:r>
            <a:r>
              <a:rPr lang="zh-CN" altLang="en-US" sz="2000" b="1" dirty="0">
                <a:latin typeface="+mn-lt"/>
                <a:cs typeface="+mn-cs"/>
              </a:rPr>
              <a:t>国家计划在接下来的</a:t>
            </a:r>
            <a:r>
              <a:rPr lang="en-US" altLang="zh-CN" sz="2000" b="1" dirty="0">
                <a:latin typeface="+mn-lt"/>
                <a:cs typeface="+mn-cs"/>
              </a:rPr>
              <a:t>5</a:t>
            </a:r>
            <a:r>
              <a:rPr lang="zh-CN" altLang="en-US" sz="2000" b="1" dirty="0">
                <a:latin typeface="+mn-lt"/>
                <a:cs typeface="+mn-cs"/>
              </a:rPr>
              <a:t>年内斥资</a:t>
            </a:r>
            <a:r>
              <a:rPr lang="en-US" altLang="zh-CN" sz="2000" b="1" dirty="0">
                <a:latin typeface="+mn-lt"/>
                <a:cs typeface="+mn-cs"/>
              </a:rPr>
              <a:t>9.05</a:t>
            </a:r>
            <a:r>
              <a:rPr lang="zh-CN" altLang="en-US" sz="2000" b="1" dirty="0">
                <a:latin typeface="+mn-lt"/>
                <a:cs typeface="+mn-cs"/>
              </a:rPr>
              <a:t>亿元进一步发展旅游业</a:t>
            </a:r>
            <a:r>
              <a:rPr lang="en-SG" sz="2000" b="1" dirty="0">
                <a:latin typeface="+mn-lt"/>
                <a:cs typeface="+mn-cs"/>
              </a:rPr>
              <a:t>”  </a:t>
            </a:r>
          </a:p>
          <a:p>
            <a:pPr marL="342900" indent="-342900" eaLnBrk="0" hangingPunct="0">
              <a:spcBef>
                <a:spcPct val="20000"/>
              </a:spcBef>
              <a:defRPr/>
            </a:pPr>
            <a:r>
              <a:rPr lang="en-SG" sz="2000" b="1" i="1" dirty="0">
                <a:latin typeface="+mn-lt"/>
                <a:cs typeface="+mn-cs"/>
              </a:rPr>
              <a:t>	- </a:t>
            </a:r>
            <a:r>
              <a:rPr lang="en-US" altLang="zh-CN" sz="2000" b="1" i="1" dirty="0">
                <a:latin typeface="+mn-lt"/>
                <a:cs typeface="+mn-cs"/>
              </a:rPr>
              <a:t>《</a:t>
            </a:r>
            <a:r>
              <a:rPr lang="zh-CN" altLang="en-US" sz="2000" b="1" i="1" dirty="0">
                <a:latin typeface="+mn-lt"/>
                <a:cs typeface="+mn-cs"/>
              </a:rPr>
              <a:t>海峡时报</a:t>
            </a:r>
            <a:r>
              <a:rPr lang="en-US" altLang="zh-CN" sz="2000" b="1" i="1" dirty="0">
                <a:latin typeface="+mn-lt"/>
                <a:cs typeface="+mn-cs"/>
              </a:rPr>
              <a:t>》</a:t>
            </a:r>
            <a:r>
              <a:rPr lang="en-SG" sz="2000" b="1" i="1" dirty="0">
                <a:latin typeface="+mn-lt"/>
                <a:cs typeface="+mn-cs"/>
              </a:rPr>
              <a:t>, 2012</a:t>
            </a:r>
            <a:r>
              <a:rPr lang="zh-CN" altLang="en-US" sz="2000" b="1" i="1" dirty="0">
                <a:latin typeface="+mn-lt"/>
                <a:cs typeface="+mn-cs"/>
              </a:rPr>
              <a:t>年</a:t>
            </a:r>
            <a:r>
              <a:rPr lang="en-US" altLang="zh-CN" sz="2000" b="1" i="1" dirty="0">
                <a:latin typeface="+mn-lt"/>
                <a:cs typeface="+mn-cs"/>
              </a:rPr>
              <a:t>9</a:t>
            </a:r>
            <a:r>
              <a:rPr lang="zh-CN" altLang="en-US" sz="2000" b="1" i="1" dirty="0">
                <a:latin typeface="+mn-lt"/>
                <a:cs typeface="+mn-cs"/>
              </a:rPr>
              <a:t>月</a:t>
            </a:r>
            <a:r>
              <a:rPr lang="en-US" altLang="zh-CN" sz="2000" b="1" i="1" dirty="0">
                <a:latin typeface="+mn-lt"/>
                <a:cs typeface="+mn-cs"/>
              </a:rPr>
              <a:t>29</a:t>
            </a:r>
            <a:r>
              <a:rPr lang="zh-CN" altLang="en-US" sz="2000" b="1" i="1" dirty="0">
                <a:latin typeface="+mn-lt"/>
                <a:cs typeface="+mn-cs"/>
              </a:rPr>
              <a:t>日</a:t>
            </a:r>
            <a:endParaRPr lang="en-SG" sz="2000" b="1" dirty="0">
              <a:latin typeface="+mn-lt"/>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0" y="942975"/>
            <a:ext cx="9144000" cy="707886"/>
          </a:xfrm>
          <a:prstGeom prst="rect">
            <a:avLst/>
          </a:prstGeom>
          <a:solidFill>
            <a:schemeClr val="bg2">
              <a:lumMod val="75000"/>
            </a:schemeClr>
          </a:solidFill>
          <a:ln w="9525">
            <a:noFill/>
            <a:miter lim="800000"/>
            <a:headEnd/>
            <a:tailEnd/>
          </a:ln>
        </p:spPr>
        <p:txBody>
          <a:bodyPr>
            <a:spAutoFit/>
          </a:bodyPr>
          <a:lstStyle/>
          <a:p>
            <a:pPr algn="ctr" eaLnBrk="0" hangingPunct="0">
              <a:defRPr/>
            </a:pPr>
            <a:r>
              <a:rPr lang="zh-CN" altLang="en-US" sz="2000" b="1" dirty="0" smtClean="0">
                <a:latin typeface="Candara" pitchFamily="34" charset="0"/>
              </a:rPr>
              <a:t>新加坡首个综合娱乐城</a:t>
            </a:r>
            <a:r>
              <a:rPr lang="en-US" altLang="zh-CN" sz="2000" b="1" dirty="0" smtClean="0">
                <a:latin typeface="Candara" pitchFamily="34" charset="0"/>
              </a:rPr>
              <a:t>——</a:t>
            </a:r>
            <a:r>
              <a:rPr lang="zh-CN" altLang="en-US" sz="2000" b="1" dirty="0" smtClean="0">
                <a:latin typeface="Candara" pitchFamily="34" charset="0"/>
              </a:rPr>
              <a:t>圣淘沙名胜世界，</a:t>
            </a:r>
            <a:endParaRPr lang="en-US" altLang="zh-CN" sz="2000" b="1" dirty="0" smtClean="0">
              <a:latin typeface="Candara" pitchFamily="34" charset="0"/>
            </a:endParaRPr>
          </a:p>
          <a:p>
            <a:pPr algn="ctr" eaLnBrk="0" hangingPunct="0">
              <a:defRPr/>
            </a:pPr>
            <a:r>
              <a:rPr lang="zh-CN" altLang="en-US" sz="2000" b="1" dirty="0" smtClean="0">
                <a:latin typeface="Candara" pitchFamily="34" charset="0"/>
              </a:rPr>
              <a:t>及世界最大的海洋馆</a:t>
            </a:r>
            <a:r>
              <a:rPr lang="en-US" altLang="zh-CN" sz="2000" b="1" dirty="0" smtClean="0">
                <a:latin typeface="Candara" pitchFamily="34" charset="0"/>
              </a:rPr>
              <a:t>——</a:t>
            </a:r>
            <a:r>
              <a:rPr lang="zh-CN" altLang="en-US" sz="2000" b="1" dirty="0" smtClean="0">
                <a:latin typeface="Candara" pitchFamily="34" charset="0"/>
              </a:rPr>
              <a:t>海洋生物园皆坐落于圣淘沙岛</a:t>
            </a:r>
            <a:endParaRPr lang="en-US" altLang="zh-CN" sz="2000" b="1" dirty="0">
              <a:latin typeface="Candara" pitchFamily="34" charset="0"/>
            </a:endParaRPr>
          </a:p>
        </p:txBody>
      </p:sp>
      <p:sp>
        <p:nvSpPr>
          <p:cNvPr id="7" name="Rectangle 6"/>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国际大都市</a:t>
            </a:r>
            <a:endParaRPr lang="en-US" altLang="zh-CN"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endParaRPr>
          </a:p>
          <a:p>
            <a:pPr marL="0" lvl="1" algn="ctr" eaLnBrk="0" hangingPunct="0">
              <a:defRPr/>
            </a:pPr>
            <a:r>
              <a:rPr lang="zh-CN" altLang="en-US" sz="36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圣淘沙</a:t>
            </a:r>
            <a:endParaRPr lang="en-US" altLang="zh-CN" sz="36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pic>
        <p:nvPicPr>
          <p:cNvPr id="10" name="Picture 2" descr="M:\Photographs\Photos with Rights\STB Digi Lib\Sentosa\_WKL3945_Medium_Resolution.jpg"/>
          <p:cNvPicPr>
            <a:picLocks noChangeAspect="1" noChangeArrowheads="1"/>
          </p:cNvPicPr>
          <p:nvPr/>
        </p:nvPicPr>
        <p:blipFill>
          <a:blip r:embed="rId3" cstate="email"/>
          <a:srcRect/>
          <a:stretch>
            <a:fillRect/>
          </a:stretch>
        </p:blipFill>
        <p:spPr bwMode="auto">
          <a:xfrm>
            <a:off x="0" y="1643050"/>
            <a:ext cx="9144000" cy="5214950"/>
          </a:xfrm>
          <a:prstGeom prst="rect">
            <a:avLst/>
          </a:prstGeom>
          <a:ln>
            <a:noFill/>
          </a:ln>
          <a:effectLst>
            <a:softEdge rad="112500"/>
          </a:effectLst>
        </p:spPr>
      </p:pic>
      <p:sp>
        <p:nvSpPr>
          <p:cNvPr id="21511" name="AutoShape 2" descr="data:image/jpeg;base64,/9j/4AAQSkZJRgABAQAAAQABAAD/2wCEAAkGBhQSERUUExQVFRUUFBYYFhgVFxgXFxcWGBgVFxcYFxUYHSceGBslGRcUHy8iIycpLiwsFR8xNTAqNSYsLCkBCQoKDgwOGg8PGiwgHyUsLCwsLCwpLCwsKSwsLCkpLCwsLCwsLCwsKSwsLCwsLCksKSwsLCksLCwsLCksKSwsLP/AABEIAMYA/wMBIgACEQEDEQH/xAAcAAABBQEBAQAAAAAAAAAAAAAFAQIDBAYABwj/xABEEAACAQMDAgQDBAcFBQkBAAABAhEAAyEEEjEFQQYTIlFhcZEyQoGhFCNSscHR8BUzYnLhB2OCkvEWJDRDU3OistKT/8QAGgEAAwEBAQEAAAAAAAAAAAAAAAECAwQFBv/EACwRAAICAQMEAQIFBQAAAAAAAAABAhEDEiExEyJBUQRhcRRCgZGhMkOxweH/2gAMAwEAAhEDEQA/ADwWnhKeFpwWvoLPlUhu2nBaeFpwWpbLoYFp4WnBacFqbKSGhaeFpwWl21NlpCBaUJTwtPApWWkMVKcFp0U4LSbHQ0LShacFp4WpsoYBTlWnhacFpDSEFSLTQtSKKllokS5UguA1DFOCVm0aqTROFFIQaalSbKzaNk7OVqeppmynqlSUlZMtOFRrUgqTVDlBpC8dqcDSqJqQobuMVDcFWDa+NRmyaadEyRF5VcUqVRmpDap6haLMIFp4WnhKcFr1Wzw6GBaULUgWnBKmy0hgWnBaeEpwWlZaQ0LTgtOApQtTZVCbaULTgKcBSGNApwWnBacFpWOhoWnBaeBSgUrGkNApwFOApYqbLSEApYpwFOC1NlpCLUgFJtpRUlJDxbp6mmCnVDNUSrUgWq4NSK1RRrGRKEpStNDU/dUMu0KtPUUypFpMY6uiuFdNIZGQJpVp2ykcRQBiwtPC0rGJnAHJ7VV6Z1W3qAxtNuCNtJgjMTieR8a9J5IrlniqDfgtAU4ClApXYKCzEAKCSTgADJJo1D0ibacFoZ07rwvSyI3lr94mDGc7faBxM0aCzURyxldM06bREEpwSpRbFOFunqGoMiC04LUotU8W6WpD0MhCU4JUwWnAVLkWsZDsp2ypopYqdRSgQhKcFqWKcFqdRagRRXRU3l0otUtRWgiApYqTyaXy6NQaWMiuini3TglKytIyKUCnBKdspWNIRVp6pSBaeBUlpChafNIq04pUFnTSi5XLaqRbdSOjga4pTgKWlYUfPPWPHdx7YsY9Vi2bj/eLNkgDgCBmneEfEK2LV9mMLNr4mTvAAHczFY1yxeVUzsQGRP2Uxj61buT5ZlTm7aMZEkKxH7x9aHG1pZzUlvRqbvjO62oRg5CLcEIDgrug7hOZHv71t/EUXtNdt7mAKknZG5gvqKCcZiK8i6XbLmT7247faJiM5mMe8Vct9UCuUKSVcL2EwGn6wfrWUtSpRNceJSe4c6J4puae2wS0xkGd0iSN+zgcekT/AJjFajwv4uZ7gs3ECgBocmONxEzjtAzWN/t201ufJAYIrE7kyHO1VzxBz8aJDXrNxfLXF63bA3KO7nafidpxUxnOLtI6H8eLXJ6aNdb43pP+df51OpFed6IW3vBCibWvPbjeD9kIGUR8SDHxFeg2LCooVRCqIAHYV248kpcqjlyYlDh2TinKKiFKrVZmkTAU6oQ1O8w0iqJQKUGoRd/Ku30FFgGlmq7XQBJMAck4H1pd9SUixvrg9QGmtcAie5AHfJ+VBRbD08GqgNOD0gLJNcBVVrpEYJkgY7fEzGP58U46oAwXQH/MP3TQMtgU8VAlwngg/LNKC+7gbdvM+rdPG2IiO8/hUsZPtrorlX407b8T9aVjoTApwaoTpiXDbztAIKwIJnBJ5BHsDU4sj2FKwO3j+jSi4P6zShB8Kjv6NH271DbG3LImGHcfGlYD2u/P6GqfSOp+fZS6AYdZEqUMT+ySSPrVbxf/AOB1Hb9U3GO3wp3hm0BpLEAD9UnGPuijxYHhGgtkXbsbR6Lf2o/9K5xKH+H4j0mTrQP6qdp/7xa4/wAtvn0j+u4+yNBregWrJLBtxYAQwONqss+hgO45jn3yMx1MksChCgMDHH2QoMSx9p/AYOSeV5ouVoP7ekk0JP6uTgjSfte93/APx4/4eTRvz59zmPN7bv2LnssfnRfS6FPLVy4AXyiZQ/8Alby33uTI+nfs3VdZIuL5agBshiSSWCnkTtUCSPjzPYEcyvYt8lSxu8po3/3Wn/8AW/aHsv8AXwrQPu33Mv8A+OTve4m77jj8qA6fxXfWV222G1F2ndkWyWUSjAgzOZz3mi9j/aZcJJuaYJN1bjMjOf1igKDDGOwwIHwrfX9iW1QXOua1ca4RcbZqdQ22b+f7nHqEZ+Jj51Zs+NL322SFzKFYiN8iZ3T6H/5eKo6bxsLu4bUfc7sQxYBixUt8p2jHGMRQLrfXAYCIBJ9YUSdzFyQActm40Z70uq62IWnzya614yus5OyAGK7NvsduWJkmSM4GeKRfGLtcLBAoWFjbJIOwiXmc71iIGe9YPquuv2ZMMByTHxGT+PvAxR611qw1r7Chiq7pIPCoBBH2cInHtWf4l8sfb6NGvjR2doXaqAEgrPIkEsT7dgPrWd6l1q29+47KxZmHG8KsALAg5OCTxk0/9LtFGO0HcOJnABAmcj2980KbS2g7bvSpGDgkHmADO4cyKmHyde0hpxW6NCPHl08Yk9kA/h/Udqls+N3Pdzz+zJgT9kdvrQa30+3M7WIxwyj6blme0VS11u2G/VnKtBBMk554Geat/Jj4ZUVE3tjxcwkPZuSDBxt9uZx3FR6vxQzXblpfTtIAiNxzGCe8giPhVW3eRrksoklSTCktNy338sn7IMyf50Je4i6g3G3j1FtoVmYyX2yFmAA0/P5VpHNqV2GlB9/El2WDMgBEACAw477u81Na8WFPtjeCJEQO08gQaAXnV23oWMgyCrqZGfb/AAnFRai8u236gT5azG5sgbe094pSyuO7ZahHya0eMUJAKlZmW52nHaM8j4UMTxRehfXuIPqC2xn3UYwY7/Cstrr98N6biBcyNgbuMCcxED8KuaTRMy7i0icwYPbEDA5j+jRHNGX5idKot9Q1Ze4zFbm0tIB3EAEnHtHFRi/a/YM/L/X4iqep015GG0qq4JLDd6ZI5PB4q5oUBVnu39OolgAwhiRkEAHIwo47Vo8kUGl1uSW9RaVlPAbspggg53DtNXtX43uHy/Jd7arbhlCh5ZYg7iuJ/KvNv7f1cbv0df8Alf6faotpW6g4BGntgHjeSn72mjVjSuUqJt+EbNvF197T2mZ237RuO0GI9SgKBzMTJwPjRrQ+ItSLSoQi7VjcfU5HbEwDEczWFsa7XWhjT6aYBJLuTkZEzyD2HtVgdd1xP9zpuJHqucSvxwfUPoaFkxtdrseib3Nt0vq1ywu1fUpJb1knJySDPc5+ZNGLPisfftkf5SD+RivL08Q68x+o0uU3faueymDnBz+VOTr+vMfqdKNwnLXMEAkzn/D+YpOcfY+nL0euWev2W+/H+YEfnxV21fVvssG+RB/dXjP9ta/H6nSeqfv3MEFx78enn4ilXrOvwRa0v2tsi5cmZgHnjjPxqdUfY+nL0eo+Lh/3LUf+037ql8OD/ulj/wBlP/rXltzxF1N7bobenKmVZTduGRAOCT7Ht7UW0Gv1/kALcRVKpEMA1uAJVGKtA7QwnHahzVbbh0n52MrotfcclA6713f8S7hBBHaI96E6np11bhuOSodiAdpiRuICtxEDvnMRVDR9OvKFe2ZBnJYD05jAJjM/Simj8RsF8q4FOc7uQ4mOB8IkfGvNdp9u5nytx73zcsOgJYlcAMDxE/ZM8TVDSdJLKAxhgQRAkRJG1gIz/H3p/wDa6q8pG8ZEYkEA7Wx+Hzq3/bu9fMjIGeD6cn8QP41O6WyDSvYKv9Le27RxO4AyMTMCJ4x/GpNH4g3na+RuAmCJ7Ax2FGP0oXrTTDRgfGcEDuO0YGazOq6Whg2bltiZO2GVhA7ggqfqK0i1PaRMo6eC1qUDErZbgSIyRP3Z5wfeTVnwwSzNu24lTuncSIyCB2/ChHTxeFwAiAOfSNscNPbj6nHNNu+ICp9FtVIYtMCSeZMzmMdxxjvWji2tKJi6dmw6zfstbVXxDiR+GYBIERGZMVU6toLQtM1oH0fdZgZU+kFDGMk8+3asuNdfuhrjrcdSQu8A7A2MM4G0GIx3xRPQW3ayVCb0Z8MzgDBziT3rJ43BK2aXq8Euh2mAHaSJbjBiYI9viPj7USu7SnlsGJJgYwe+G7EZrMpp41GwGCG2EAmQeDmI/wCtS6zqjpcZPvb+RxjiBEfnTeO3sSFbdsi0NqsGLCCxkTtBEDuDS6Lpt4vlQVblN4BkgTC4IPqHb2yc0OtdUzJgG3lP/c7Qn2Wk+/YGiNnV7Egna7ep2JkqQ0r6cbW3R7njGSamSkkCJDoLvmBjc2rmDu9U9gyflj/o7qKXN2SxwTJypHvJPpx2+H41U1NtXuhmd9hA2lVNzPeTyCPx4rR9IsW2tXHJZig2ATJK3AUJI7Hg54E1C1X+htFmb/TlRgd7YEYAg8zJnPP0or03VJcK7QpzjGRH3ciec896r6fwt5btvupG07ZIJ28zt94mnv0jYyEhFQAlSCg3LAIIBjmQfx4xTlJSVWQ7YT1b+Wu8i0BGTtTO0ewj8BJ4pek9RDercVX5D7RjBBjasHt7cUDv9FuAeaC9oN2dWA+MEYAj9/ahfnm0Tu37nUnG11yBJI7E5EHjHtULFGSpC3N8NVYhvPcGF+ypIIYmABBAPIMn/pX0GotEbntqVmPQJOCBk+/171idLrS7epiEIKmBG+JALAY+Jij663yrJjyw6zvgGYUTCjucNn/Q1MsOnYGw1p+q6duGIXdBE9p9zHw7Va03VrZAVLhCmfS/P1n+NZrpnSkvOW2+WjQfVyq4G5VBk+ozBOYozb8N6ZnO69eYR6WUWwpj3GT+VZPFjurYWy4mrtkfagkEiZAO3J4Bz9KVeq77BuWSCVEw6zJkCJDDP1od0S2h1TWjcTZBgl2C7xhZ3/EiAs8dq7UWrfTrf6xzsL4ZAXEsSRiMiAeB9aqMZY32N3/ktBDQ9Sd7RLPZS591TbYqT7E75Gfh+FT6C5ee2zPd01tlLDYbbkmOCDvGD2+VZP8A7T6O485bHJRlJM9wp4+VHen9bBtsi3CLb8g/ZUAHEsSw5P8AWK6ZZ8sebGn9Cz0fV6m8rF1towP2VtNdJEDJIuAL7QfapHu6lP71LazxNtxI/wCJh/RqppnCYtl+JlYMxwIEGI/fRPrPVbl7RskMly3LW2K5JUcbWGZ4+ZxVw+YtXctvuN8Fb9Puf7v/AJG//dcuruOdpW0wPbyyx/5S0c/GsPb8R6lWAeMkCGtheRj27xW16dr7nlWSDbU3UDmUY4O8RO/kFfzrtnlxx5sqMZP0ZM9QSW2N5gBiEAHvwyxH/F+dD+pdJVma6iXCNo5XbuYcg5zmOB3q/pb7BCbVqykn1CMROMZE9+R8KvWdS5JL+UQIIxOB8SsDM4B/nXnXp3RhyYa5cy5CMHIIiWwTMn3/AOlT9E1u0kQHLHaE2TzghSw5rQa3Vj1bbSOTkepmTHHf29orUf7NOtpvuKEU3Wd1Vcgny7ZYKN5kFmx9K6YvWqaDgxmqsi5f9O9WxuAJCgr8MRj51fT/AGeapLbOLNx0iRukKF7yAdzACT9KtdY8WXNRe01vWWguot6hmci35Y8nYG8tlb1N6lOeI+dbXq+l11y7pL9vU27Gnt2rdz13vL8y4x3XN6xDDbCwZHyqljrayXueZ+H/AAxe1N1Vspa+9IuMVWBk7gvqcZHFX/FXh67pkVrn6NtbcFNja6l0jcpaFKn4fniivRdYLep6m9hgy2revNoq25QoTcm0g5AnEHtQnV3VHSFO3FzWzAJUDdpySe/sPpVaV5CtjSeH207dM1IS4SqC2VttbZ4eSwO0en1OSs9tsmg3gjTedccX7pRbau10qBIgM7kvHZRJj3A+NVvDjqOlaguzAbtNJBAM+c/f4mneB76NqdTYSJ1Gnvi2s/aZrYIXnkhWETScE3uC8UQ+KdJYe3+maR7xW3cFq4l0LvDOC1u4CmCrAEZzIFFnt6K3ptNcv6W866gN5moV2UW9rm2TtAKs8gttMYjk1Uu2m0PTboviH1V20io/pbZbFxyxB4iUHz+VXPBtjVJas3dJq0XTux/SrOoNvbbIaGBRowyQ0qATVqKQ/IA8OXdMdT+ttNfRA2xQpm4VDFJVRIJ9IzxuM8CifizpJOh/SLmh/Qrn6Siwm5RctujsSyMTBVkGcc1X8PdRROpah7T+TZujUixcIlbDsH8lmUZAE+2PwpddZtjT3dO+rfU3WvWrl1wLjKSquoVLr5Mbs9v1giYNJtJBVAdxeRF2s0mDiSrTwQU+R+lE9upPpDDaQdwiDwskn3/jQ+z0O4LZYOUtgE7jgf5YmS34dq7Ta65uVReYxOXOAO0NmB8K5n9BWaHwroimstFmBDH1KZad2CCSPaj/AIq6Uy31eyodUTbsJWAJ9BAY/ISJwKA9EvWvNVytqQfu3WA+MAkCZ+FHur9P09/TsBZAuG3tNxQpcOikSAeTkGJqIuDVSdP7DTaMt0vqJ1d7V2y0eXbLLGQ7KYYNnIMv9RRHTaYmyH1Nu0Ld3cqCFQyNo5mQc8fCh/hXp/6NrbgYT6Cd0RuGO0/PPwolrvEq6i2k2T6AXBAIhrhYNtMYAkfWonX5foXasy3UvDV+16raOEViQSPsk8/17ioundVa2x8zO4jcWBHMrtM/ZJEGR+ya0ui61bGHF0TP2vV7ZI/PHtStYQ2y2xfKJ3MTbLRAmWeZU+0ke1LqviaFsxmj1oRVLcwButyRAkBzP3iYz/Og3VevsCqrO2TG8lQYgkE9+3yqbpFkNqF07XB6izDyjICgSFYuJUHGB8JrQaOzpLD3CD5rqHxc2uBhDgdiZIkROa1jBRdsNKZT6PpG1Ci76LaWwPUiruZiPsgz2EMfiY5p/VekfpVi5aS6BkNaQgqN6KcNI9JIx7Z+NW+m60XtOCj2rYZiYViqqZmANuZntOZyapafqF220echMwTEiTAA+Gf3/Cscj7uzlDqjI9D8Nalj/cssR9uE9zjfE/hRoaq5Yu+WylcenIODE4iefb2rQ6nq6gK1wSWb9kwon2Bz370P6prrTMHNkb14Kr6gvKndIjvj/F8K0WSWV1JbFUWE8ReWpChbhY+qPSwIEE7h9kZ/071He6vdJdRZXaolWDndMDAz6RM5q7b6F+rDtbDJejaTdDEnMFfUWUiPh8aE9V6IllCZZWVoneORIMZg8Hj2MVX4RJW2jaEsddyZd0finWWwsvea2qbrjNcVtsSSu153GAPrS9Y8T3L7y1lraqvoO5YdSZGFUEHMmZod/Ztq42zc5L24BLHkjuCkc+xP41PY8OHcN11lXaAxALHcB90EARPx4pww9RWi3LHfP8GP6rqjaYoZG2Rggyw5JgZPz96HnrLyfUQxwTAE/PHPatz4hWz5jlrVsi40yzFSQYjjnmshZ06I8i3vEmF+0I+JOT29q3xtSjwcLpFzQ3lCAXDLYMlpPaPcDPvzmataLRPcvi7p7otXgd1sLvlmWY2bQQGOFzgyO1Rt0R7rgSg3kyoIbaPwEAcd/wB1Wbvh99GQ9u426QV2kKZGe3FQpqMudws0vjLqGofp2mua3y21C6mLbIm1jb8q55qmMYJTgATGKvaPoWj1os6y/ctlbemt2r1m59tWsyCVTkll2gADv9M5d1r6tf19xjdRSLZuNKgzIwRiTzHsKht3Rbu4NtvcCQ0HMjMH8PzoebwJt3sJ4d61p0bWQjJb1FvUJbVAIQXV2ooJIwBiauWLYv6FdK1uBaurc3bjMC2bUCFie85FQ9R0Ontoro5VJAKgjPwUniriaZLts+W7oQvKHsDnI+0fx7VjLNe62H3Ge6H1K/pbV1bN21svK1p1uwwiWkrjByc+549hSaFrcXC+1lypUhHBk+pW3TIicZogdQ2mLNk75IYKILSwkHjntHvxT9V1F2JATDEMd5kQYYbR/H4CunVKxbtluz1G7cuq1y5d1B2SSxe45GSuDMCZwIFV+uEJaCFdlw5UQwHYgNnnn5YzVnQ2bhuDy7yKwCgA9x3jMnJPbMVJ1TTNfZkYy1syRnCiN22RkHJ/hWGrvthuUeksoO5tiLAO0+YSecknCk/CiC6C3cK3LdxUjDKCLjHdxsBAPc4qDQX7ib0CqGW40b0VztmByPT/AEai6ZccXGbBjO5IlcwSPSQTn2pzTbbAIdc6mLBtruOxs4jdg53GTByDHtVTS3LRG5bRusNxJuOQxnmdp27Y9hVDrekRy10m6zQubhEkjEniR29+Kj0tyAhUGFGZSB8i8Ak/j3ojBaBstanWJvEWAqyDgHb8c8zzHvNbnwiy3CELjawO9dvqIOSNpEdzJHesZa0Nx5hWYTPA5+J+sSe1GNN51k77aPbeQAdykqQILDOJxjjFKUYtJf8ARXRuOq+C7GlIuWmuEujht7T6QARGMZJz8axfStTctnyrV3Zjhz6eeBIhZznPH0XqHUL95t11mZlULm4vckkESe5PPwqgl0q32VJMEkMD3+9MUpRU5N0U3H3uN6jcvly7rCFjG5huODCMBz78fgKLWOmeZancyDI/WPbUDsCJVi2DIEe1CP0X1AncSzcbwZJPA9p/Kj3T+r3TdW49g3FSPKyCsjG5p5wIHbvUzXpUVja5ZZv+DDaFwbrZF22QpZVncACjEgZAbP4kZoPpOkXNQhS5ZLKBBuWksr5bAcwHlgB/h78UU8QeKS0buc+heV/GIH58Vll6heXcqllDg7mxAAz7x2j8a0g5tWUsyug6mhtfZLM+xY9UCQvDAekg4M8fyjt30Y5AZkwpI2luf2iQBkn3zzQjWveEby1wCI9FvzEn7UlxIWZ7xmnWdP5y+hnlGGCqsZn/AAiSTnArOeO3uEgr/YF/U4toH2gHKTtA4/WR6ePecGiOo8O6i7p7bPb07B2/VtAkLA7kFjx96audF0moXcvmXrdtxJIuBW3cf3cNI2gAgsOcRGTOptBgVDuNqg2yxyGA9QxwG4xXRi+LJpWv9EPJFLkj8O9FQLcVrA3CyiKu5iJDEsSXEzMduB2onZ8OWgkNaQe/pXaT2/r41X6St1Qzl2IiSSZIk9jGal1N647jy3AaHgMkqYAJkysTXd0orkwc29jk6dbXaSgWJAAVccD2MTVj9MtPbFrYrKDgHbt9+3wJrM3esXXtFtwCFdo9MeoiWE8/ZZSD8Qat9I1c27l1QpdCEACmBGxfszMwfyrPWovYrQ2YzoujTW2rEkylx09yVO1owOME1v7XgHSPaKgN98EgkGMRxxivM/8AZ3qXTeiA5urJjAwQR8DEn8K9X6d1lbJtW7m6b7FUMSN0BhJ7AqDmrwqo0E95nlvhjRIG1DFmOy6VXe247VOBJ/Gh3XeuNeuNtUgBdsiR+6r9pPKt3DIHmal43cZLHNIb+6bbG2rM2CHwSJyFHw7TzXmyfe3ybJWjPJrCBAEjGO8/DGMfOjmn6ZZdJYnzSSYB27e+SPjNNbSpZv2xeKEMTBEk449OJPGP8QzTni1cYgJcDuNhVOQTBKyIPtg/KaG74EtKBWqtG0/kvc2q2Qw/Pcuc+3arel1bWYtTJgbWzBJPY7oHbMUQ6n4W1CTfv6c20nH7LAgkbsz+AoH0/Qoz+ZbeSOFHbIj4gZ9+9XJbVIlBlem27oC3LjqoPqVQGBJZmUgnHDUX8TdVUJat6VLWy0Fn7rMIEKQQQRPO6Z+FALz3nBb0jk4O0YwMnE9o+ND7XU3dzbA9XEER8yf67Uk2142KtVsXNYXQhvUCp9NpcqCfugdhPt7YFd0+y6k3PSu+ZEFZmeRM/v4qO7rYAW3k8F4yTHqiZ2j+dWNb0Ypd2XLogBZKy2SivAzJy235iqUG1RlfomuavDb3LAnMCFkmfjnnke9R3ddbWWS3AYCcM0xEc4jj61ft9TVLTWxp0KXHR+O6I64BOcOxyflTbl9k3bdQRbFuCkqrlQFfYskrG4cTBx7VXSijRY5Mp6E3dTc8q1atqSCZJRF4L7WY4HB570d6P4Xv3NQbLXraqqje1oh0BKswCbYkgATx+6hvTbiNcuoWtwhPlvhtwIQy+0wDkkx3BHGa13hnxVatqVAUTdJ7Eww9/aFH4ClOSguB9NeWYrWpcQqvmFjtlhBABhCADycls/4RzVrpvhq/qBKTO0HbO0Ekkck9uc0Y8UWLt69cNlcbkgq5QFV8phtKiJkfQHPFXNB1K7ZZL14hT5Sykmd4lmAycTAEe5rSKbrYbhBeQP1Hwqq2/KZXW8L9xi6vuBtQy20z7MAxwCc9zilqOjqtq2qWm3hCrtvMMzXCVYqPZDEAjgHtm11jxU126HRTtJAwRnJmSTg8/SqJ6jvAbluykkEx7z8jUOXdtwLtq0gP+iBXIukttMD23A/6GtXZ682wFVKjafsgDA5IjvQm91W5bAZ0gHtJKgkGDBkTif8AhqvpOqXN+SrSRxznkg9sc1M1q3ZmrCuqW0SjW97b5BJzDDmfYfOo7+jVgQwwRBzE/iDRbRa/T3CN9tEyBJVR3AnAnkx8zV7xBrrCsYZSwtgBfTjaCwxg5E/OvRxKPTtuzlyY3qtbGZ6T4em8GBAtjBmM/HH2iJ7n61pNHpvKHoAWDJAEbj74rJt1p2dXVgmTCgTt9xjtz+AovpfEjIkOoML6piQeYHcGZrnw5oxnujZwk47s0i6w4/PIx2OO9XzaTbO5jiRC8/PPy+Vef6HxS1wz5YVfUNzEmT7CAJOf6xRXSeJPLLTaBiV2klAp9IBZlE++P6HoTkvBMcfs2CtbABYkehSQGj0hckQJxzUVzq9kPb3j0PKnLOQSJcQJiF2yI5aJxWU6BcDXy99/SV3elVlzKhVRT6YhAcCDHxNO8X+IxatWFtxFywznEMQz3ADjBJ547VyZZyp7HTCEI7l//tDYVUskwo3zjiQoAjB4TirVjqmmt2p3mG5DFt0yIy2Ige9eajqPAYGQDJ27jBHHOTEYwcVYt9WUgSjFeBPaO5n7xAH1Nec9V2WsrTE0PUPLum2X2FdrM0HdwVYAjMGcc8j2o5qtUzx5ikAGUm6VKyB9lpxIE+xg96w+hus11GcztMS2Tt5Kkx88/GtFq+t2GQq1osVMg7yVB9lHP1p5ItPb+DAN63pZeHFzYuPSD5nHtnGOBHvQ670+3aBcQJaFZrTK4ODAzBmGzgd6HdL6ku6QYzgElZnE5wCTPPvVnqi3PM8xmULAB8sMVM53EDEzEx7T3rCMZp03saJugL1C8925DuXzuBIyrZ3ZwT3EUT0nVbjMiAIyggENyApGVaYx2/OntpLpKDDAi5DDt6GiTjuRQ650lg6tuQcE7AZzwInPzAiulNNITSN54+8QKUVEukpeQFmUyAwwAw+EcATHvNYjo959gV2CBTDEAEz77iRiO0n5Zqx1nVI4YqglBJIJkqMFo4+h7cUBta5SjBt+1gB6YMe0jitdKlyQ78BzqOi3kJ5yiCxQxt3Egc+qB7cTipTZCx5gHmBAJkepTzkqD9aN9Hs2Hs7byoE2kq1tnLBlXd7xIgzIPPGax2p6ivmtt9SjnEjIxwPgOM4rJxd0jRxcVuH7l22qFk9RksF5gkKhhR39A/jQ5byON1zcDJkQB3PI5IwM+1VdN1BVgANJEYG0bZJz2J4HFQdV18hMlVBAYZnj7XtOP34qoqSISQc0uvYHaRgEAQZI3ewgdvetV0d9K0Ktv1SftDcBtUk5Y+0ZA7V5pZ1R2yLoX3kCQDOB7HnOP41oPDOpYXwyszkAjYokmR93mfc/OjuhumUqvcb4i68rXdqDgscKuVmIIA7QfyodZ6mindBmZXapBJiPtHtkc/siiHiDwdq7l7fZs3SGJmQRE8zIE98+9VLfQNSdyKE3DZAaJIO4CZMAyp+EZwBh0pbj0+gv0rxA+4JLfNsyDghTwM8E/wAapeIOqmJWRMkhmDNjAJPxM4+HxorpfCmqtq7PcsruQBgLwBIySocggAYnMUPvdFQn9fqLdrcMAkMFAnaV2tLYx82kVUZKmg6b9Ge0esLRBB4JBBOf5SBnH87i6i53cAyBA4jECIx759/nK6nw/pEA2as3SWBMWyIg8znEfu+ljTdP6ckk6i/JnHlY5kcHmIn8aT01ZWlrYG9f1e5lbO0xMRExmI+U8d/jVazqBtM3GXAnng8Djg9v9a0tnp3Trv2dQwMzBskZ9yJpLPRdKjny7+9WGfS6kGQYyfYfnS1LhjWOct0it0kIzTumBwZhuD2iIqbxJb3g3FBBKgNBniYOc8+3vWj6X4YdrQIhFtsdhGDcQsWjaCwA+nJPepBYQXbbFQgRwzRO1gMEbWbk5YzyfYV1QyQ0ODX6mE8GTXaf6HnOk1IME7lnAgnmM8d/j/Qs6W7bYAKxwTJMzz7fH5/hU1/oqr6Vu23CiQVBBnH2uQRj3qD+zboP2rWZOGA+R4qIxg/JpplwFtLrFCAm5se3JtoUYhiZiXXAYy/sBHOZp6XPMstDCJJbcwBcKPspMTJJwPgKEjoeqYelQZ5hlyPaT2q503oOtf0izPJGU4IicmunqQ9hofo0HhvxPZtXvP1YGyzaYBVyS4UbFE/aYn3x8gKy3iTrgvfo4EgJorSH/PuuE98gbo+Yo3f8C3cq9i9cEAzbKT5mQY9XEe9B28EaqTv02oX0MtqVGWElAdsz3nip6mOQ9EkB9LqHUen5nAIA4HyM/wAKt6PqL/egxxj3+ERUui8N6tSQdPeHpYf3b8wdo4zLwB8SKhPQtWDnTagH42bn/wCafSxshg4K2TujMSfl2znjtRvRW7VseoKQRnsf6+X0qvriu4YkR7QCZMlVj4io9PrDGAYPykROfh864pNyWwaUTa3SbQGtyQAdxHBjvk/Gu0l/05JMwY4Ht+OKlXXfaIQxMme59zGIwOeaD6zWjcGkkSZHA44nvHwpKLewJGn0etdWgMIkfZke8kEk+1WtK1mT5kwxPJEcHJ9hJ/I1k11ybfVcYEwSJJme3GRVpV8xgtuXNxlQKMyTiY9p/wCtS8QEPUtcAzbGAXI9Pt2n3qhoeqtbaCqshPqUgQyzwSOKJXPBt432S4ChUZBBJ/CMHGeeKJabolmyQWTe3+8G7j/dxt+oNbvTFUy9PsNdOfTXbR8vTvB++pYKv/GTC/I0G1/hNhd3C6gtxJO/cQf2eIn5YxzRS9rdRdTapYKBgCAI9ggiKCN0267A3X7/AHwRHwjEGuWMoxbaZ04fjPIyO9aZSoW8hYF90I4EAn1BomNuY5xR3p17Tta8rUWkvHfKMhKuInDGJYEQef4Qg6FaCqzOboY7WFtSGAjJYNiDkYP7661b09u4QNrhojDbgRBjYpz3+gqZ5b2VhLEsSbdfuM1qI5ISym1lCwFBY7WBX8Rn8DHGKqWLd6xOyyyMPskCSB/m5kyZPxrVaazffOn0N1jkbhb2rnvuMYq3b6P1EZYaSwYib11GZfiFBaDRB5W9kZyyxl/THT/LMcmt11w5ZxnJZyvPxnPyq2vS9QDKuu45MOAf/nGefrWiueHSTN7XoSfteTadyT83gcUn9iaQYL6q4f8ANbtD6KGNX08re2wnKL5T/cyh6axJ3MozkzPv7Cob3TUj1XVg/aAkD5kcT8a2I6foxxpAx97t66/5AqKmtPaT+70ulT4iyrH6vNaRwTu7M234PO72gsqUNt5id2ZnjiM8SKm03RrjfZtXnJjCW3Kkd8bcHjg16KOs3R9ltg9kVE/+oFRXOpXW5u3D/wAbfzrXpPyy9cqox2n8MamQyaK9I7uigcYw4EUbTpOvKqG01gQP/Mv2V/Lfir5UnJk/OTThbjtR+Hi+RxyziqTBq+GdSxJZtGhOTGoH7ra1YteEmHOo0Y//ALXB/wDSDVpjFJ5lH4eInkm+ZP8Acbe6K7Kts6qwqrOVt3m3TH3CoCgAAd+J71SbwjbJltWCfcaQn6bnFEBcpGuqO/5U+lBEptbpkK9BtiP+93cdhp1A/D9Zion8PWSfVqNQx9zZtfPu+M1bN1fj+VcXFLpQ8A23yyK30a0DP6TrPpaA/fU9vpdpXV11GqLIZG9bTD9475/AU3fVHX9SCLuwYOfw/wBaThCO4heq6G2AGGp1UyJDG2E4iVAnM/vqNNPbGwnVaoKQdxDoIzjt3xz8azXUuou8lTK4IHMTxk/h2qqmucbQYad0R34ndgRHGfY1hpt2iWyhqtfbPIYGeQcxAn+NUQxBJQzP2Y5EnuDwcfuo1pf9m2tufateWOxdgD/yyT9Yo9of9l1tBOovuuQRCbFx/jat9UY7WaKDqzHfpVyctuBjHt3HwqW1oHvGBa2mftOQgHGZJj6CvQtH0vQWLasQXYqpMwomAT2nv7Gq6dUDtGlss7dvKQOQc/eIMc/CsuqvCIuPu/sCumf7Pbb3UF+8NrKWPlYBC4I3uORKZj7x9q2Bs6DTALbsgf4pZZ+Jcnc30qld8May8Q99rWn92vPNw+3oUzUw8PaRQPNu39SR2SLKfiT6jSccs/oaRyKNVEEXuqWwxbcLZKxtRmGPYyZYcnPvU2kv3LuNNprtye4Qx+JgD86PaW7Ys/3GksW/8TL5j/OX7/hUuo6zecQ1xo9gdo/5VgU18W/6nYssurykvsD7PhrXH+9bT6cf711Zv+RAT+dWl6DYEedrL10jtZthF943XCTH4VCXpDdraPx4LwQlRct6fRW8ppfMP7V+67//ABECrKdedMWltWR/uraL+cE/nQjzB7xTTeHxP5VqoRXCCi/qeqXLn27jt/mYn95qm1yoW1PwH76iN2qGTm5XbvjVU3a7zaYFncPj9KQ3B7fnVdWJ4pGJHJA+Z/lQBPvpN9VWvj9pfwB/jUZ1ntn5/wAhQBf82k30LPUX9l+n86UdTbuY+VABUT7VxB74+ZoWdeT3+tUr/V5Dc4GYH5/GpboQZv61VEkxIMfn+dA9b1mLmCDHfgfMT7igmp6wW9Bnb2z/AF2oddQY9UDkiRiBPuYrnl38is1rdZUqhk8nv9o5P86LdO6gr29xMe/z/GK86bAXbPfDRj5fnz8Kv/2mykYkjnB+I+tNdoG/uatFUkkxBPasV1nrPpjEE7pA78d88RTrXWJTKZ7jOcxPPFBOqsR9zaZ7gicc+rMTn8ap9wxw1xXBnniDH9cVIOoqhE7iQIg4A9+f6waH29TJJPyJInnnAwe8U86lIyT9JNDiKj1bqvjM2htRNgGAFAx+Jz9IqxofC2p1Vvz7uoW1bIn9WDcukR7ttA+ppK6uXDFPdkx71ctxLPTdFbOLDahx9/VPuE+/lJC0Qfrl0rtVhaT9m0otr/8AHNdXV2xSosoxJk5PuefrT7duaWuqxnXIGO/5VA1yurqYEbXKia7XV1ADWuGmF66uoAVATXMsck/hXV1IBPNHYfU003j2x8qSuoAhvag9yfrUH6XSV1MBBrD/AFFPkxNdXUAQNfPwqL9K5lQfr/OurqAKt7qkA+hePj/Og2r6k0SCcyD2x7Yrq6s5+BMEtdPNJ+l/nj3/AAz2rq6khEq64A4XPv8AT/X61y3jyT3x+MwPgK6uoaQC2dWwb9/4UeuaRb1qWGQJnJxJxBrq6hDQO/RVRYiRGZ7xPx/EHsar+UpXbGQxA/P48QPzrq6tBn//2Q=="/>
          <p:cNvSpPr>
            <a:spLocks noChangeAspect="1" noChangeArrowheads="1"/>
          </p:cNvSpPr>
          <p:nvPr/>
        </p:nvSpPr>
        <p:spPr bwMode="auto">
          <a:xfrm>
            <a:off x="63500" y="-911225"/>
            <a:ext cx="2428875" cy="1885950"/>
          </a:xfrm>
          <a:prstGeom prst="rect">
            <a:avLst/>
          </a:prstGeom>
          <a:noFill/>
          <a:ln w="9525">
            <a:noFill/>
            <a:miter lim="800000"/>
            <a:headEnd/>
            <a:tailEnd/>
          </a:ln>
        </p:spPr>
        <p:txBody>
          <a:bodyPr/>
          <a:lstStyle/>
          <a:p>
            <a:endParaRPr lang="en-US"/>
          </a:p>
        </p:txBody>
      </p:sp>
      <p:sp>
        <p:nvSpPr>
          <p:cNvPr id="13" name="Rectangle 12"/>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国际大都市</a:t>
            </a:r>
            <a:endParaRPr lang="en-US" altLang="zh-CN"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endParaRPr>
          </a:p>
          <a:p>
            <a:pPr marL="0" lvl="1" algn="ctr" eaLnBrk="0" hangingPunct="0">
              <a:defRPr/>
            </a:pPr>
            <a:r>
              <a:rPr lang="zh-CN" altLang="en-US" sz="36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游河探险乐园</a:t>
            </a:r>
            <a:endParaRPr lang="en-US" altLang="zh-CN" sz="36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sp>
        <p:nvSpPr>
          <p:cNvPr id="31746" name="AutoShape 2" descr="data:image/jpeg;base64,/9j/4AAQSkZJRgABAQAAAQABAAD/2wCEAAkGBhQSERUUExQVFRUUFBYYFhgVFxgXFxcWGBgVFxcYFxUYHSceGBslGRcUHy8iIycpLiwsFR8xNTAqNSYsLCkBCQoKDgwOGg8PGiwgHyUsLCwsLCwpLCwsKSwsLCkpLCwsLCwsLCwsKSwsLCwsLCksKSwsLCksLCwsLCksKSwsLP/AABEIAMYA/wMBIgACEQEDEQH/xAAcAAABBQEBAQAAAAAAAAAAAAAFAQIDBAYABwj/xABEEAACAQMDAgQDBAcFBQkBAAABAhEAAyEEEjEFQQYTIlFhcZEyQoGhFCNSscHR8BUzYnLhB2OCkvEWJDRDU3OistKT/8QAGgEAAwEBAQEAAAAAAAAAAAAAAAECAwQFBv/EACwRAAICAQMEAQIFBQAAAAAAAAABAhEDEiExEyJBUQRhcRRCgZGhMkOxweH/2gAMAwEAAhEDEQA/ADwWnhKeFpwWvoLPlUhu2nBaeFpwWpbLoYFp4WnBacFqbKSGhaeFpwWl21NlpCBaUJTwtPApWWkMVKcFp0U4LSbHQ0LShacFp4WpsoYBTlWnhacFpDSEFSLTQtSKKllokS5UguA1DFOCVm0aqTROFFIQaalSbKzaNk7OVqeppmynqlSUlZMtOFRrUgqTVDlBpC8dqcDSqJqQobuMVDcFWDa+NRmyaadEyRF5VcUqVRmpDap6haLMIFp4WnhKcFr1Wzw6GBaULUgWnBKmy0hgWnBaeEpwWlZaQ0LTgtOApQtTZVCbaULTgKcBSGNApwWnBacFpWOhoWnBaeBSgUrGkNApwFOApYqbLSEApYpwFOC1NlpCLUgFJtpRUlJDxbp6mmCnVDNUSrUgWq4NSK1RRrGRKEpStNDU/dUMu0KtPUUypFpMY6uiuFdNIZGQJpVp2ykcRQBiwtPC0rGJnAHJ7VV6Z1W3qAxtNuCNtJgjMTieR8a9J5IrlniqDfgtAU4ClApXYKCzEAKCSTgADJJo1D0ibacFoZ07rwvSyI3lr94mDGc7faBxM0aCzURyxldM06bREEpwSpRbFOFunqGoMiC04LUotU8W6WpD0MhCU4JUwWnAVLkWsZDsp2ypopYqdRSgQhKcFqWKcFqdRagRRXRU3l0otUtRWgiApYqTyaXy6NQaWMiuini3TglKytIyKUCnBKdspWNIRVp6pSBaeBUlpChafNIq04pUFnTSi5XLaqRbdSOjga4pTgKWlYUfPPWPHdx7YsY9Vi2bj/eLNkgDgCBmneEfEK2LV9mMLNr4mTvAAHczFY1yxeVUzsQGRP2Uxj61buT5ZlTm7aMZEkKxH7x9aHG1pZzUlvRqbvjO62oRg5CLcEIDgrug7hOZHv71t/EUXtNdt7mAKknZG5gvqKCcZiK8i6XbLmT7247faJiM5mMe8Vct9UCuUKSVcL2EwGn6wfrWUtSpRNceJSe4c6J4puae2wS0xkGd0iSN+zgcekT/AJjFajwv4uZ7gs3ECgBocmONxEzjtAzWN/t201ufJAYIrE7kyHO1VzxBz8aJDXrNxfLXF63bA3KO7nafidpxUxnOLtI6H8eLXJ6aNdb43pP+df51OpFed6IW3vBCibWvPbjeD9kIGUR8SDHxFeg2LCooVRCqIAHYV248kpcqjlyYlDh2TinKKiFKrVZmkTAU6oQ1O8w0iqJQKUGoRd/Ku30FFgGlmq7XQBJMAck4H1pd9SUixvrg9QGmtcAie5AHfJ+VBRbD08GqgNOD0gLJNcBVVrpEYJkgY7fEzGP58U46oAwXQH/MP3TQMtgU8VAlwngg/LNKC+7gbdvM+rdPG2IiO8/hUsZPtrorlX407b8T9aVjoTApwaoTpiXDbztAIKwIJnBJ5BHsDU4sj2FKwO3j+jSi4P6zShB8Kjv6NH271DbG3LImGHcfGlYD2u/P6GqfSOp+fZS6AYdZEqUMT+ySSPrVbxf/AOB1Hb9U3GO3wp3hm0BpLEAD9UnGPuijxYHhGgtkXbsbR6Lf2o/9K5xKH+H4j0mTrQP6qdp/7xa4/wAtvn0j+u4+yNBregWrJLBtxYAQwONqss+hgO45jn3yMx1MksChCgMDHH2QoMSx9p/AYOSeV5ouVoP7ekk0JP6uTgjSfte93/APx4/4eTRvz59zmPN7bv2LnssfnRfS6FPLVy4AXyiZQ/8Alby33uTI+nfs3VdZIuL5agBshiSSWCnkTtUCSPjzPYEcyvYt8lSxu8po3/3Wn/8AW/aHsv8AXwrQPu33Mv8A+OTve4m77jj8qA6fxXfWV222G1F2ndkWyWUSjAgzOZz3mi9j/aZcJJuaYJN1bjMjOf1igKDDGOwwIHwrfX9iW1QXOua1ca4RcbZqdQ22b+f7nHqEZ+Jj51Zs+NL322SFzKFYiN8iZ3T6H/5eKo6bxsLu4bUfc7sQxYBixUt8p2jHGMRQLrfXAYCIBJ9YUSdzFyQActm40Z70uq62IWnzya614yus5OyAGK7NvsduWJkmSM4GeKRfGLtcLBAoWFjbJIOwiXmc71iIGe9YPquuv2ZMMByTHxGT+PvAxR611qw1r7Chiq7pIPCoBBH2cInHtWf4l8sfb6NGvjR2doXaqAEgrPIkEsT7dgPrWd6l1q29+47KxZmHG8KsALAg5OCTxk0/9LtFGO0HcOJnABAmcj2980KbS2g7bvSpGDgkHmADO4cyKmHyde0hpxW6NCPHl08Yk9kA/h/Udqls+N3Pdzz+zJgT9kdvrQa30+3M7WIxwyj6blme0VS11u2G/VnKtBBMk554Geat/Jj4ZUVE3tjxcwkPZuSDBxt9uZx3FR6vxQzXblpfTtIAiNxzGCe8giPhVW3eRrksoklSTCktNy338sn7IMyf50Je4i6g3G3j1FtoVmYyX2yFmAA0/P5VpHNqV2GlB9/El2WDMgBEACAw477u81Na8WFPtjeCJEQO08gQaAXnV23oWMgyCrqZGfb/AAnFRai8u236gT5azG5sgbe094pSyuO7ZahHya0eMUJAKlZmW52nHaM8j4UMTxRehfXuIPqC2xn3UYwY7/Cstrr98N6biBcyNgbuMCcxED8KuaTRMy7i0icwYPbEDA5j+jRHNGX5idKot9Q1Ze4zFbm0tIB3EAEnHtHFRi/a/YM/L/X4iqep015GG0qq4JLDd6ZI5PB4q5oUBVnu39OolgAwhiRkEAHIwo47Vo8kUGl1uSW9RaVlPAbspggg53DtNXtX43uHy/Jd7arbhlCh5ZYg7iuJ/KvNv7f1cbv0df8Alf6faotpW6g4BGntgHjeSn72mjVjSuUqJt+EbNvF197T2mZ237RuO0GI9SgKBzMTJwPjRrQ+ItSLSoQi7VjcfU5HbEwDEczWFsa7XWhjT6aYBJLuTkZEzyD2HtVgdd1xP9zpuJHqucSvxwfUPoaFkxtdrseib3Nt0vq1ywu1fUpJb1knJySDPc5+ZNGLPisfftkf5SD+RivL08Q68x+o0uU3faueymDnBz+VOTr+vMfqdKNwnLXMEAkzn/D+YpOcfY+nL0euWev2W+/H+YEfnxV21fVvssG+RB/dXjP9ta/H6nSeqfv3MEFx78enn4ilXrOvwRa0v2tsi5cmZgHnjjPxqdUfY+nL0eo+Lh/3LUf+037ql8OD/ulj/wBlP/rXltzxF1N7bobenKmVZTduGRAOCT7Ht7UW0Gv1/kALcRVKpEMA1uAJVGKtA7QwnHahzVbbh0n52MrotfcclA6713f8S7hBBHaI96E6np11bhuOSodiAdpiRuICtxEDvnMRVDR9OvKFe2ZBnJYD05jAJjM/Simj8RsF8q4FOc7uQ4mOB8IkfGvNdp9u5nytx73zcsOgJYlcAMDxE/ZM8TVDSdJLKAxhgQRAkRJG1gIz/H3p/wDa6q8pG8ZEYkEA7Wx+Hzq3/bu9fMjIGeD6cn8QP41O6WyDSvYKv9Le27RxO4AyMTMCJ4x/GpNH4g3na+RuAmCJ7Ax2FGP0oXrTTDRgfGcEDuO0YGazOq6Whg2bltiZO2GVhA7ggqfqK0i1PaRMo6eC1qUDErZbgSIyRP3Z5wfeTVnwwSzNu24lTuncSIyCB2/ChHTxeFwAiAOfSNscNPbj6nHNNu+ICp9FtVIYtMCSeZMzmMdxxjvWji2tKJi6dmw6zfstbVXxDiR+GYBIERGZMVU6toLQtM1oH0fdZgZU+kFDGMk8+3asuNdfuhrjrcdSQu8A7A2MM4G0GIx3xRPQW3ayVCb0Z8MzgDBziT3rJ43BK2aXq8Euh2mAHaSJbjBiYI9viPj7USu7SnlsGJJgYwe+G7EZrMpp41GwGCG2EAmQeDmI/wCtS6zqjpcZPvb+RxjiBEfnTeO3sSFbdsi0NqsGLCCxkTtBEDuDS6Lpt4vlQVblN4BkgTC4IPqHb2yc0OtdUzJgG3lP/c7Qn2Wk+/YGiNnV7Egna7ep2JkqQ0r6cbW3R7njGSamSkkCJDoLvmBjc2rmDu9U9gyflj/o7qKXN2SxwTJypHvJPpx2+H41U1NtXuhmd9hA2lVNzPeTyCPx4rR9IsW2tXHJZig2ATJK3AUJI7Hg54E1C1X+htFmb/TlRgd7YEYAg8zJnPP0or03VJcK7QpzjGRH3ciec896r6fwt5btvupG07ZIJ28zt94mnv0jYyEhFQAlSCg3LAIIBjmQfx4xTlJSVWQ7YT1b+Wu8i0BGTtTO0ewj8BJ4pek9RDercVX5D7RjBBjasHt7cUDv9FuAeaC9oN2dWA+MEYAj9/ahfnm0Tu37nUnG11yBJI7E5EHjHtULFGSpC3N8NVYhvPcGF+ypIIYmABBAPIMn/pX0GotEbntqVmPQJOCBk+/171idLrS7epiEIKmBG+JALAY+Jij663yrJjyw6zvgGYUTCjucNn/Q1MsOnYGw1p+q6duGIXdBE9p9zHw7Va03VrZAVLhCmfS/P1n+NZrpnSkvOW2+WjQfVyq4G5VBk+ozBOYozb8N6ZnO69eYR6WUWwpj3GT+VZPFjurYWy4mrtkfagkEiZAO3J4Bz9KVeq77BuWSCVEw6zJkCJDDP1od0S2h1TWjcTZBgl2C7xhZ3/EiAs8dq7UWrfTrf6xzsL4ZAXEsSRiMiAeB9aqMZY32N3/ktBDQ9Sd7RLPZS591TbYqT7E75Gfh+FT6C5ee2zPd01tlLDYbbkmOCDvGD2+VZP8A7T6O485bHJRlJM9wp4+VHen9bBtsi3CLb8g/ZUAHEsSw5P8AWK6ZZ8sebGn9Cz0fV6m8rF1towP2VtNdJEDJIuAL7QfapHu6lP71LazxNtxI/wCJh/RqppnCYtl+JlYMxwIEGI/fRPrPVbl7RskMly3LW2K5JUcbWGZ4+ZxVw+YtXctvuN8Fb9Puf7v/AJG//dcuruOdpW0wPbyyx/5S0c/GsPb8R6lWAeMkCGtheRj27xW16dr7nlWSDbU3UDmUY4O8RO/kFfzrtnlxx5sqMZP0ZM9QSW2N5gBiEAHvwyxH/F+dD+pdJVma6iXCNo5XbuYcg5zmOB3q/pb7BCbVqykn1CMROMZE9+R8KvWdS5JL+UQIIxOB8SsDM4B/nXnXp3RhyYa5cy5CMHIIiWwTMn3/AOlT9E1u0kQHLHaE2TzghSw5rQa3Vj1bbSOTkepmTHHf29orUf7NOtpvuKEU3Wd1Vcgny7ZYKN5kFmx9K6YvWqaDgxmqsi5f9O9WxuAJCgr8MRj51fT/AGeapLbOLNx0iRukKF7yAdzACT9KtdY8WXNRe01vWWguot6hmci35Y8nYG8tlb1N6lOeI+dbXq+l11y7pL9vU27Gnt2rdz13vL8y4x3XN6xDDbCwZHyqljrayXueZ+H/AAxe1N1Vspa+9IuMVWBk7gvqcZHFX/FXh67pkVrn6NtbcFNja6l0jcpaFKn4fniivRdYLep6m9hgy2revNoq25QoTcm0g5AnEHtQnV3VHSFO3FzWzAJUDdpySe/sPpVaV5CtjSeH207dM1IS4SqC2VttbZ4eSwO0en1OSs9tsmg3gjTedccX7pRbau10qBIgM7kvHZRJj3A+NVvDjqOlaguzAbtNJBAM+c/f4mneB76NqdTYSJ1Gnvi2s/aZrYIXnkhWETScE3uC8UQ+KdJYe3+maR7xW3cFq4l0LvDOC1u4CmCrAEZzIFFnt6K3ptNcv6W866gN5moV2UW9rm2TtAKs8gttMYjk1Uu2m0PTboviH1V20io/pbZbFxyxB4iUHz+VXPBtjVJas3dJq0XTux/SrOoNvbbIaGBRowyQ0qATVqKQ/IA8OXdMdT+ttNfRA2xQpm4VDFJVRIJ9IzxuM8CifizpJOh/SLmh/Qrn6Siwm5RctujsSyMTBVkGcc1X8PdRROpah7T+TZujUixcIlbDsH8lmUZAE+2PwpddZtjT3dO+rfU3WvWrl1wLjKSquoVLr5Mbs9v1giYNJtJBVAdxeRF2s0mDiSrTwQU+R+lE9upPpDDaQdwiDwskn3/jQ+z0O4LZYOUtgE7jgf5YmS34dq7Ta65uVReYxOXOAO0NmB8K5n9BWaHwroimstFmBDH1KZad2CCSPaj/AIq6Uy31eyodUTbsJWAJ9BAY/ISJwKA9EvWvNVytqQfu3WA+MAkCZ+FHur9P09/TsBZAuG3tNxQpcOikSAeTkGJqIuDVSdP7DTaMt0vqJ1d7V2y0eXbLLGQ7KYYNnIMv9RRHTaYmyH1Nu0Ld3cqCFQyNo5mQc8fCh/hXp/6NrbgYT6Cd0RuGO0/PPwolrvEq6i2k2T6AXBAIhrhYNtMYAkfWonX5foXasy3UvDV+16raOEViQSPsk8/17ioundVa2x8zO4jcWBHMrtM/ZJEGR+ya0ui61bGHF0TP2vV7ZI/PHtStYQ2y2xfKJ3MTbLRAmWeZU+0ke1LqviaFsxmj1oRVLcwButyRAkBzP3iYz/Og3VevsCqrO2TG8lQYgkE9+3yqbpFkNqF07XB6izDyjICgSFYuJUHGB8JrQaOzpLD3CD5rqHxc2uBhDgdiZIkROa1jBRdsNKZT6PpG1Ci76LaWwPUiruZiPsgz2EMfiY5p/VekfpVi5aS6BkNaQgqN6KcNI9JIx7Z+NW+m60XtOCj2rYZiYViqqZmANuZntOZyapafqF220echMwTEiTAA+Gf3/Cscj7uzlDqjI9D8Nalj/cssR9uE9zjfE/hRoaq5Yu+WylcenIODE4iefb2rQ6nq6gK1wSWb9kwon2Bz370P6prrTMHNkb14Kr6gvKndIjvj/F8K0WSWV1JbFUWE8ReWpChbhY+qPSwIEE7h9kZ/071He6vdJdRZXaolWDndMDAz6RM5q7b6F+rDtbDJejaTdDEnMFfUWUiPh8aE9V6IllCZZWVoneORIMZg8Hj2MVX4RJW2jaEsddyZd0finWWwsvea2qbrjNcVtsSSu153GAPrS9Y8T3L7y1lraqvoO5YdSZGFUEHMmZod/Ztq42zc5L24BLHkjuCkc+xP41PY8OHcN11lXaAxALHcB90EARPx4pww9RWi3LHfP8GP6rqjaYoZG2Rggyw5JgZPz96HnrLyfUQxwTAE/PHPatz4hWz5jlrVsi40yzFSQYjjnmshZ06I8i3vEmF+0I+JOT29q3xtSjwcLpFzQ3lCAXDLYMlpPaPcDPvzmataLRPcvi7p7otXgd1sLvlmWY2bQQGOFzgyO1Rt0R7rgSg3kyoIbaPwEAcd/wB1Wbvh99GQ9u426QV2kKZGe3FQpqMudws0vjLqGofp2mua3y21C6mLbIm1jb8q55qmMYJTgATGKvaPoWj1os6y/ctlbemt2r1m59tWsyCVTkll2gADv9M5d1r6tf19xjdRSLZuNKgzIwRiTzHsKht3Rbu4NtvcCQ0HMjMH8PzoebwJt3sJ4d61p0bWQjJb1FvUJbVAIQXV2ooJIwBiauWLYv6FdK1uBaurc3bjMC2bUCFie85FQ9R0Ontoro5VJAKgjPwUniriaZLts+W7oQvKHsDnI+0fx7VjLNe62H3Ge6H1K/pbV1bN21svK1p1uwwiWkrjByc+549hSaFrcXC+1lypUhHBk+pW3TIicZogdQ2mLNk75IYKILSwkHjntHvxT9V1F2JATDEMd5kQYYbR/H4CunVKxbtluz1G7cuq1y5d1B2SSxe45GSuDMCZwIFV+uEJaCFdlw5UQwHYgNnnn5YzVnQ2bhuDy7yKwCgA9x3jMnJPbMVJ1TTNfZkYy1syRnCiN22RkHJ/hWGrvthuUeksoO5tiLAO0+YSecknCk/CiC6C3cK3LdxUjDKCLjHdxsBAPc4qDQX7ib0CqGW40b0VztmByPT/AEai6ZccXGbBjO5IlcwSPSQTn2pzTbbAIdc6mLBtruOxs4jdg53GTByDHtVTS3LRG5bRusNxJuOQxnmdp27Y9hVDrekRy10m6zQubhEkjEniR29+Kj0tyAhUGFGZSB8i8Ak/j3ojBaBstanWJvEWAqyDgHb8c8zzHvNbnwiy3CELjawO9dvqIOSNpEdzJHesZa0Nx5hWYTPA5+J+sSe1GNN51k77aPbeQAdykqQILDOJxjjFKUYtJf8ARXRuOq+C7GlIuWmuEujht7T6QARGMZJz8axfStTctnyrV3Zjhz6eeBIhZznPH0XqHUL95t11mZlULm4vckkESe5PPwqgl0q32VJMEkMD3+9MUpRU5N0U3H3uN6jcvly7rCFjG5huODCMBz78fgKLWOmeZancyDI/WPbUDsCJVi2DIEe1CP0X1AncSzcbwZJPA9p/Kj3T+r3TdW49g3FSPKyCsjG5p5wIHbvUzXpUVja5ZZv+DDaFwbrZF22QpZVncACjEgZAbP4kZoPpOkXNQhS5ZLKBBuWksr5bAcwHlgB/h78UU8QeKS0buc+heV/GIH58Vll6heXcqllDg7mxAAz7x2j8a0g5tWUsyug6mhtfZLM+xY9UCQvDAekg4M8fyjt30Y5AZkwpI2luf2iQBkn3zzQjWveEby1wCI9FvzEn7UlxIWZ7xmnWdP5y+hnlGGCqsZn/AAiSTnArOeO3uEgr/YF/U4toH2gHKTtA4/WR6ePecGiOo8O6i7p7bPb07B2/VtAkLA7kFjx96audF0moXcvmXrdtxJIuBW3cf3cNI2gAgsOcRGTOptBgVDuNqg2yxyGA9QxwG4xXRi+LJpWv9EPJFLkj8O9FQLcVrA3CyiKu5iJDEsSXEzMduB2onZ8OWgkNaQe/pXaT2/r41X6St1Qzl2IiSSZIk9jGal1N647jy3AaHgMkqYAJkysTXd0orkwc29jk6dbXaSgWJAAVccD2MTVj9MtPbFrYrKDgHbt9+3wJrM3esXXtFtwCFdo9MeoiWE8/ZZSD8Qat9I1c27l1QpdCEACmBGxfszMwfyrPWovYrQ2YzoujTW2rEkylx09yVO1owOME1v7XgHSPaKgN98EgkGMRxxivM/8AZ3qXTeiA5urJjAwQR8DEn8K9X6d1lbJtW7m6b7FUMSN0BhJ7AqDmrwqo0E95nlvhjRIG1DFmOy6VXe247VOBJ/Gh3XeuNeuNtUgBdsiR+6r9pPKt3DIHmal43cZLHNIb+6bbG2rM2CHwSJyFHw7TzXmyfe3ybJWjPJrCBAEjGO8/DGMfOjmn6ZZdJYnzSSYB27e+SPjNNbSpZv2xeKEMTBEk449OJPGP8QzTni1cYgJcDuNhVOQTBKyIPtg/KaG74EtKBWqtG0/kvc2q2Qw/Pcuc+3arel1bWYtTJgbWzBJPY7oHbMUQ6n4W1CTfv6c20nH7LAgkbsz+AoH0/Qoz+ZbeSOFHbIj4gZ9+9XJbVIlBlem27oC3LjqoPqVQGBJZmUgnHDUX8TdVUJat6VLWy0Fn7rMIEKQQQRPO6Z+FALz3nBb0jk4O0YwMnE9o+ND7XU3dzbA9XEER8yf67Uk2142KtVsXNYXQhvUCp9NpcqCfugdhPt7YFd0+y6k3PSu+ZEFZmeRM/v4qO7rYAW3k8F4yTHqiZ2j+dWNb0Ypd2XLogBZKy2SivAzJy235iqUG1RlfomuavDb3LAnMCFkmfjnnke9R3ddbWWS3AYCcM0xEc4jj61ft9TVLTWxp0KXHR+O6I64BOcOxyflTbl9k3bdQRbFuCkqrlQFfYskrG4cTBx7VXSijRY5Mp6E3dTc8q1atqSCZJRF4L7WY4HB570d6P4Xv3NQbLXraqqje1oh0BKswCbYkgATx+6hvTbiNcuoWtwhPlvhtwIQy+0wDkkx3BHGa13hnxVatqVAUTdJ7Eww9/aFH4ClOSguB9NeWYrWpcQqvmFjtlhBABhCADycls/4RzVrpvhq/qBKTO0HbO0Ekkck9uc0Y8UWLt69cNlcbkgq5QFV8phtKiJkfQHPFXNB1K7ZZL14hT5Sykmd4lmAycTAEe5rSKbrYbhBeQP1Hwqq2/KZXW8L9xi6vuBtQy20z7MAxwCc9zilqOjqtq2qWm3hCrtvMMzXCVYqPZDEAjgHtm11jxU126HRTtJAwRnJmSTg8/SqJ6jvAbluykkEx7z8jUOXdtwLtq0gP+iBXIukttMD23A/6GtXZ682wFVKjafsgDA5IjvQm91W5bAZ0gHtJKgkGDBkTif8AhqvpOqXN+SrSRxznkg9sc1M1q3ZmrCuqW0SjW97b5BJzDDmfYfOo7+jVgQwwRBzE/iDRbRa/T3CN9tEyBJVR3AnAnkx8zV7xBrrCsYZSwtgBfTjaCwxg5E/OvRxKPTtuzlyY3qtbGZ6T4em8GBAtjBmM/HH2iJ7n61pNHpvKHoAWDJAEbj74rJt1p2dXVgmTCgTt9xjtz+AovpfEjIkOoML6piQeYHcGZrnw5oxnujZwk47s0i6w4/PIx2OO9XzaTbO5jiRC8/PPy+Vef6HxS1wz5YVfUNzEmT7CAJOf6xRXSeJPLLTaBiV2klAp9IBZlE++P6HoTkvBMcfs2CtbABYkehSQGj0hckQJxzUVzq9kPb3j0PKnLOQSJcQJiF2yI5aJxWU6BcDXy99/SV3elVlzKhVRT6YhAcCDHxNO8X+IxatWFtxFywznEMQz3ADjBJ547VyZZyp7HTCEI7l//tDYVUskwo3zjiQoAjB4TirVjqmmt2p3mG5DFt0yIy2Ige9eajqPAYGQDJ27jBHHOTEYwcVYt9WUgSjFeBPaO5n7xAH1Nec9V2WsrTE0PUPLum2X2FdrM0HdwVYAjMGcc8j2o5qtUzx5ikAGUm6VKyB9lpxIE+xg96w+hus11GcztMS2Tt5Kkx88/GtFq+t2GQq1osVMg7yVB9lHP1p5ItPb+DAN63pZeHFzYuPSD5nHtnGOBHvQ670+3aBcQJaFZrTK4ODAzBmGzgd6HdL6ku6QYzgElZnE5wCTPPvVnqi3PM8xmULAB8sMVM53EDEzEx7T3rCMZp03saJugL1C8925DuXzuBIyrZ3ZwT3EUT0nVbjMiAIyggENyApGVaYx2/OntpLpKDDAi5DDt6GiTjuRQ650lg6tuQcE7AZzwInPzAiulNNITSN54+8QKUVEukpeQFmUyAwwAw+EcATHvNYjo959gV2CBTDEAEz77iRiO0n5Zqx1nVI4YqglBJIJkqMFo4+h7cUBta5SjBt+1gB6YMe0jitdKlyQ78BzqOi3kJ5yiCxQxt3Egc+qB7cTipTZCx5gHmBAJkepTzkqD9aN9Hs2Hs7byoE2kq1tnLBlXd7xIgzIPPGax2p6ivmtt9SjnEjIxwPgOM4rJxd0jRxcVuH7l22qFk9RksF5gkKhhR39A/jQ5byON1zcDJkQB3PI5IwM+1VdN1BVgANJEYG0bZJz2J4HFQdV18hMlVBAYZnj7XtOP34qoqSISQc0uvYHaRgEAQZI3ewgdvetV0d9K0Ktv1SftDcBtUk5Y+0ZA7V5pZ1R2yLoX3kCQDOB7HnOP41oPDOpYXwyszkAjYokmR93mfc/OjuhumUqvcb4i68rXdqDgscKuVmIIA7QfyodZ6mindBmZXapBJiPtHtkc/siiHiDwdq7l7fZs3SGJmQRE8zIE98+9VLfQNSdyKE3DZAaJIO4CZMAyp+EZwBh0pbj0+gv0rxA+4JLfNsyDghTwM8E/wAapeIOqmJWRMkhmDNjAJPxM4+HxorpfCmqtq7PcsruQBgLwBIySocggAYnMUPvdFQn9fqLdrcMAkMFAnaV2tLYx82kVUZKmg6b9Ge0esLRBB4JBBOf5SBnH87i6i53cAyBA4jECIx759/nK6nw/pEA2as3SWBMWyIg8znEfu+ljTdP6ckk6i/JnHlY5kcHmIn8aT01ZWlrYG9f1e5lbO0xMRExmI+U8d/jVazqBtM3GXAnng8Djg9v9a0tnp3Trv2dQwMzBskZ9yJpLPRdKjny7+9WGfS6kGQYyfYfnS1LhjWOct0it0kIzTumBwZhuD2iIqbxJb3g3FBBKgNBniYOc8+3vWj6X4YdrQIhFtsdhGDcQsWjaCwA+nJPepBYQXbbFQgRwzRO1gMEbWbk5YzyfYV1QyQ0ODX6mE8GTXaf6HnOk1IME7lnAgnmM8d/j/Qs6W7bYAKxwTJMzz7fH5/hU1/oqr6Vu23CiQVBBnH2uQRj3qD+zboP2rWZOGA+R4qIxg/JpplwFtLrFCAm5se3JtoUYhiZiXXAYy/sBHOZp6XPMstDCJJbcwBcKPspMTJJwPgKEjoeqYelQZ5hlyPaT2q503oOtf0izPJGU4IicmunqQ9hofo0HhvxPZtXvP1YGyzaYBVyS4UbFE/aYn3x8gKy3iTrgvfo4EgJorSH/PuuE98gbo+Yo3f8C3cq9i9cEAzbKT5mQY9XEe9B28EaqTv02oX0MtqVGWElAdsz3nip6mOQ9EkB9LqHUen5nAIA4HyM/wAKt6PqL/egxxj3+ERUui8N6tSQdPeHpYf3b8wdo4zLwB8SKhPQtWDnTagH42bn/wCafSxshg4K2TujMSfl2znjtRvRW7VseoKQRnsf6+X0qvriu4YkR7QCZMlVj4io9PrDGAYPykROfh864pNyWwaUTa3SbQGtyQAdxHBjvk/Gu0l/05JMwY4Ht+OKlXXfaIQxMme59zGIwOeaD6zWjcGkkSZHA44nvHwpKLewJGn0etdWgMIkfZke8kEk+1WtK1mT5kwxPJEcHJ9hJ/I1k11ybfVcYEwSJJme3GRVpV8xgtuXNxlQKMyTiY9p/wCtS8QEPUtcAzbGAXI9Pt2n3qhoeqtbaCqshPqUgQyzwSOKJXPBt432S4ChUZBBJ/CMHGeeKJabolmyQWTe3+8G7j/dxt+oNbvTFUy9PsNdOfTXbR8vTvB++pYKv/GTC/I0G1/hNhd3C6gtxJO/cQf2eIn5YxzRS9rdRdTapYKBgCAI9ggiKCN0267A3X7/AHwRHwjEGuWMoxbaZ04fjPIyO9aZSoW8hYF90I4EAn1BomNuY5xR3p17Tta8rUWkvHfKMhKuInDGJYEQef4Qg6FaCqzOboY7WFtSGAjJYNiDkYP7661b09u4QNrhojDbgRBjYpz3+gqZ5b2VhLEsSbdfuM1qI5ISym1lCwFBY7WBX8Rn8DHGKqWLd6xOyyyMPskCSB/m5kyZPxrVaazffOn0N1jkbhb2rnvuMYq3b6P1EZYaSwYib11GZfiFBaDRB5W9kZyyxl/THT/LMcmt11w5ZxnJZyvPxnPyq2vS9QDKuu45MOAf/nGefrWiueHSTN7XoSfteTadyT83gcUn9iaQYL6q4f8ANbtD6KGNX08re2wnKL5T/cyh6axJ3MozkzPv7Cob3TUj1XVg/aAkD5kcT8a2I6foxxpAx97t66/5AqKmtPaT+70ulT4iyrH6vNaRwTu7M234PO72gsqUNt5id2ZnjiM8SKm03RrjfZtXnJjCW3Kkd8bcHjg16KOs3R9ltg9kVE/+oFRXOpXW5u3D/wAbfzrXpPyy9cqox2n8MamQyaK9I7uigcYw4EUbTpOvKqG01gQP/Mv2V/Lfir5UnJk/OTThbjtR+Hi+RxyziqTBq+GdSxJZtGhOTGoH7ra1YteEmHOo0Y//ALXB/wDSDVpjFJ5lH4eInkm+ZP8Acbe6K7Kts6qwqrOVt3m3TH3CoCgAAd+J71SbwjbJltWCfcaQn6bnFEBcpGuqO/5U+lBEptbpkK9BtiP+93cdhp1A/D9Zion8PWSfVqNQx9zZtfPu+M1bN1fj+VcXFLpQ8A23yyK30a0DP6TrPpaA/fU9vpdpXV11GqLIZG9bTD9475/AU3fVHX9SCLuwYOfw/wBaThCO4heq6G2AGGp1UyJDG2E4iVAnM/vqNNPbGwnVaoKQdxDoIzjt3xz8azXUuou8lTK4IHMTxk/h2qqmucbQYad0R34ndgRHGfY1hpt2iWyhqtfbPIYGeQcxAn+NUQxBJQzP2Y5EnuDwcfuo1pf9m2tufateWOxdgD/yyT9Yo9of9l1tBOovuuQRCbFx/jat9UY7WaKDqzHfpVyctuBjHt3HwqW1oHvGBa2mftOQgHGZJj6CvQtH0vQWLasQXYqpMwomAT2nv7Gq6dUDtGlss7dvKQOQc/eIMc/CsuqvCIuPu/sCumf7Pbb3UF+8NrKWPlYBC4I3uORKZj7x9q2Bs6DTALbsgf4pZZ+Jcnc30qld8May8Q99rWn92vPNw+3oUzUw8PaRQPNu39SR2SLKfiT6jSccs/oaRyKNVEEXuqWwxbcLZKxtRmGPYyZYcnPvU2kv3LuNNprtye4Qx+JgD86PaW7Ys/3GksW/8TL5j/OX7/hUuo6zecQ1xo9gdo/5VgU18W/6nYssurykvsD7PhrXH+9bT6cf711Zv+RAT+dWl6DYEedrL10jtZthF943XCTH4VCXpDdraPx4LwQlRct6fRW8ppfMP7V+67//ABECrKdedMWltWR/uraL+cE/nQjzB7xTTeHxP5VqoRXCCi/qeqXLn27jt/mYn95qm1yoW1PwH76iN2qGTm5XbvjVU3a7zaYFncPj9KQ3B7fnVdWJ4pGJHJA+Z/lQBPvpN9VWvj9pfwB/jUZ1ntn5/wAhQBf82k30LPUX9l+n86UdTbuY+VABUT7VxB74+ZoWdeT3+tUr/V5Dc4GYH5/GpboQZv61VEkxIMfn+dA9b1mLmCDHfgfMT7igmp6wW9Bnb2z/AF2oddQY9UDkiRiBPuYrnl38is1rdZUqhk8nv9o5P86LdO6gr29xMe/z/GK86bAXbPfDRj5fnz8Kv/2mykYkjnB+I+tNdoG/uatFUkkxBPasV1nrPpjEE7pA78d88RTrXWJTKZ7jOcxPPFBOqsR9zaZ7gicc+rMTn8ap9wxw1xXBnniDH9cVIOoqhE7iQIg4A9+f6waH29TJJPyJInnnAwe8U86lIyT9JNDiKj1bqvjM2htRNgGAFAx+Jz9IqxofC2p1Vvz7uoW1bIn9WDcukR7ttA+ppK6uXDFPdkx71ctxLPTdFbOLDahx9/VPuE+/lJC0Qfrl0rtVhaT9m0otr/8AHNdXV2xSosoxJk5PuefrT7duaWuqxnXIGO/5VA1yurqYEbXKia7XV1ADWuGmF66uoAVATXMsck/hXV1IBPNHYfU003j2x8qSuoAhvag9yfrUH6XSV1MBBrD/AFFPkxNdXUAQNfPwqL9K5lQfr/OurqAKt7qkA+hePj/Og2r6k0SCcyD2x7Yrq6s5+BMEtdPNJ+l/nj3/AAz2rq6khEq64A4XPv8AT/X61y3jyT3x+MwPgK6uoaQC2dWwb9/4UeuaRb1qWGQJnJxJxBrq6hDQO/RVRYiRGZ7xPx/EHsar+UpXbGQxA/P48QPzrq6tBn//2Q=="/>
          <p:cNvSpPr>
            <a:spLocks noChangeAspect="1" noChangeArrowheads="1"/>
          </p:cNvSpPr>
          <p:nvPr/>
        </p:nvSpPr>
        <p:spPr bwMode="auto">
          <a:xfrm>
            <a:off x="63500" y="-911225"/>
            <a:ext cx="2428875" cy="1885950"/>
          </a:xfrm>
          <a:prstGeom prst="rect">
            <a:avLst/>
          </a:prstGeom>
          <a:noFill/>
          <a:ln w="9525">
            <a:noFill/>
            <a:miter lim="800000"/>
            <a:headEnd/>
            <a:tailEnd/>
          </a:ln>
        </p:spPr>
        <p:txBody>
          <a:bodyPr/>
          <a:lstStyle/>
          <a:p>
            <a:endParaRPr lang="en-US"/>
          </a:p>
        </p:txBody>
      </p:sp>
      <p:sp>
        <p:nvSpPr>
          <p:cNvPr id="11" name="Rectangle 2"/>
          <p:cNvSpPr>
            <a:spLocks noChangeArrowheads="1"/>
          </p:cNvSpPr>
          <p:nvPr/>
        </p:nvSpPr>
        <p:spPr bwMode="auto">
          <a:xfrm>
            <a:off x="0" y="942975"/>
            <a:ext cx="9144000" cy="400110"/>
          </a:xfrm>
          <a:prstGeom prst="rect">
            <a:avLst/>
          </a:prstGeom>
          <a:solidFill>
            <a:schemeClr val="bg2">
              <a:lumMod val="75000"/>
            </a:schemeClr>
          </a:solidFill>
          <a:ln w="9525">
            <a:noFill/>
            <a:miter lim="800000"/>
            <a:headEnd/>
            <a:tailEnd/>
          </a:ln>
        </p:spPr>
        <p:txBody>
          <a:bodyPr>
            <a:spAutoFit/>
          </a:bodyPr>
          <a:lstStyle/>
          <a:p>
            <a:pPr algn="ctr" eaLnBrk="0" hangingPunct="0">
              <a:defRPr/>
            </a:pPr>
            <a:r>
              <a:rPr lang="zh-CN" altLang="en-US" sz="2000" b="1" dirty="0" smtClean="0">
                <a:latin typeface="Candara" pitchFamily="34" charset="0"/>
              </a:rPr>
              <a:t>亚洲首个以河流为主题的野生公园，于</a:t>
            </a:r>
            <a:r>
              <a:rPr lang="en-US" altLang="zh-CN" sz="2000" b="1" dirty="0" smtClean="0">
                <a:latin typeface="Candara" pitchFamily="34" charset="0"/>
              </a:rPr>
              <a:t>2013</a:t>
            </a:r>
            <a:r>
              <a:rPr lang="zh-CN" altLang="en-US" sz="2000" b="1" dirty="0" smtClean="0">
                <a:latin typeface="Candara" pitchFamily="34" charset="0"/>
              </a:rPr>
              <a:t>年</a:t>
            </a:r>
            <a:r>
              <a:rPr lang="en-US" altLang="zh-CN" sz="2000" b="1" dirty="0" smtClean="0">
                <a:latin typeface="Candara" pitchFamily="34" charset="0"/>
              </a:rPr>
              <a:t>4</a:t>
            </a:r>
            <a:r>
              <a:rPr lang="zh-CN" altLang="en-US" sz="2000" b="1" dirty="0" smtClean="0">
                <a:latin typeface="Candara" pitchFamily="34" charset="0"/>
              </a:rPr>
              <a:t>月开幕</a:t>
            </a:r>
            <a:endParaRPr lang="en-US" altLang="zh-CN" sz="2000" b="1" dirty="0">
              <a:latin typeface="Candara" pitchFamily="34" charset="0"/>
            </a:endParaRPr>
          </a:p>
        </p:txBody>
      </p:sp>
      <p:sp>
        <p:nvSpPr>
          <p:cNvPr id="13" name="Rectangle 12"/>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pitchFamily="34" charset="0"/>
            </a:endParaRPr>
          </a:p>
        </p:txBody>
      </p:sp>
      <p:pic>
        <p:nvPicPr>
          <p:cNvPr id="7" name="Picture 6" descr="SINGA_RiverSafari_keyvisual.jpg"/>
          <p:cNvPicPr>
            <a:picLocks noChangeAspect="1"/>
          </p:cNvPicPr>
          <p:nvPr/>
        </p:nvPicPr>
        <p:blipFill>
          <a:blip r:embed="rId3" cstate="email"/>
          <a:stretch>
            <a:fillRect/>
          </a:stretch>
        </p:blipFill>
        <p:spPr>
          <a:xfrm>
            <a:off x="0" y="1296143"/>
            <a:ext cx="9144000" cy="5589241"/>
          </a:xfrm>
          <a:prstGeom prst="rect">
            <a:avLst/>
          </a:prstGeom>
          <a:ln>
            <a:noFill/>
          </a:ln>
          <a:effectLst>
            <a:softEdge rad="112500"/>
          </a:effec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endParaRPr lang="en-US" altLang="zh-CN" sz="4000" b="1" dirty="0" smtClean="0">
              <a:ln w="1905"/>
              <a:solidFill>
                <a:srgbClr val="C00000"/>
              </a:solidFill>
              <a:effectLst>
                <a:outerShdw blurRad="50800" dist="38100" dir="16200000" rotWithShape="0">
                  <a:prstClr val="black">
                    <a:alpha val="40000"/>
                  </a:prstClr>
                </a:outerShdw>
              </a:effectLst>
              <a:latin typeface="Candara" pitchFamily="34" charset="0"/>
              <a:cs typeface="Arial" charset="0"/>
            </a:endParaRPr>
          </a:p>
          <a:p>
            <a:pPr marL="0" lvl="1" algn="ctr" eaLnBrk="0" hangingPunct="0">
              <a:defRPr/>
            </a:pPr>
            <a:endParaRPr lang="en-US" altLang="zh-CN" sz="4000" b="1" dirty="0">
              <a:ln w="1905"/>
              <a:solidFill>
                <a:srgbClr val="C50C46"/>
              </a:solidFill>
              <a:latin typeface="Candara" pitchFamily="34" charset="0"/>
              <a:cs typeface="Arial" charset="0"/>
            </a:endParaRPr>
          </a:p>
        </p:txBody>
      </p:sp>
      <p:pic>
        <p:nvPicPr>
          <p:cNvPr id="492546" name="Picture 2" descr="http://farm6.staticflickr.com/5184/5660474655_72e3ed495c_b.jpg"/>
          <p:cNvPicPr>
            <a:picLocks noChangeAspect="1" noChangeArrowheads="1"/>
          </p:cNvPicPr>
          <p:nvPr/>
        </p:nvPicPr>
        <p:blipFill>
          <a:blip r:embed="rId3" cstate="email"/>
          <a:srcRect/>
          <a:stretch>
            <a:fillRect/>
          </a:stretch>
        </p:blipFill>
        <p:spPr bwMode="auto">
          <a:xfrm>
            <a:off x="0" y="1643050"/>
            <a:ext cx="9144000" cy="5214950"/>
          </a:xfrm>
          <a:prstGeom prst="rect">
            <a:avLst/>
          </a:prstGeom>
          <a:ln>
            <a:noFill/>
          </a:ln>
          <a:effectLst>
            <a:softEdge rad="112500"/>
          </a:effectLst>
        </p:spPr>
      </p:pic>
      <p:pic>
        <p:nvPicPr>
          <p:cNvPr id="492548" name="Picture 4"/>
          <p:cNvPicPr>
            <a:picLocks noChangeAspect="1" noChangeArrowheads="1"/>
          </p:cNvPicPr>
          <p:nvPr/>
        </p:nvPicPr>
        <p:blipFill>
          <a:blip r:embed="rId4" cstate="email"/>
          <a:srcRect/>
          <a:stretch>
            <a:fillRect/>
          </a:stretch>
        </p:blipFill>
        <p:spPr bwMode="auto">
          <a:xfrm>
            <a:off x="-462" y="1549288"/>
            <a:ext cx="9144462" cy="5256584"/>
          </a:xfrm>
          <a:prstGeom prst="rect">
            <a:avLst/>
          </a:prstGeom>
          <a:ln>
            <a:noFill/>
          </a:ln>
          <a:effectLst>
            <a:softEdge rad="112500"/>
          </a:effectLst>
        </p:spPr>
      </p:pic>
      <p:sp>
        <p:nvSpPr>
          <p:cNvPr id="9" name="Rectangle 2"/>
          <p:cNvSpPr>
            <a:spLocks noChangeArrowheads="1"/>
          </p:cNvSpPr>
          <p:nvPr/>
        </p:nvSpPr>
        <p:spPr bwMode="auto">
          <a:xfrm>
            <a:off x="0" y="1052736"/>
            <a:ext cx="9144000" cy="461665"/>
          </a:xfrm>
          <a:prstGeom prst="rect">
            <a:avLst/>
          </a:prstGeom>
          <a:solidFill>
            <a:schemeClr val="bg2">
              <a:lumMod val="75000"/>
            </a:schemeClr>
          </a:solidFill>
          <a:ln w="9525">
            <a:noFill/>
            <a:miter lim="800000"/>
            <a:headEnd/>
            <a:tailEnd/>
          </a:ln>
        </p:spPr>
        <p:txBody>
          <a:bodyPr wrap="square">
            <a:spAutoFit/>
          </a:bodyPr>
          <a:lstStyle/>
          <a:p>
            <a:pPr algn="ctr" eaLnBrk="0" hangingPunct="0">
              <a:defRPr/>
            </a:pPr>
            <a:r>
              <a:rPr lang="en-US" altLang="zh-CN" sz="2400" b="1" dirty="0" smtClean="0">
                <a:latin typeface="Candara" pitchFamily="34" charset="0"/>
              </a:rPr>
              <a:t>2.2</a:t>
            </a:r>
            <a:r>
              <a:rPr lang="zh-CN" altLang="en-US" sz="2400" b="1" dirty="0" smtClean="0">
                <a:latin typeface="Candara" pitchFamily="34" charset="0"/>
              </a:rPr>
              <a:t>公里长的乌节路是新加坡的购物与娱乐枢纽</a:t>
            </a:r>
            <a:endParaRPr lang="en-US" altLang="zh-CN" sz="2400" b="1" dirty="0">
              <a:latin typeface="Candara" pitchFamily="34" charset="0"/>
            </a:endParaRPr>
          </a:p>
        </p:txBody>
      </p:sp>
      <p:sp>
        <p:nvSpPr>
          <p:cNvPr id="37896" name="AutoShape 4" descr="data:image/jpeg;base64,/9j/4AAQSkZJRgABAQAAAQABAAD/2wCEAAkGBhQSERUUExQVFRUUFBYYFhgVFxgXFxcWGBgVFxcYFxUYHSceGBslGRcUHy8iIycpLiwsFR8xNTAqNSYsLCkBCQoKDgwOGg8PGiwgHyUsLCwsLCwpLCwsKSwsLCkpLCwsLCwsLCwsKSwsLCwsLCksKSwsLCksLCwsLCksKSwsLP/AABEIAMYA/wMBIgACEQEDEQH/xAAcAAABBQEBAQAAAAAAAAAAAAAFAQIDBAYABwj/xABEEAACAQMDAgQDBAcFBQkBAAABAhEAAyEEEjEFQQYTIlFhcZEyQoGhFCNSscHR8BUzYnLhB2OCkvEWJDRDU3OistKT/8QAGgEAAwEBAQEAAAAAAAAAAAAAAAECAwQFBv/EACwRAAICAQMEAQIFBQAAAAAAAAABAhEDEiExEyJBUQRhcRRCgZGhMkOxweH/2gAMAwEAAhEDEQA/ADwWnhKeFpwWvoLPlUhu2nBaeFpwWpbLoYFp4WnBacFqbKSGhaeFpwWl21NlpCBaUJTwtPApWWkMVKcFp0U4LSbHQ0LShacFp4WpsoYBTlWnhacFpDSEFSLTQtSKKllokS5UguA1DFOCVm0aqTROFFIQaalSbKzaNk7OVqeppmynqlSUlZMtOFRrUgqTVDlBpC8dqcDSqJqQobuMVDcFWDa+NRmyaadEyRF5VcUqVRmpDap6haLMIFp4WnhKcFr1Wzw6GBaULUgWnBKmy0hgWnBaeEpwWlZaQ0LTgtOApQtTZVCbaULTgKcBSGNApwWnBacFpWOhoWnBaeBSgUrGkNApwFOApYqbLSEApYpwFOC1NlpCLUgFJtpRUlJDxbp6mmCnVDNUSrUgWq4NSK1RRrGRKEpStNDU/dUMu0KtPUUypFpMY6uiuFdNIZGQJpVp2ykcRQBiwtPC0rGJnAHJ7VV6Z1W3qAxtNuCNtJgjMTieR8a9J5IrlniqDfgtAU4ClApXYKCzEAKCSTgADJJo1D0ibacFoZ07rwvSyI3lr94mDGc7faBxM0aCzURyxldM06bREEpwSpRbFOFunqGoMiC04LUotU8W6WpD0MhCU4JUwWnAVLkWsZDsp2ypopYqdRSgQhKcFqWKcFqdRagRRXRU3l0otUtRWgiApYqTyaXy6NQaWMiuini3TglKytIyKUCnBKdspWNIRVp6pSBaeBUlpChafNIq04pUFnTSi5XLaqRbdSOjga4pTgKWlYUfPPWPHdx7YsY9Vi2bj/eLNkgDgCBmneEfEK2LV9mMLNr4mTvAAHczFY1yxeVUzsQGRP2Uxj61buT5ZlTm7aMZEkKxH7x9aHG1pZzUlvRqbvjO62oRg5CLcEIDgrug7hOZHv71t/EUXtNdt7mAKknZG5gvqKCcZiK8i6XbLmT7247faJiM5mMe8Vct9UCuUKSVcL2EwGn6wfrWUtSpRNceJSe4c6J4puae2wS0xkGd0iSN+zgcekT/AJjFajwv4uZ7gs3ECgBocmONxEzjtAzWN/t201ufJAYIrE7kyHO1VzxBz8aJDXrNxfLXF63bA3KO7nafidpxUxnOLtI6H8eLXJ6aNdb43pP+df51OpFed6IW3vBCibWvPbjeD9kIGUR8SDHxFeg2LCooVRCqIAHYV248kpcqjlyYlDh2TinKKiFKrVZmkTAU6oQ1O8w0iqJQKUGoRd/Ku30FFgGlmq7XQBJMAck4H1pd9SUixvrg9QGmtcAie5AHfJ+VBRbD08GqgNOD0gLJNcBVVrpEYJkgY7fEzGP58U46oAwXQH/MP3TQMtgU8VAlwngg/LNKC+7gbdvM+rdPG2IiO8/hUsZPtrorlX407b8T9aVjoTApwaoTpiXDbztAIKwIJnBJ5BHsDU4sj2FKwO3j+jSi4P6zShB8Kjv6NH271DbG3LImGHcfGlYD2u/P6GqfSOp+fZS6AYdZEqUMT+ySSPrVbxf/AOB1Hb9U3GO3wp3hm0BpLEAD9UnGPuijxYHhGgtkXbsbR6Lf2o/9K5xKH+H4j0mTrQP6qdp/7xa4/wAtvn0j+u4+yNBregWrJLBtxYAQwONqss+hgO45jn3yMx1MksChCgMDHH2QoMSx9p/AYOSeV5ouVoP7ekk0JP6uTgjSfte93/APx4/4eTRvz59zmPN7bv2LnssfnRfS6FPLVy4AXyiZQ/8Alby33uTI+nfs3VdZIuL5agBshiSSWCnkTtUCSPjzPYEcyvYt8lSxu8po3/3Wn/8AW/aHsv8AXwrQPu33Mv8A+OTve4m77jj8qA6fxXfWV222G1F2ndkWyWUSjAgzOZz3mi9j/aZcJJuaYJN1bjMjOf1igKDDGOwwIHwrfX9iW1QXOua1ca4RcbZqdQ22b+f7nHqEZ+Jj51Zs+NL322SFzKFYiN8iZ3T6H/5eKo6bxsLu4bUfc7sQxYBixUt8p2jHGMRQLrfXAYCIBJ9YUSdzFyQActm40Z70uq62IWnzya614yus5OyAGK7NvsduWJkmSM4GeKRfGLtcLBAoWFjbJIOwiXmc71iIGe9YPquuv2ZMMByTHxGT+PvAxR611qw1r7Chiq7pIPCoBBH2cInHtWf4l8sfb6NGvjR2doXaqAEgrPIkEsT7dgPrWd6l1q29+47KxZmHG8KsALAg5OCTxk0/9LtFGO0HcOJnABAmcj2980KbS2g7bvSpGDgkHmADO4cyKmHyde0hpxW6NCPHl08Yk9kA/h/Udqls+N3Pdzz+zJgT9kdvrQa30+3M7WIxwyj6blme0VS11u2G/VnKtBBMk554Geat/Jj4ZUVE3tjxcwkPZuSDBxt9uZx3FR6vxQzXblpfTtIAiNxzGCe8giPhVW3eRrksoklSTCktNy338sn7IMyf50Je4i6g3G3j1FtoVmYyX2yFmAA0/P5VpHNqV2GlB9/El2WDMgBEACAw477u81Na8WFPtjeCJEQO08gQaAXnV23oWMgyCrqZGfb/AAnFRai8u236gT5azG5sgbe094pSyuO7ZahHya0eMUJAKlZmW52nHaM8j4UMTxRehfXuIPqC2xn3UYwY7/Cstrr98N6biBcyNgbuMCcxED8KuaTRMy7i0icwYPbEDA5j+jRHNGX5idKot9Q1Ze4zFbm0tIB3EAEnHtHFRi/a/YM/L/X4iqep015GG0qq4JLDd6ZI5PB4q5oUBVnu39OolgAwhiRkEAHIwo47Vo8kUGl1uSW9RaVlPAbspggg53DtNXtX43uHy/Jd7arbhlCh5ZYg7iuJ/KvNv7f1cbv0df8Alf6faotpW6g4BGntgHjeSn72mjVjSuUqJt+EbNvF197T2mZ237RuO0GI9SgKBzMTJwPjRrQ+ItSLSoQi7VjcfU5HbEwDEczWFsa7XWhjT6aYBJLuTkZEzyD2HtVgdd1xP9zpuJHqucSvxwfUPoaFkxtdrseib3Nt0vq1ywu1fUpJb1knJySDPc5+ZNGLPisfftkf5SD+RivL08Q68x+o0uU3faueymDnBz+VOTr+vMfqdKNwnLXMEAkzn/D+YpOcfY+nL0euWev2W+/H+YEfnxV21fVvssG+RB/dXjP9ta/H6nSeqfv3MEFx78enn4ilXrOvwRa0v2tsi5cmZgHnjjPxqdUfY+nL0eo+Lh/3LUf+037ql8OD/ulj/wBlP/rXltzxF1N7bobenKmVZTduGRAOCT7Ht7UW0Gv1/kALcRVKpEMA1uAJVGKtA7QwnHahzVbbh0n52MrotfcclA6713f8S7hBBHaI96E6np11bhuOSodiAdpiRuICtxEDvnMRVDR9OvKFe2ZBnJYD05jAJjM/Simj8RsF8q4FOc7uQ4mOB8IkfGvNdp9u5nytx73zcsOgJYlcAMDxE/ZM8TVDSdJLKAxhgQRAkRJG1gIz/H3p/wDa6q8pG8ZEYkEA7Wx+Hzq3/bu9fMjIGeD6cn8QP41O6WyDSvYKv9Le27RxO4AyMTMCJ4x/GpNH4g3na+RuAmCJ7Ax2FGP0oXrTTDRgfGcEDuO0YGazOq6Whg2bltiZO2GVhA7ggqfqK0i1PaRMo6eC1qUDErZbgSIyRP3Z5wfeTVnwwSzNu24lTuncSIyCB2/ChHTxeFwAiAOfSNscNPbj6nHNNu+ICp9FtVIYtMCSeZMzmMdxxjvWji2tKJi6dmw6zfstbVXxDiR+GYBIERGZMVU6toLQtM1oH0fdZgZU+kFDGMk8+3asuNdfuhrjrcdSQu8A7A2MM4G0GIx3xRPQW3ayVCb0Z8MzgDBziT3rJ43BK2aXq8Euh2mAHaSJbjBiYI9viPj7USu7SnlsGJJgYwe+G7EZrMpp41GwGCG2EAmQeDmI/wCtS6zqjpcZPvb+RxjiBEfnTeO3sSFbdsi0NqsGLCCxkTtBEDuDS6Lpt4vlQVblN4BkgTC4IPqHb2yc0OtdUzJgG3lP/c7Qn2Wk+/YGiNnV7Egna7ep2JkqQ0r6cbW3R7njGSamSkkCJDoLvmBjc2rmDu9U9gyflj/o7qKXN2SxwTJypHvJPpx2+H41U1NtXuhmd9hA2lVNzPeTyCPx4rR9IsW2tXHJZig2ATJK3AUJI7Hg54E1C1X+htFmb/TlRgd7YEYAg8zJnPP0or03VJcK7QpzjGRH3ciec896r6fwt5btvupG07ZIJ28zt94mnv0jYyEhFQAlSCg3LAIIBjmQfx4xTlJSVWQ7YT1b+Wu8i0BGTtTO0ewj8BJ4pek9RDercVX5D7RjBBjasHt7cUDv9FuAeaC9oN2dWA+MEYAj9/ahfnm0Tu37nUnG11yBJI7E5EHjHtULFGSpC3N8NVYhvPcGF+ypIIYmABBAPIMn/pX0GotEbntqVmPQJOCBk+/171idLrS7epiEIKmBG+JALAY+Jij663yrJjyw6zvgGYUTCjucNn/Q1MsOnYGw1p+q6duGIXdBE9p9zHw7Va03VrZAVLhCmfS/P1n+NZrpnSkvOW2+WjQfVyq4G5VBk+ozBOYozb8N6ZnO69eYR6WUWwpj3GT+VZPFjurYWy4mrtkfagkEiZAO3J4Bz9KVeq77BuWSCVEw6zJkCJDDP1od0S2h1TWjcTZBgl2C7xhZ3/EiAs8dq7UWrfTrf6xzsL4ZAXEsSRiMiAeB9aqMZY32N3/ktBDQ9Sd7RLPZS591TbYqT7E75Gfh+FT6C5ee2zPd01tlLDYbbkmOCDvGD2+VZP8A7T6O485bHJRlJM9wp4+VHen9bBtsi3CLb8g/ZUAHEsSw5P8AWK6ZZ8sebGn9Cz0fV6m8rF1towP2VtNdJEDJIuAL7QfapHu6lP71LazxNtxI/wCJh/RqppnCYtl+JlYMxwIEGI/fRPrPVbl7RskMly3LW2K5JUcbWGZ4+ZxVw+YtXctvuN8Fb9Puf7v/AJG//dcuruOdpW0wPbyyx/5S0c/GsPb8R6lWAeMkCGtheRj27xW16dr7nlWSDbU3UDmUY4O8RO/kFfzrtnlxx5sqMZP0ZM9QSW2N5gBiEAHvwyxH/F+dD+pdJVma6iXCNo5XbuYcg5zmOB3q/pb7BCbVqykn1CMROMZE9+R8KvWdS5JL+UQIIxOB8SsDM4B/nXnXp3RhyYa5cy5CMHIIiWwTMn3/AOlT9E1u0kQHLHaE2TzghSw5rQa3Vj1bbSOTkepmTHHf29orUf7NOtpvuKEU3Wd1Vcgny7ZYKN5kFmx9K6YvWqaDgxmqsi5f9O9WxuAJCgr8MRj51fT/AGeapLbOLNx0iRukKF7yAdzACT9KtdY8WXNRe01vWWguot6hmci35Y8nYG8tlb1N6lOeI+dbXq+l11y7pL9vU27Gnt2rdz13vL8y4x3XN6xDDbCwZHyqljrayXueZ+H/AAxe1N1Vspa+9IuMVWBk7gvqcZHFX/FXh67pkVrn6NtbcFNja6l0jcpaFKn4fniivRdYLep6m9hgy2revNoq25QoTcm0g5AnEHtQnV3VHSFO3FzWzAJUDdpySe/sPpVaV5CtjSeH207dM1IS4SqC2VttbZ4eSwO0en1OSs9tsmg3gjTedccX7pRbau10qBIgM7kvHZRJj3A+NVvDjqOlaguzAbtNJBAM+c/f4mneB76NqdTYSJ1Gnvi2s/aZrYIXnkhWETScE3uC8UQ+KdJYe3+maR7xW3cFq4l0LvDOC1u4CmCrAEZzIFFnt6K3ptNcv6W866gN5moV2UW9rm2TtAKs8gttMYjk1Uu2m0PTboviH1V20io/pbZbFxyxB4iUHz+VXPBtjVJas3dJq0XTux/SrOoNvbbIaGBRowyQ0qATVqKQ/IA8OXdMdT+ttNfRA2xQpm4VDFJVRIJ9IzxuM8CifizpJOh/SLmh/Qrn6Siwm5RctujsSyMTBVkGcc1X8PdRROpah7T+TZujUixcIlbDsH8lmUZAE+2PwpddZtjT3dO+rfU3WvWrl1wLjKSquoVLr5Mbs9v1giYNJtJBVAdxeRF2s0mDiSrTwQU+R+lE9upPpDDaQdwiDwskn3/jQ+z0O4LZYOUtgE7jgf5YmS34dq7Ta65uVReYxOXOAO0NmB8K5n9BWaHwroimstFmBDH1KZad2CCSPaj/AIq6Uy31eyodUTbsJWAJ9BAY/ISJwKA9EvWvNVytqQfu3WA+MAkCZ+FHur9P09/TsBZAuG3tNxQpcOikSAeTkGJqIuDVSdP7DTaMt0vqJ1d7V2y0eXbLLGQ7KYYNnIMv9RRHTaYmyH1Nu0Ld3cqCFQyNo5mQc8fCh/hXp/6NrbgYT6Cd0RuGO0/PPwolrvEq6i2k2T6AXBAIhrhYNtMYAkfWonX5foXasy3UvDV+16raOEViQSPsk8/17ioundVa2x8zO4jcWBHMrtM/ZJEGR+ya0ui61bGHF0TP2vV7ZI/PHtStYQ2y2xfKJ3MTbLRAmWeZU+0ke1LqviaFsxmj1oRVLcwButyRAkBzP3iYz/Og3VevsCqrO2TG8lQYgkE9+3yqbpFkNqF07XB6izDyjICgSFYuJUHGB8JrQaOzpLD3CD5rqHxc2uBhDgdiZIkROa1jBRdsNKZT6PpG1Ci76LaWwPUiruZiPsgz2EMfiY5p/VekfpVi5aS6BkNaQgqN6KcNI9JIx7Z+NW+m60XtOCj2rYZiYViqqZmANuZntOZyapafqF220echMwTEiTAA+Gf3/Cscj7uzlDqjI9D8Nalj/cssR9uE9zjfE/hRoaq5Yu+WylcenIODE4iefb2rQ6nq6gK1wSWb9kwon2Bz370P6prrTMHNkb14Kr6gvKndIjvj/F8K0WSWV1JbFUWE8ReWpChbhY+qPSwIEE7h9kZ/071He6vdJdRZXaolWDndMDAz6RM5q7b6F+rDtbDJejaTdDEnMFfUWUiPh8aE9V6IllCZZWVoneORIMZg8Hj2MVX4RJW2jaEsddyZd0finWWwsvea2qbrjNcVtsSSu153GAPrS9Y8T3L7y1lraqvoO5YdSZGFUEHMmZod/Ztq42zc5L24BLHkjuCkc+xP41PY8OHcN11lXaAxALHcB90EARPx4pww9RWi3LHfP8GP6rqjaYoZG2Rggyw5JgZPz96HnrLyfUQxwTAE/PHPatz4hWz5jlrVsi40yzFSQYjjnmshZ06I8i3vEmF+0I+JOT29q3xtSjwcLpFzQ3lCAXDLYMlpPaPcDPvzmataLRPcvi7p7otXgd1sLvlmWY2bQQGOFzgyO1Rt0R7rgSg3kyoIbaPwEAcd/wB1Wbvh99GQ9u426QV2kKZGe3FQpqMudws0vjLqGofp2mua3y21C6mLbIm1jb8q55qmMYJTgATGKvaPoWj1os6y/ctlbemt2r1m59tWsyCVTkll2gADv9M5d1r6tf19xjdRSLZuNKgzIwRiTzHsKht3Rbu4NtvcCQ0HMjMH8PzoebwJt3sJ4d61p0bWQjJb1FvUJbVAIQXV2ooJIwBiauWLYv6FdK1uBaurc3bjMC2bUCFie85FQ9R0Ontoro5VJAKgjPwUniriaZLts+W7oQvKHsDnI+0fx7VjLNe62H3Ge6H1K/pbV1bN21svK1p1uwwiWkrjByc+549hSaFrcXC+1lypUhHBk+pW3TIicZogdQ2mLNk75IYKILSwkHjntHvxT9V1F2JATDEMd5kQYYbR/H4CunVKxbtluz1G7cuq1y5d1B2SSxe45GSuDMCZwIFV+uEJaCFdlw5UQwHYgNnnn5YzVnQ2bhuDy7yKwCgA9x3jMnJPbMVJ1TTNfZkYy1syRnCiN22RkHJ/hWGrvthuUeksoO5tiLAO0+YSecknCk/CiC6C3cK3LdxUjDKCLjHdxsBAPc4qDQX7ib0CqGW40b0VztmByPT/AEai6ZccXGbBjO5IlcwSPSQTn2pzTbbAIdc6mLBtruOxs4jdg53GTByDHtVTS3LRG5bRusNxJuOQxnmdp27Y9hVDrekRy10m6zQubhEkjEniR29+Kj0tyAhUGFGZSB8i8Ak/j3ojBaBstanWJvEWAqyDgHb8c8zzHvNbnwiy3CELjawO9dvqIOSNpEdzJHesZa0Nx5hWYTPA5+J+sSe1GNN51k77aPbeQAdykqQILDOJxjjFKUYtJf8ARXRuOq+C7GlIuWmuEujht7T6QARGMZJz8axfStTctnyrV3Zjhz6eeBIhZznPH0XqHUL95t11mZlULm4vckkESe5PPwqgl0q32VJMEkMD3+9MUpRU5N0U3H3uN6jcvly7rCFjG5huODCMBz78fgKLWOmeZancyDI/WPbUDsCJVi2DIEe1CP0X1AncSzcbwZJPA9p/Kj3T+r3TdW49g3FSPKyCsjG5p5wIHbvUzXpUVja5ZZv+DDaFwbrZF22QpZVncACjEgZAbP4kZoPpOkXNQhS5ZLKBBuWksr5bAcwHlgB/h78UU8QeKS0buc+heV/GIH58Vll6heXcqllDg7mxAAz7x2j8a0g5tWUsyug6mhtfZLM+xY9UCQvDAekg4M8fyjt30Y5AZkwpI2luf2iQBkn3zzQjWveEby1wCI9FvzEn7UlxIWZ7xmnWdP5y+hnlGGCqsZn/AAiSTnArOeO3uEgr/YF/U4toH2gHKTtA4/WR6ePecGiOo8O6i7p7bPb07B2/VtAkLA7kFjx96audF0moXcvmXrdtxJIuBW3cf3cNI2gAgsOcRGTOptBgVDuNqg2yxyGA9QxwG4xXRi+LJpWv9EPJFLkj8O9FQLcVrA3CyiKu5iJDEsSXEzMduB2onZ8OWgkNaQe/pXaT2/r41X6St1Qzl2IiSSZIk9jGal1N647jy3AaHgMkqYAJkysTXd0orkwc29jk6dbXaSgWJAAVccD2MTVj9MtPbFrYrKDgHbt9+3wJrM3esXXtFtwCFdo9MeoiWE8/ZZSD8Qat9I1c27l1QpdCEACmBGxfszMwfyrPWovYrQ2YzoujTW2rEkylx09yVO1owOME1v7XgHSPaKgN98EgkGMRxxivM/8AZ3qXTeiA5urJjAwQR8DEn8K9X6d1lbJtW7m6b7FUMSN0BhJ7AqDmrwqo0E95nlvhjRIG1DFmOy6VXe247VOBJ/Gh3XeuNeuNtUgBdsiR+6r9pPKt3DIHmal43cZLHNIb+6bbG2rM2CHwSJyFHw7TzXmyfe3ybJWjPJrCBAEjGO8/DGMfOjmn6ZZdJYnzSSYB27e+SPjNNbSpZv2xeKEMTBEk449OJPGP8QzTni1cYgJcDuNhVOQTBKyIPtg/KaG74EtKBWqtG0/kvc2q2Qw/Pcuc+3arel1bWYtTJgbWzBJPY7oHbMUQ6n4W1CTfv6c20nH7LAgkbsz+AoH0/Qoz+ZbeSOFHbIj4gZ9+9XJbVIlBlem27oC3LjqoPqVQGBJZmUgnHDUX8TdVUJat6VLWy0Fn7rMIEKQQQRPO6Z+FALz3nBb0jk4O0YwMnE9o+ND7XU3dzbA9XEER8yf67Uk2142KtVsXNYXQhvUCp9NpcqCfugdhPt7YFd0+y6k3PSu+ZEFZmeRM/v4qO7rYAW3k8F4yTHqiZ2j+dWNb0Ypd2XLogBZKy2SivAzJy235iqUG1RlfomuavDb3LAnMCFkmfjnnke9R3ddbWWS3AYCcM0xEc4jj61ft9TVLTWxp0KXHR+O6I64BOcOxyflTbl9k3bdQRbFuCkqrlQFfYskrG4cTBx7VXSijRY5Mp6E3dTc8q1atqSCZJRF4L7WY4HB570d6P4Xv3NQbLXraqqje1oh0BKswCbYkgATx+6hvTbiNcuoWtwhPlvhtwIQy+0wDkkx3BHGa13hnxVatqVAUTdJ7Eww9/aFH4ClOSguB9NeWYrWpcQqvmFjtlhBABhCADycls/4RzVrpvhq/qBKTO0HbO0Ekkck9uc0Y8UWLt69cNlcbkgq5QFV8phtKiJkfQHPFXNB1K7ZZL14hT5Sykmd4lmAycTAEe5rSKbrYbhBeQP1Hwqq2/KZXW8L9xi6vuBtQy20z7MAxwCc9zilqOjqtq2qWm3hCrtvMMzXCVYqPZDEAjgHtm11jxU126HRTtJAwRnJmSTg8/SqJ6jvAbluykkEx7z8jUOXdtwLtq0gP+iBXIukttMD23A/6GtXZ682wFVKjafsgDA5IjvQm91W5bAZ0gHtJKgkGDBkTif8AhqvpOqXN+SrSRxznkg9sc1M1q3ZmrCuqW0SjW97b5BJzDDmfYfOo7+jVgQwwRBzE/iDRbRa/T3CN9tEyBJVR3AnAnkx8zV7xBrrCsYZSwtgBfTjaCwxg5E/OvRxKPTtuzlyY3qtbGZ6T4em8GBAtjBmM/HH2iJ7n61pNHpvKHoAWDJAEbj74rJt1p2dXVgmTCgTt9xjtz+AovpfEjIkOoML6piQeYHcGZrnw5oxnujZwk47s0i6w4/PIx2OO9XzaTbO5jiRC8/PPy+Vef6HxS1wz5YVfUNzEmT7CAJOf6xRXSeJPLLTaBiV2klAp9IBZlE++P6HoTkvBMcfs2CtbABYkehSQGj0hckQJxzUVzq9kPb3j0PKnLOQSJcQJiF2yI5aJxWU6BcDXy99/SV3elVlzKhVRT6YhAcCDHxNO8X+IxatWFtxFywznEMQz3ADjBJ547VyZZyp7HTCEI7l//tDYVUskwo3zjiQoAjB4TirVjqmmt2p3mG5DFt0yIy2Ige9eajqPAYGQDJ27jBHHOTEYwcVYt9WUgSjFeBPaO5n7xAH1Nec9V2WsrTE0PUPLum2X2FdrM0HdwVYAjMGcc8j2o5qtUzx5ikAGUm6VKyB9lpxIE+xg96w+hus11GcztMS2Tt5Kkx88/GtFq+t2GQq1osVMg7yVB9lHP1p5ItPb+DAN63pZeHFzYuPSD5nHtnGOBHvQ670+3aBcQJaFZrTK4ODAzBmGzgd6HdL6ku6QYzgElZnE5wCTPPvVnqi3PM8xmULAB8sMVM53EDEzEx7T3rCMZp03saJugL1C8925DuXzuBIyrZ3ZwT3EUT0nVbjMiAIyggENyApGVaYx2/OntpLpKDDAi5DDt6GiTjuRQ650lg6tuQcE7AZzwInPzAiulNNITSN54+8QKUVEukpeQFmUyAwwAw+EcATHvNYjo959gV2CBTDEAEz77iRiO0n5Zqx1nVI4YqglBJIJkqMFo4+h7cUBta5SjBt+1gB6YMe0jitdKlyQ78BzqOi3kJ5yiCxQxt3Egc+qB7cTipTZCx5gHmBAJkepTzkqD9aN9Hs2Hs7byoE2kq1tnLBlXd7xIgzIPPGax2p6ivmtt9SjnEjIxwPgOM4rJxd0jRxcVuH7l22qFk9RksF5gkKhhR39A/jQ5byON1zcDJkQB3PI5IwM+1VdN1BVgANJEYG0bZJz2J4HFQdV18hMlVBAYZnj7XtOP34qoqSISQc0uvYHaRgEAQZI3ewgdvetV0d9K0Ktv1SftDcBtUk5Y+0ZA7V5pZ1R2yLoX3kCQDOB7HnOP41oPDOpYXwyszkAjYokmR93mfc/OjuhumUqvcb4i68rXdqDgscKuVmIIA7QfyodZ6mindBmZXapBJiPtHtkc/siiHiDwdq7l7fZs3SGJmQRE8zIE98+9VLfQNSdyKE3DZAaJIO4CZMAyp+EZwBh0pbj0+gv0rxA+4JLfNsyDghTwM8E/wAapeIOqmJWRMkhmDNjAJPxM4+HxorpfCmqtq7PcsruQBgLwBIySocggAYnMUPvdFQn9fqLdrcMAkMFAnaV2tLYx82kVUZKmg6b9Ge0esLRBB4JBBOf5SBnH87i6i53cAyBA4jECIx759/nK6nw/pEA2as3SWBMWyIg8znEfu+ljTdP6ckk6i/JnHlY5kcHmIn8aT01ZWlrYG9f1e5lbO0xMRExmI+U8d/jVazqBtM3GXAnng8Djg9v9a0tnp3Trv2dQwMzBskZ9yJpLPRdKjny7+9WGfS6kGQYyfYfnS1LhjWOct0it0kIzTumBwZhuD2iIqbxJb3g3FBBKgNBniYOc8+3vWj6X4YdrQIhFtsdhGDcQsWjaCwA+nJPepBYQXbbFQgRwzRO1gMEbWbk5YzyfYV1QyQ0ODX6mE8GTXaf6HnOk1IME7lnAgnmM8d/j/Qs6W7bYAKxwTJMzz7fH5/hU1/oqr6Vu23CiQVBBnH2uQRj3qD+zboP2rWZOGA+R4qIxg/JpplwFtLrFCAm5se3JtoUYhiZiXXAYy/sBHOZp6XPMstDCJJbcwBcKPspMTJJwPgKEjoeqYelQZ5hlyPaT2q503oOtf0izPJGU4IicmunqQ9hofo0HhvxPZtXvP1YGyzaYBVyS4UbFE/aYn3x8gKy3iTrgvfo4EgJorSH/PuuE98gbo+Yo3f8C3cq9i9cEAzbKT5mQY9XEe9B28EaqTv02oX0MtqVGWElAdsz3nip6mOQ9EkB9LqHUen5nAIA4HyM/wAKt6PqL/egxxj3+ERUui8N6tSQdPeHpYf3b8wdo4zLwB8SKhPQtWDnTagH42bn/wCafSxshg4K2TujMSfl2znjtRvRW7VseoKQRnsf6+X0qvriu4YkR7QCZMlVj4io9PrDGAYPykROfh864pNyWwaUTa3SbQGtyQAdxHBjvk/Gu0l/05JMwY4Ht+OKlXXfaIQxMme59zGIwOeaD6zWjcGkkSZHA44nvHwpKLewJGn0etdWgMIkfZke8kEk+1WtK1mT5kwxPJEcHJ9hJ/I1k11ybfVcYEwSJJme3GRVpV8xgtuXNxlQKMyTiY9p/wCtS8QEPUtcAzbGAXI9Pt2n3qhoeqtbaCqshPqUgQyzwSOKJXPBt432S4ChUZBBJ/CMHGeeKJabolmyQWTe3+8G7j/dxt+oNbvTFUy9PsNdOfTXbR8vTvB++pYKv/GTC/I0G1/hNhd3C6gtxJO/cQf2eIn5YxzRS9rdRdTapYKBgCAI9ggiKCN0267A3X7/AHwRHwjEGuWMoxbaZ04fjPIyO9aZSoW8hYF90I4EAn1BomNuY5xR3p17Tta8rUWkvHfKMhKuInDGJYEQef4Qg6FaCqzOboY7WFtSGAjJYNiDkYP7661b09u4QNrhojDbgRBjYpz3+gqZ5b2VhLEsSbdfuM1qI5ISym1lCwFBY7WBX8Rn8DHGKqWLd6xOyyyMPskCSB/m5kyZPxrVaazffOn0N1jkbhb2rnvuMYq3b6P1EZYaSwYib11GZfiFBaDRB5W9kZyyxl/THT/LMcmt11w5ZxnJZyvPxnPyq2vS9QDKuu45MOAf/nGefrWiueHSTN7XoSfteTadyT83gcUn9iaQYL6q4f8ANbtD6KGNX08re2wnKL5T/cyh6axJ3MozkzPv7Cob3TUj1XVg/aAkD5kcT8a2I6foxxpAx97t66/5AqKmtPaT+70ulT4iyrH6vNaRwTu7M234PO72gsqUNt5id2ZnjiM8SKm03RrjfZtXnJjCW3Kkd8bcHjg16KOs3R9ltg9kVE/+oFRXOpXW5u3D/wAbfzrXpPyy9cqox2n8MamQyaK9I7uigcYw4EUbTpOvKqG01gQP/Mv2V/Lfir5UnJk/OTThbjtR+Hi+RxyziqTBq+GdSxJZtGhOTGoH7ra1YteEmHOo0Y//ALXB/wDSDVpjFJ5lH4eInkm+ZP8Acbe6K7Kts6qwqrOVt3m3TH3CoCgAAd+J71SbwjbJltWCfcaQn6bnFEBcpGuqO/5U+lBEptbpkK9BtiP+93cdhp1A/D9Zion8PWSfVqNQx9zZtfPu+M1bN1fj+VcXFLpQ8A23yyK30a0DP6TrPpaA/fU9vpdpXV11GqLIZG9bTD9475/AU3fVHX9SCLuwYOfw/wBaThCO4heq6G2AGGp1UyJDG2E4iVAnM/vqNNPbGwnVaoKQdxDoIzjt3xz8azXUuou8lTK4IHMTxk/h2qqmucbQYad0R34ndgRHGfY1hpt2iWyhqtfbPIYGeQcxAn+NUQxBJQzP2Y5EnuDwcfuo1pf9m2tufateWOxdgD/yyT9Yo9of9l1tBOovuuQRCbFx/jat9UY7WaKDqzHfpVyctuBjHt3HwqW1oHvGBa2mftOQgHGZJj6CvQtH0vQWLasQXYqpMwomAT2nv7Gq6dUDtGlss7dvKQOQc/eIMc/CsuqvCIuPu/sCumf7Pbb3UF+8NrKWPlYBC4I3uORKZj7x9q2Bs6DTALbsgf4pZZ+Jcnc30qld8May8Q99rWn92vPNw+3oUzUw8PaRQPNu39SR2SLKfiT6jSccs/oaRyKNVEEXuqWwxbcLZKxtRmGPYyZYcnPvU2kv3LuNNprtye4Qx+JgD86PaW7Ys/3GksW/8TL5j/OX7/hUuo6zecQ1xo9gdo/5VgU18W/6nYssurykvsD7PhrXH+9bT6cf711Zv+RAT+dWl6DYEedrL10jtZthF943XCTH4VCXpDdraPx4LwQlRct6fRW8ppfMP7V+67//ABECrKdedMWltWR/uraL+cE/nQjzB7xTTeHxP5VqoRXCCi/qeqXLn27jt/mYn95qm1yoW1PwH76iN2qGTm5XbvjVU3a7zaYFncPj9KQ3B7fnVdWJ4pGJHJA+Z/lQBPvpN9VWvj9pfwB/jUZ1ntn5/wAhQBf82k30LPUX9l+n86UdTbuY+VABUT7VxB74+ZoWdeT3+tUr/V5Dc4GYH5/GpboQZv61VEkxIMfn+dA9b1mLmCDHfgfMT7igmp6wW9Bnb2z/AF2oddQY9UDkiRiBPuYrnl38is1rdZUqhk8nv9o5P86LdO6gr29xMe/z/GK86bAXbPfDRj5fnz8Kv/2mykYkjnB+I+tNdoG/uatFUkkxBPasV1nrPpjEE7pA78d88RTrXWJTKZ7jOcxPPFBOqsR9zaZ7gicc+rMTn8ap9wxw1xXBnniDH9cVIOoqhE7iQIg4A9+f6waH29TJJPyJInnnAwe8U86lIyT9JNDiKj1bqvjM2htRNgGAFAx+Jz9IqxofC2p1Vvz7uoW1bIn9WDcukR7ttA+ppK6uXDFPdkx71ctxLPTdFbOLDahx9/VPuE+/lJC0Qfrl0rtVhaT9m0otr/8AHNdXV2xSosoxJk5PuefrT7duaWuqxnXIGO/5VA1yurqYEbXKia7XV1ADWuGmF66uoAVATXMsck/hXV1IBPNHYfU003j2x8qSuoAhvag9yfrUH6XSV1MBBrD/AFFPkxNdXUAQNfPwqL9K5lQfr/OurqAKt7qkA+hePj/Og2r6k0SCcyD2x7Yrq6s5+BMEtdPNJ+l/nj3/AAz2rq6khEq64A4XPv8AT/X61y3jyT3x+MwPgK6uoaQC2dWwb9/4UeuaRb1qWGQJnJxJxBrq6hDQO/RVRYiRGZ7xPx/EHsar+UpXbGQxA/P48QPzrq6tBn//2Q=="/>
          <p:cNvSpPr>
            <a:spLocks noChangeAspect="1" noChangeArrowheads="1"/>
          </p:cNvSpPr>
          <p:nvPr/>
        </p:nvSpPr>
        <p:spPr bwMode="auto">
          <a:xfrm>
            <a:off x="215900" y="-758825"/>
            <a:ext cx="2428875" cy="1885950"/>
          </a:xfrm>
          <a:prstGeom prst="rect">
            <a:avLst/>
          </a:prstGeom>
          <a:noFill/>
          <a:ln w="9525">
            <a:noFill/>
            <a:miter lim="800000"/>
            <a:headEnd/>
            <a:tailEnd/>
          </a:ln>
        </p:spPr>
        <p:txBody>
          <a:bodyPr/>
          <a:lstStyle/>
          <a:p>
            <a:endParaRPr lang="en-US"/>
          </a:p>
        </p:txBody>
      </p:sp>
      <p:sp>
        <p:nvSpPr>
          <p:cNvPr id="8" name="Rectangle 7"/>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10" name="Rectangle 9"/>
          <p:cNvSpPr/>
          <p:nvPr/>
        </p:nvSpPr>
        <p:spPr>
          <a:xfrm>
            <a:off x="2411760" y="0"/>
            <a:ext cx="4572000" cy="954107"/>
          </a:xfrm>
          <a:prstGeom prst="rect">
            <a:avLst/>
          </a:prstGeom>
        </p:spPr>
        <p:txBody>
          <a:bodyPr>
            <a:spAutoFit/>
          </a:bodyPr>
          <a:lstStyle/>
          <a:p>
            <a:pPr marL="0" lvl="1" algn="ctr" eaLnBrk="0" hangingPunct="0">
              <a:defRPr/>
            </a:pPr>
            <a:r>
              <a:rPr lang="zh-CN" altLang="en-US"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国际大都市</a:t>
            </a:r>
            <a:endParaRPr lang="en-US" altLang="zh-CN"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endParaRPr>
          </a:p>
          <a:p>
            <a:pPr marL="0" lvl="1" algn="ctr" eaLnBrk="0" hangingPunct="0">
              <a:defRPr/>
            </a:pPr>
            <a:r>
              <a:rPr lang="zh-CN" altLang="en-US" sz="36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乌节路</a:t>
            </a:r>
            <a:endParaRPr lang="en-US" altLang="zh-CN" sz="36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2548"/>
                                        </p:tgtEl>
                                        <p:attrNameLst>
                                          <p:attrName>style.visibility</p:attrName>
                                        </p:attrNameLst>
                                      </p:cBhvr>
                                      <p:to>
                                        <p:strVal val="visible"/>
                                      </p:to>
                                    </p:set>
                                    <p:animEffect transition="in" filter="fade">
                                      <p:cBhvr>
                                        <p:cTn id="7" dur="1000"/>
                                        <p:tgtEl>
                                          <p:spTgt spid="492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www.humblerooster.com/wp/wp-content/uploads/2012/11/003_Marina-Bay-Sands-and-Tanjong-Rhu.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285860"/>
            <a:ext cx="9144000" cy="5572140"/>
          </a:xfrm>
          <a:prstGeom prst="rect">
            <a:avLst/>
          </a:prstGeom>
          <a:ln>
            <a:noFill/>
          </a:ln>
          <a:effectLst>
            <a:softEdge rad="112500"/>
          </a:effectLst>
        </p:spPr>
      </p:pic>
      <p:sp>
        <p:nvSpPr>
          <p:cNvPr id="7" name="Rectangle 6"/>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2000" b="1" dirty="0" smtClean="0">
                <a:ln w="1905"/>
                <a:solidFill>
                  <a:srgbClr val="C50C46"/>
                </a:solidFill>
                <a:effectLst>
                  <a:outerShdw blurRad="38100" dist="38100" dir="2700000" algn="tl">
                    <a:srgbClr val="000000">
                      <a:alpha val="43137"/>
                    </a:srgbClr>
                  </a:outerShdw>
                </a:effectLst>
                <a:latin typeface="Candara" pitchFamily="34" charset="0"/>
                <a:cs typeface="Arial" charset="0"/>
              </a:rPr>
              <a:t>国际大都市</a:t>
            </a:r>
            <a:endParaRPr lang="en-US" altLang="zh-CN" sz="2000" b="1" dirty="0" smtClean="0">
              <a:ln w="1905"/>
              <a:solidFill>
                <a:srgbClr val="C50C46"/>
              </a:solidFill>
              <a:effectLst>
                <a:outerShdw blurRad="38100" dist="38100" dir="2700000" algn="tl">
                  <a:srgbClr val="000000">
                    <a:alpha val="43137"/>
                  </a:srgbClr>
                </a:outerShdw>
              </a:effectLst>
              <a:latin typeface="Candara" pitchFamily="34" charset="0"/>
              <a:cs typeface="Arial" charset="0"/>
            </a:endParaRPr>
          </a:p>
          <a:p>
            <a:pPr marL="0" lvl="1" algn="ctr" eaLnBrk="0" hangingPunct="0">
              <a:defRPr/>
            </a:pPr>
            <a:r>
              <a:rPr lang="zh-CN" altLang="en-US" sz="3600" b="1" dirty="0" smtClean="0">
                <a:ln w="1905"/>
                <a:solidFill>
                  <a:srgbClr val="C50C46"/>
                </a:solidFill>
                <a:effectLst>
                  <a:outerShdw blurRad="38100" dist="38100" dir="2700000" algn="tl">
                    <a:srgbClr val="000000">
                      <a:alpha val="43137"/>
                    </a:srgbClr>
                  </a:outerShdw>
                </a:effectLst>
                <a:latin typeface="Candara" pitchFamily="34" charset="0"/>
                <a:cs typeface="Arial" charset="0"/>
              </a:rPr>
              <a:t>滨海湾新市中心</a:t>
            </a:r>
            <a:endParaRPr lang="en-US" altLang="zh-CN" sz="3600" b="1" dirty="0">
              <a:ln w="1905"/>
              <a:solidFill>
                <a:srgbClr val="C50C46"/>
              </a:solidFill>
              <a:effectLst>
                <a:outerShdw blurRad="38100" dist="38100" dir="2700000" algn="tl">
                  <a:srgbClr val="000000">
                    <a:alpha val="43137"/>
                  </a:srgbClr>
                </a:outerShdw>
              </a:effectLst>
              <a:latin typeface="Candara" pitchFamily="34" charset="0"/>
              <a:cs typeface="Arial" charset="0"/>
            </a:endParaRPr>
          </a:p>
        </p:txBody>
      </p:sp>
      <p:sp>
        <p:nvSpPr>
          <p:cNvPr id="8" name="Rectangle 7"/>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9" name="Rectangle 2"/>
          <p:cNvSpPr>
            <a:spLocks noChangeArrowheads="1"/>
          </p:cNvSpPr>
          <p:nvPr/>
        </p:nvSpPr>
        <p:spPr bwMode="auto">
          <a:xfrm>
            <a:off x="0" y="942975"/>
            <a:ext cx="9144000" cy="400050"/>
          </a:xfrm>
          <a:prstGeom prst="rect">
            <a:avLst/>
          </a:prstGeom>
          <a:solidFill>
            <a:schemeClr val="bg2">
              <a:lumMod val="75000"/>
            </a:schemeClr>
          </a:solidFill>
          <a:ln w="9525">
            <a:noFill/>
            <a:miter lim="800000"/>
            <a:headEnd/>
            <a:tailEnd/>
          </a:ln>
        </p:spPr>
        <p:txBody>
          <a:bodyPr>
            <a:spAutoFit/>
          </a:bodyPr>
          <a:lstStyle/>
          <a:p>
            <a:pPr algn="ctr" eaLnBrk="0" hangingPunct="0">
              <a:defRPr/>
            </a:pPr>
            <a:r>
              <a:rPr lang="zh-CN" altLang="en-US" sz="2000" b="1" dirty="0" smtClean="0">
                <a:latin typeface="Candara" pitchFamily="34" charset="0"/>
              </a:rPr>
              <a:t>朝气蓬勃，活力四射的生活、工作与娱乐之地</a:t>
            </a:r>
            <a:endParaRPr lang="en-US" altLang="zh-CN" sz="2000" b="1" dirty="0">
              <a:latin typeface="Candara" pitchFamily="34"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268760"/>
            <a:ext cx="9144000" cy="5616624"/>
          </a:xfrm>
          <a:prstGeom prst="rect">
            <a:avLst/>
          </a:prstGeom>
          <a:ln>
            <a:noFill/>
          </a:ln>
          <a:effectLst>
            <a:softEdge rad="112500"/>
          </a:effectLst>
        </p:spPr>
      </p:pic>
      <p:sp>
        <p:nvSpPr>
          <p:cNvPr id="7" name="Rectangle 6"/>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2000" b="1" dirty="0" smtClean="0">
                <a:ln w="1905"/>
                <a:solidFill>
                  <a:srgbClr val="C50C46"/>
                </a:solidFill>
                <a:effectLst>
                  <a:outerShdw blurRad="38100" dist="38100" dir="2700000" algn="tl">
                    <a:srgbClr val="000000">
                      <a:alpha val="43137"/>
                    </a:srgbClr>
                  </a:outerShdw>
                </a:effectLst>
                <a:latin typeface="Candara" pitchFamily="34" charset="0"/>
                <a:cs typeface="Arial" charset="0"/>
              </a:rPr>
              <a:t>国际大都市</a:t>
            </a:r>
            <a:endParaRPr lang="en-US" altLang="zh-CN" sz="2000" b="1" dirty="0" smtClean="0">
              <a:ln w="1905"/>
              <a:solidFill>
                <a:srgbClr val="C50C46"/>
              </a:solidFill>
              <a:effectLst>
                <a:outerShdw blurRad="38100" dist="38100" dir="2700000" algn="tl">
                  <a:srgbClr val="000000">
                    <a:alpha val="43137"/>
                  </a:srgbClr>
                </a:outerShdw>
              </a:effectLst>
              <a:latin typeface="Candara" pitchFamily="34" charset="0"/>
              <a:cs typeface="Arial" charset="0"/>
            </a:endParaRPr>
          </a:p>
          <a:p>
            <a:pPr marL="0" lvl="1" algn="ctr" eaLnBrk="0" hangingPunct="0">
              <a:defRPr/>
            </a:pPr>
            <a:r>
              <a:rPr lang="zh-CN" altLang="en-US" sz="3600" b="1" dirty="0" smtClean="0">
                <a:ln w="1905"/>
                <a:solidFill>
                  <a:srgbClr val="C50C46"/>
                </a:solidFill>
                <a:effectLst>
                  <a:outerShdw blurRad="38100" dist="38100" dir="2700000" algn="tl">
                    <a:srgbClr val="000000">
                      <a:alpha val="43137"/>
                    </a:srgbClr>
                  </a:outerShdw>
                </a:effectLst>
                <a:latin typeface="Candara" pitchFamily="34" charset="0"/>
                <a:cs typeface="Arial" charset="0"/>
              </a:rPr>
              <a:t>滨海湾花园</a:t>
            </a:r>
            <a:endParaRPr lang="en-US" altLang="zh-CN" sz="3600" b="1" dirty="0">
              <a:ln w="1905"/>
              <a:solidFill>
                <a:srgbClr val="C50C46"/>
              </a:solidFill>
              <a:effectLst>
                <a:outerShdw blurRad="38100" dist="38100" dir="2700000" algn="tl">
                  <a:srgbClr val="000000">
                    <a:alpha val="43137"/>
                  </a:srgbClr>
                </a:outerShdw>
              </a:effectLst>
              <a:latin typeface="Candara" pitchFamily="34" charset="0"/>
              <a:cs typeface="Arial" charset="0"/>
            </a:endParaRPr>
          </a:p>
        </p:txBody>
      </p:sp>
      <p:sp>
        <p:nvSpPr>
          <p:cNvPr id="8" name="Rectangle 7"/>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10" name="Rectangle 2"/>
          <p:cNvSpPr>
            <a:spLocks noChangeArrowheads="1"/>
          </p:cNvSpPr>
          <p:nvPr/>
        </p:nvSpPr>
        <p:spPr bwMode="auto">
          <a:xfrm>
            <a:off x="0" y="942975"/>
            <a:ext cx="9144000" cy="400050"/>
          </a:xfrm>
          <a:prstGeom prst="rect">
            <a:avLst/>
          </a:prstGeom>
          <a:solidFill>
            <a:schemeClr val="bg2">
              <a:lumMod val="75000"/>
            </a:schemeClr>
          </a:solidFill>
          <a:ln w="9525">
            <a:noFill/>
            <a:miter lim="800000"/>
            <a:headEnd/>
            <a:tailEnd/>
          </a:ln>
        </p:spPr>
        <p:txBody>
          <a:bodyPr>
            <a:spAutoFit/>
          </a:bodyPr>
          <a:lstStyle/>
          <a:p>
            <a:pPr algn="ctr" eaLnBrk="0" hangingPunct="0">
              <a:defRPr/>
            </a:pPr>
            <a:r>
              <a:rPr lang="zh-CN" altLang="en-US" sz="2000" b="1" dirty="0" smtClean="0">
                <a:latin typeface="Candara" pitchFamily="34" charset="0"/>
              </a:rPr>
              <a:t>占</a:t>
            </a:r>
            <a:r>
              <a:rPr lang="zh-CN" altLang="en-US" sz="2000" b="1" dirty="0">
                <a:latin typeface="Candara" pitchFamily="34" charset="0"/>
              </a:rPr>
              <a:t>地</a:t>
            </a:r>
            <a:r>
              <a:rPr lang="en-US" altLang="zh-CN" sz="2000" b="1" dirty="0">
                <a:latin typeface="Candara" pitchFamily="34" charset="0"/>
              </a:rPr>
              <a:t>101</a:t>
            </a:r>
            <a:r>
              <a:rPr lang="zh-CN" altLang="en-US" sz="2000" b="1" dirty="0">
                <a:latin typeface="Candara" pitchFamily="34" charset="0"/>
              </a:rPr>
              <a:t>公顷，包含三座世界级大型滨水花园</a:t>
            </a:r>
            <a:endParaRPr lang="en-US" altLang="zh-CN" sz="2000" b="1" dirty="0">
              <a:latin typeface="Candara" pitchFamily="34"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a:spLocks noChangeArrowheads="1"/>
          </p:cNvSpPr>
          <p:nvPr/>
        </p:nvSpPr>
        <p:spPr bwMode="auto">
          <a:xfrm>
            <a:off x="0" y="0"/>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3600" b="1" dirty="0">
                <a:ln w="1905"/>
                <a:solidFill>
                  <a:srgbClr val="C50C46"/>
                </a:solidFill>
                <a:effectLst>
                  <a:outerShdw blurRad="38100" dist="38100" dir="2700000" algn="tl">
                    <a:srgbClr val="000000">
                      <a:alpha val="43137"/>
                    </a:srgbClr>
                  </a:outerShdw>
                </a:effectLst>
                <a:latin typeface="Candara" pitchFamily="34" charset="0"/>
                <a:cs typeface="Arial" charset="0"/>
              </a:rPr>
              <a:t>新加坡</a:t>
            </a:r>
            <a:r>
              <a:rPr lang="en-US" altLang="zh-CN" sz="3600" b="1" dirty="0">
                <a:ln w="1905"/>
                <a:solidFill>
                  <a:srgbClr val="C50C46"/>
                </a:solidFill>
                <a:effectLst>
                  <a:outerShdw blurRad="38100" dist="38100" dir="2700000" algn="tl">
                    <a:srgbClr val="000000">
                      <a:alpha val="43137"/>
                    </a:srgbClr>
                  </a:outerShdw>
                </a:effectLst>
                <a:latin typeface="Candara" pitchFamily="34" charset="0"/>
                <a:cs typeface="Arial" charset="0"/>
              </a:rPr>
              <a:t> – </a:t>
            </a:r>
            <a:r>
              <a:rPr lang="zh-CN" altLang="en-US" sz="3600" b="1" dirty="0">
                <a:ln w="1905"/>
                <a:solidFill>
                  <a:srgbClr val="C50C46"/>
                </a:solidFill>
                <a:effectLst>
                  <a:outerShdw blurRad="38100" dist="38100" dir="2700000" algn="tl">
                    <a:srgbClr val="000000">
                      <a:alpha val="43137"/>
                    </a:srgbClr>
                  </a:outerShdw>
                </a:effectLst>
                <a:latin typeface="Candara" pitchFamily="34" charset="0"/>
                <a:cs typeface="Arial" charset="0"/>
              </a:rPr>
              <a:t>优越的地理位置</a:t>
            </a:r>
            <a:endParaRPr lang="en-US" altLang="zh-CN" sz="3600" b="1" dirty="0">
              <a:ln w="1905"/>
              <a:solidFill>
                <a:srgbClr val="C50C46"/>
              </a:solidFill>
              <a:effectLst>
                <a:outerShdw blurRad="38100" dist="38100" dir="2700000" algn="tl">
                  <a:srgbClr val="000000">
                    <a:alpha val="43137"/>
                  </a:srgbClr>
                </a:outerShdw>
              </a:effectLst>
              <a:latin typeface="Candara" pitchFamily="34" charset="0"/>
              <a:cs typeface="Arial" charset="0"/>
            </a:endParaRPr>
          </a:p>
        </p:txBody>
      </p:sp>
      <p:pic>
        <p:nvPicPr>
          <p:cNvPr id="14341" name="Picture 3" descr="C:\Users\valerie.tan1\AppData\Local\Microsoft\Windows\Temporary Internet Files\Content.Outlook\DAS42EPI\90587780blue (2).png"/>
          <p:cNvPicPr>
            <a:picLocks noChangeAspect="1" noChangeArrowheads="1"/>
          </p:cNvPicPr>
          <p:nvPr/>
        </p:nvPicPr>
        <p:blipFill>
          <a:blip r:embed="rId3" cstate="print"/>
          <a:srcRect/>
          <a:stretch>
            <a:fillRect/>
          </a:stretch>
        </p:blipFill>
        <p:spPr bwMode="auto">
          <a:xfrm>
            <a:off x="0" y="1124744"/>
            <a:ext cx="8686800" cy="5105400"/>
          </a:xfrm>
          <a:prstGeom prst="rect">
            <a:avLst/>
          </a:prstGeom>
          <a:noFill/>
          <a:ln w="9525">
            <a:noFill/>
            <a:miter lim="800000"/>
            <a:headEnd/>
            <a:tailEnd/>
          </a:ln>
        </p:spPr>
      </p:pic>
      <p:sp>
        <p:nvSpPr>
          <p:cNvPr id="5" name="Oval 4"/>
          <p:cNvSpPr/>
          <p:nvPr/>
        </p:nvSpPr>
        <p:spPr>
          <a:xfrm>
            <a:off x="7572375" y="4081463"/>
            <a:ext cx="152400" cy="1524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3300"/>
              </a:solidFill>
              <a:ea typeface="MS PGothic" pitchFamily="34" charset="-128"/>
            </a:endParaRPr>
          </a:p>
        </p:txBody>
      </p:sp>
      <p:sp>
        <p:nvSpPr>
          <p:cNvPr id="16" name="TextBox 15"/>
          <p:cNvSpPr txBox="1"/>
          <p:nvPr/>
        </p:nvSpPr>
        <p:spPr>
          <a:xfrm>
            <a:off x="6659563" y="3860800"/>
            <a:ext cx="958850" cy="400050"/>
          </a:xfrm>
          <a:prstGeom prst="rect">
            <a:avLst/>
          </a:prstGeom>
          <a:noFill/>
        </p:spPr>
        <p:txBody>
          <a:bodyPr wrap="none">
            <a:spAutoFit/>
          </a:bodyPr>
          <a:lstStyle/>
          <a:p>
            <a:pPr>
              <a:defRPr/>
            </a:pPr>
            <a:r>
              <a:rPr lang="zh-CN" altLang="en-US" sz="2000" b="1" dirty="0">
                <a:solidFill>
                  <a:srgbClr val="003300"/>
                </a:solidFill>
                <a:effectLst>
                  <a:outerShdw blurRad="38100" dist="38100" dir="2700000" algn="tl">
                    <a:srgbClr val="000000">
                      <a:alpha val="43137"/>
                    </a:srgbClr>
                  </a:outerShdw>
                </a:effectLst>
                <a:latin typeface="Calibri" pitchFamily="34" charset="0"/>
              </a:rPr>
              <a:t>新加坡</a:t>
            </a:r>
            <a:endParaRPr lang="en-US" sz="2000" b="1" dirty="0">
              <a:solidFill>
                <a:srgbClr val="003300"/>
              </a:solidFill>
              <a:effectLst>
                <a:outerShdw blurRad="38100" dist="38100" dir="2700000" algn="tl">
                  <a:srgbClr val="000000">
                    <a:alpha val="43137"/>
                  </a:srgbClr>
                </a:outerShdw>
              </a:effectLst>
              <a:latin typeface="Calibri" pitchFamily="34" charset="0"/>
            </a:endParaRPr>
          </a:p>
        </p:txBody>
      </p:sp>
      <p:sp>
        <p:nvSpPr>
          <p:cNvPr id="9" name="Flowchart: Connector 8"/>
          <p:cNvSpPr/>
          <p:nvPr/>
        </p:nvSpPr>
        <p:spPr>
          <a:xfrm>
            <a:off x="7786688" y="4367213"/>
            <a:ext cx="142875" cy="142875"/>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3300"/>
              </a:solidFill>
              <a:ea typeface="MS PGothic" pitchFamily="34" charset="-128"/>
            </a:endParaRPr>
          </a:p>
        </p:txBody>
      </p:sp>
      <p:sp>
        <p:nvSpPr>
          <p:cNvPr id="10" name="TextBox 9"/>
          <p:cNvSpPr txBox="1"/>
          <p:nvPr/>
        </p:nvSpPr>
        <p:spPr>
          <a:xfrm>
            <a:off x="7535863" y="4459288"/>
            <a:ext cx="649537" cy="369332"/>
          </a:xfrm>
          <a:prstGeom prst="rect">
            <a:avLst/>
          </a:prstGeom>
          <a:noFill/>
        </p:spPr>
        <p:txBody>
          <a:bodyPr wrap="none">
            <a:spAutoFit/>
          </a:bodyPr>
          <a:lstStyle/>
          <a:p>
            <a:pPr>
              <a:defRPr/>
            </a:pPr>
            <a:r>
              <a:rPr lang="zh-CN" altLang="en-US" b="1" dirty="0" smtClean="0">
                <a:solidFill>
                  <a:srgbClr val="003300"/>
                </a:solidFill>
                <a:effectLst>
                  <a:outerShdw blurRad="38100" dist="38100" dir="2700000" algn="tl">
                    <a:srgbClr val="000000">
                      <a:alpha val="43137"/>
                    </a:srgbClr>
                  </a:outerShdw>
                </a:effectLst>
                <a:latin typeface="Calibri" pitchFamily="34" charset="0"/>
              </a:rPr>
              <a:t>印尼</a:t>
            </a:r>
            <a:endParaRPr lang="en-US" b="1" dirty="0">
              <a:solidFill>
                <a:srgbClr val="003300"/>
              </a:solidFill>
              <a:effectLst>
                <a:outerShdw blurRad="38100" dist="38100" dir="2700000" algn="tl">
                  <a:srgbClr val="000000">
                    <a:alpha val="43137"/>
                  </a:srgbClr>
                </a:outerShdw>
              </a:effectLst>
              <a:latin typeface="Calibri" pitchFamily="34" charset="0"/>
            </a:endParaRPr>
          </a:p>
        </p:txBody>
      </p:sp>
      <p:sp>
        <p:nvSpPr>
          <p:cNvPr id="11" name="TextBox 10"/>
          <p:cNvSpPr txBox="1"/>
          <p:nvPr/>
        </p:nvSpPr>
        <p:spPr>
          <a:xfrm>
            <a:off x="7236296" y="2276872"/>
            <a:ext cx="649287" cy="369887"/>
          </a:xfrm>
          <a:prstGeom prst="rect">
            <a:avLst/>
          </a:prstGeom>
          <a:noFill/>
        </p:spPr>
        <p:txBody>
          <a:bodyPr wrap="none">
            <a:spAutoFit/>
          </a:bodyPr>
          <a:lstStyle/>
          <a:p>
            <a:pPr>
              <a:defRPr/>
            </a:pPr>
            <a:r>
              <a:rPr lang="zh-CN" altLang="en-US" b="1" dirty="0">
                <a:solidFill>
                  <a:schemeClr val="bg1"/>
                </a:solidFill>
                <a:effectLst>
                  <a:outerShdw blurRad="38100" dist="38100" dir="2700000" algn="tl">
                    <a:srgbClr val="000000">
                      <a:alpha val="43137"/>
                    </a:srgbClr>
                  </a:outerShdw>
                </a:effectLst>
                <a:latin typeface="Calibri" pitchFamily="34" charset="0"/>
              </a:rPr>
              <a:t>北京</a:t>
            </a:r>
            <a:endParaRPr lang="en-US" b="1" dirty="0">
              <a:solidFill>
                <a:schemeClr val="bg1"/>
              </a:solidFill>
              <a:effectLst>
                <a:outerShdw blurRad="38100" dist="38100" dir="2700000" algn="tl">
                  <a:srgbClr val="000000">
                    <a:alpha val="43137"/>
                  </a:srgbClr>
                </a:outerShdw>
              </a:effectLst>
              <a:latin typeface="Calibri" pitchFamily="34" charset="0"/>
            </a:endParaRPr>
          </a:p>
        </p:txBody>
      </p:sp>
      <p:sp>
        <p:nvSpPr>
          <p:cNvPr id="12" name="Flowchart: Connector 11"/>
          <p:cNvSpPr/>
          <p:nvPr/>
        </p:nvSpPr>
        <p:spPr>
          <a:xfrm>
            <a:off x="7524328" y="2636912"/>
            <a:ext cx="142875" cy="142875"/>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3300"/>
              </a:solidFill>
              <a:ea typeface="MS PGothic" pitchFamily="34" charset="-128"/>
            </a:endParaRPr>
          </a:p>
        </p:txBody>
      </p:sp>
      <p:sp>
        <p:nvSpPr>
          <p:cNvPr id="13" name="Flowchart: Connector 12"/>
          <p:cNvSpPr/>
          <p:nvPr/>
        </p:nvSpPr>
        <p:spPr>
          <a:xfrm>
            <a:off x="7812360" y="3068960"/>
            <a:ext cx="142875" cy="142875"/>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3300"/>
              </a:solidFill>
              <a:ea typeface="MS PGothic" pitchFamily="34" charset="-128"/>
            </a:endParaRPr>
          </a:p>
        </p:txBody>
      </p:sp>
      <p:sp>
        <p:nvSpPr>
          <p:cNvPr id="3" name="Oval 2"/>
          <p:cNvSpPr/>
          <p:nvPr/>
        </p:nvSpPr>
        <p:spPr>
          <a:xfrm>
            <a:off x="6156325" y="1844824"/>
            <a:ext cx="2916238" cy="2963714"/>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C000"/>
              </a:solidFill>
              <a:ea typeface="MS PGothic" pitchFamily="34" charset="-128"/>
            </a:endParaRPr>
          </a:p>
        </p:txBody>
      </p:sp>
      <p:sp>
        <p:nvSpPr>
          <p:cNvPr id="17" name="Rectangle 16"/>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18" name="TextBox 17"/>
          <p:cNvSpPr txBox="1">
            <a:spLocks noChangeArrowheads="1"/>
          </p:cNvSpPr>
          <p:nvPr/>
        </p:nvSpPr>
        <p:spPr bwMode="auto">
          <a:xfrm>
            <a:off x="5364088" y="4797152"/>
            <a:ext cx="2346325" cy="646113"/>
          </a:xfrm>
          <a:prstGeom prst="rect">
            <a:avLst/>
          </a:prstGeom>
          <a:noFill/>
          <a:ln w="9525">
            <a:noFill/>
            <a:miter lim="800000"/>
            <a:headEnd/>
            <a:tailEnd/>
          </a:ln>
        </p:spPr>
        <p:txBody>
          <a:bodyPr>
            <a:spAutoFit/>
          </a:bodyPr>
          <a:lstStyle/>
          <a:p>
            <a:pPr algn="r">
              <a:defRPr/>
            </a:pPr>
            <a:r>
              <a:rPr lang="zh-CN" altLang="en-US" b="1" dirty="0" smtClean="0">
                <a:solidFill>
                  <a:schemeClr val="accent6">
                    <a:lumMod val="75000"/>
                  </a:schemeClr>
                </a:solidFill>
                <a:latin typeface="+mj-ea"/>
              </a:rPr>
              <a:t>在</a:t>
            </a:r>
            <a:r>
              <a:rPr lang="en-US" altLang="zh-CN" b="1" dirty="0" smtClean="0">
                <a:solidFill>
                  <a:schemeClr val="accent6">
                    <a:lumMod val="75000"/>
                  </a:schemeClr>
                </a:solidFill>
                <a:latin typeface="+mj-ea"/>
              </a:rPr>
              <a:t>6</a:t>
            </a:r>
            <a:r>
              <a:rPr lang="zh-CN" altLang="en-US" b="1" dirty="0" smtClean="0">
                <a:solidFill>
                  <a:schemeClr val="accent6">
                    <a:lumMod val="75000"/>
                  </a:schemeClr>
                </a:solidFill>
                <a:latin typeface="+mj-ea"/>
              </a:rPr>
              <a:t>小</a:t>
            </a:r>
            <a:r>
              <a:rPr lang="zh-CN" altLang="en-US" b="1" dirty="0">
                <a:solidFill>
                  <a:schemeClr val="accent6">
                    <a:lumMod val="75000"/>
                  </a:schemeClr>
                </a:solidFill>
                <a:latin typeface="+mj-ea"/>
              </a:rPr>
              <a:t>时航程内</a:t>
            </a:r>
            <a:endParaRPr lang="en-US" altLang="zh-CN" b="1" dirty="0">
              <a:solidFill>
                <a:schemeClr val="accent6">
                  <a:lumMod val="75000"/>
                </a:schemeClr>
              </a:solidFill>
              <a:latin typeface="+mj-ea"/>
            </a:endParaRPr>
          </a:p>
          <a:p>
            <a:pPr algn="r">
              <a:defRPr/>
            </a:pPr>
            <a:r>
              <a:rPr lang="zh-CN" altLang="en-US" b="1" dirty="0">
                <a:solidFill>
                  <a:schemeClr val="accent6">
                    <a:lumMod val="75000"/>
                  </a:schemeClr>
                </a:solidFill>
                <a:latin typeface="+mj-ea"/>
              </a:rPr>
              <a:t>拥有</a:t>
            </a:r>
            <a:r>
              <a:rPr lang="en-US" altLang="zh-CN" b="1" dirty="0">
                <a:solidFill>
                  <a:schemeClr val="accent6">
                    <a:lumMod val="75000"/>
                  </a:schemeClr>
                </a:solidFill>
                <a:latin typeface="+mj-ea"/>
              </a:rPr>
              <a:t>32</a:t>
            </a:r>
            <a:r>
              <a:rPr lang="zh-CN" altLang="en-US" b="1" dirty="0">
                <a:solidFill>
                  <a:schemeClr val="accent6">
                    <a:lumMod val="75000"/>
                  </a:schemeClr>
                </a:solidFill>
                <a:latin typeface="+mj-ea"/>
              </a:rPr>
              <a:t>亿人口</a:t>
            </a:r>
            <a:endParaRPr lang="en-US" b="1" dirty="0">
              <a:solidFill>
                <a:schemeClr val="accent6">
                  <a:lumMod val="75000"/>
                </a:schemeClr>
              </a:solidFill>
              <a:latin typeface="+mj-ea"/>
            </a:endParaRPr>
          </a:p>
        </p:txBody>
      </p:sp>
      <p:sp>
        <p:nvSpPr>
          <p:cNvPr id="21" name="TextBox 20"/>
          <p:cNvSpPr txBox="1"/>
          <p:nvPr/>
        </p:nvSpPr>
        <p:spPr>
          <a:xfrm>
            <a:off x="7221438" y="2963044"/>
            <a:ext cx="649537" cy="369332"/>
          </a:xfrm>
          <a:prstGeom prst="rect">
            <a:avLst/>
          </a:prstGeom>
          <a:noFill/>
        </p:spPr>
        <p:txBody>
          <a:bodyPr wrap="none">
            <a:spAutoFit/>
          </a:bodyPr>
          <a:lstStyle/>
          <a:p>
            <a:pPr>
              <a:defRPr/>
            </a:pPr>
            <a:r>
              <a:rPr lang="zh-CN" altLang="en-US" b="1" dirty="0" smtClean="0">
                <a:solidFill>
                  <a:schemeClr val="bg1"/>
                </a:solidFill>
                <a:effectLst>
                  <a:outerShdw blurRad="38100" dist="38100" dir="2700000" algn="tl">
                    <a:srgbClr val="000000">
                      <a:alpha val="43137"/>
                    </a:srgbClr>
                  </a:outerShdw>
                </a:effectLst>
                <a:latin typeface="Calibri" pitchFamily="34" charset="0"/>
              </a:rPr>
              <a:t>上海</a:t>
            </a:r>
            <a:endParaRPr lang="en-US" b="1" dirty="0">
              <a:solidFill>
                <a:schemeClr val="bg1"/>
              </a:solidFill>
              <a:effectLst>
                <a:outerShdw blurRad="38100" dist="38100" dir="2700000" algn="tl">
                  <a:srgbClr val="000000">
                    <a:alpha val="43137"/>
                  </a:srgbClr>
                </a:outerShdw>
              </a:effectLst>
              <a:latin typeface="Calibri" pitchFamily="34" charset="0"/>
            </a:endParaRPr>
          </a:p>
        </p:txBody>
      </p:sp>
      <p:sp>
        <p:nvSpPr>
          <p:cNvPr id="22" name="Flowchart: Connector 21"/>
          <p:cNvSpPr/>
          <p:nvPr/>
        </p:nvSpPr>
        <p:spPr>
          <a:xfrm>
            <a:off x="7380312" y="3501008"/>
            <a:ext cx="142875" cy="142875"/>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3300"/>
              </a:solidFill>
              <a:ea typeface="MS PGothic" pitchFamily="34" charset="-128"/>
            </a:endParaRPr>
          </a:p>
        </p:txBody>
      </p:sp>
      <p:sp>
        <p:nvSpPr>
          <p:cNvPr id="24" name="TextBox 23"/>
          <p:cNvSpPr txBox="1"/>
          <p:nvPr/>
        </p:nvSpPr>
        <p:spPr>
          <a:xfrm>
            <a:off x="6732240" y="3429000"/>
            <a:ext cx="700833" cy="400110"/>
          </a:xfrm>
          <a:prstGeom prst="rect">
            <a:avLst/>
          </a:prstGeom>
          <a:noFill/>
        </p:spPr>
        <p:txBody>
          <a:bodyPr wrap="none">
            <a:spAutoFit/>
          </a:bodyPr>
          <a:lstStyle/>
          <a:p>
            <a:pPr>
              <a:defRPr/>
            </a:pPr>
            <a:r>
              <a:rPr lang="zh-CN" altLang="en-US" sz="2000" b="1" dirty="0" smtClean="0">
                <a:solidFill>
                  <a:srgbClr val="003300"/>
                </a:solidFill>
                <a:effectLst>
                  <a:outerShdw blurRad="38100" dist="38100" dir="2700000" algn="tl">
                    <a:srgbClr val="000000">
                      <a:alpha val="43137"/>
                    </a:srgbClr>
                  </a:outerShdw>
                </a:effectLst>
                <a:latin typeface="Calibri" pitchFamily="34" charset="0"/>
              </a:rPr>
              <a:t>曼谷</a:t>
            </a:r>
            <a:endParaRPr lang="en-US" sz="2000" b="1" dirty="0">
              <a:solidFill>
                <a:srgbClr val="003300"/>
              </a:solidFill>
              <a:effectLst>
                <a:outerShdw blurRad="38100" dist="38100" dir="2700000" algn="tl">
                  <a:srgbClr val="000000">
                    <a:alpha val="43137"/>
                  </a:srgbClr>
                </a:outerShdw>
              </a:effectLst>
              <a:latin typeface="Calibri" pitchFamily="34"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endParaRPr lang="en-US" altLang="zh-CN" sz="4000" b="1" dirty="0" smtClean="0">
              <a:ln w="1905"/>
              <a:solidFill>
                <a:srgbClr val="C00000"/>
              </a:solidFill>
              <a:effectLst>
                <a:outerShdw blurRad="50800" dist="38100" dir="16200000" rotWithShape="0">
                  <a:prstClr val="black">
                    <a:alpha val="40000"/>
                  </a:prstClr>
                </a:outerShdw>
              </a:effectLst>
              <a:latin typeface="Candara" pitchFamily="34" charset="0"/>
              <a:cs typeface="Arial" charset="0"/>
            </a:endParaRPr>
          </a:p>
          <a:p>
            <a:pPr marL="0" lvl="1" algn="ctr" eaLnBrk="0" hangingPunct="0">
              <a:defRPr/>
            </a:pPr>
            <a:endParaRPr lang="en-US" altLang="zh-CN" sz="4000" b="1" dirty="0">
              <a:ln w="1905"/>
              <a:solidFill>
                <a:srgbClr val="C50C46"/>
              </a:solidFill>
              <a:latin typeface="Candara" pitchFamily="34" charset="0"/>
              <a:cs typeface="Arial" charset="0"/>
            </a:endParaRPr>
          </a:p>
        </p:txBody>
      </p:sp>
      <p:sp>
        <p:nvSpPr>
          <p:cNvPr id="25606" name="AutoShape 2" descr="data:image/jpeg;base64,/9j/4AAQSkZJRgABAQAAAQABAAD/2wCEAAkGBhQSERUUExQVFRUUFBYYFhgVFxgXFxcWGBgVFxcYFxUYHSceGBslGRcUHy8iIycpLiwsFR8xNTAqNSYsLCkBCQoKDgwOGg8PGiwgHyUsLCwsLCwpLCwsKSwsLCkpLCwsLCwsLCwsKSwsLCwsLCksKSwsLCksLCwsLCksKSwsLP/AABEIAMYA/wMBIgACEQEDEQH/xAAcAAABBQEBAQAAAAAAAAAAAAAFAQIDBAYABwj/xABEEAACAQMDAgQDBAcFBQkBAAABAhEAAyEEEjEFQQYTIlFhcZEyQoGhFCNSscHR8BUzYnLhB2OCkvEWJDRDU3OistKT/8QAGgEAAwEBAQEAAAAAAAAAAAAAAAECAwQFBv/EACwRAAICAQMEAQIFBQAAAAAAAAABAhEDEiExEyJBUQRhcRRCgZGhMkOxweH/2gAMAwEAAhEDEQA/ADwWnhKeFpwWvoLPlUhu2nBaeFpwWpbLoYFp4WnBacFqbKSGhaeFpwWl21NlpCBaUJTwtPApWWkMVKcFp0U4LSbHQ0LShacFp4WpsoYBTlWnhacFpDSEFSLTQtSKKllokS5UguA1DFOCVm0aqTROFFIQaalSbKzaNk7OVqeppmynqlSUlZMtOFRrUgqTVDlBpC8dqcDSqJqQobuMVDcFWDa+NRmyaadEyRF5VcUqVRmpDap6haLMIFp4WnhKcFr1Wzw6GBaULUgWnBKmy0hgWnBaeEpwWlZaQ0LTgtOApQtTZVCbaULTgKcBSGNApwWnBacFpWOhoWnBaeBSgUrGkNApwFOApYqbLSEApYpwFOC1NlpCLUgFJtpRUlJDxbp6mmCnVDNUSrUgWq4NSK1RRrGRKEpStNDU/dUMu0KtPUUypFpMY6uiuFdNIZGQJpVp2ykcRQBiwtPC0rGJnAHJ7VV6Z1W3qAxtNuCNtJgjMTieR8a9J5IrlniqDfgtAU4ClApXYKCzEAKCSTgADJJo1D0ibacFoZ07rwvSyI3lr94mDGc7faBxM0aCzURyxldM06bREEpwSpRbFOFunqGoMiC04LUotU8W6WpD0MhCU4JUwWnAVLkWsZDsp2ypopYqdRSgQhKcFqWKcFqdRagRRXRU3l0otUtRWgiApYqTyaXy6NQaWMiuini3TglKytIyKUCnBKdspWNIRVp6pSBaeBUlpChafNIq04pUFnTSi5XLaqRbdSOjga4pTgKWlYUfPPWPHdx7YsY9Vi2bj/eLNkgDgCBmneEfEK2LV9mMLNr4mTvAAHczFY1yxeVUzsQGRP2Uxj61buT5ZlTm7aMZEkKxH7x9aHG1pZzUlvRqbvjO62oRg5CLcEIDgrug7hOZHv71t/EUXtNdt7mAKknZG5gvqKCcZiK8i6XbLmT7247faJiM5mMe8Vct9UCuUKSVcL2EwGn6wfrWUtSpRNceJSe4c6J4puae2wS0xkGd0iSN+zgcekT/AJjFajwv4uZ7gs3ECgBocmONxEzjtAzWN/t201ufJAYIrE7kyHO1VzxBz8aJDXrNxfLXF63bA3KO7nafidpxUxnOLtI6H8eLXJ6aNdb43pP+df51OpFed6IW3vBCibWvPbjeD9kIGUR8SDHxFeg2LCooVRCqIAHYV248kpcqjlyYlDh2TinKKiFKrVZmkTAU6oQ1O8w0iqJQKUGoRd/Ku30FFgGlmq7XQBJMAck4H1pd9SUixvrg9QGmtcAie5AHfJ+VBRbD08GqgNOD0gLJNcBVVrpEYJkgY7fEzGP58U46oAwXQH/MP3TQMtgU8VAlwngg/LNKC+7gbdvM+rdPG2IiO8/hUsZPtrorlX407b8T9aVjoTApwaoTpiXDbztAIKwIJnBJ5BHsDU4sj2FKwO3j+jSi4P6zShB8Kjv6NH271DbG3LImGHcfGlYD2u/P6GqfSOp+fZS6AYdZEqUMT+ySSPrVbxf/AOB1Hb9U3GO3wp3hm0BpLEAD9UnGPuijxYHhGgtkXbsbR6Lf2o/9K5xKH+H4j0mTrQP6qdp/7xa4/wAtvn0j+u4+yNBregWrJLBtxYAQwONqss+hgO45jn3yMx1MksChCgMDHH2QoMSx9p/AYOSeV5ouVoP7ekk0JP6uTgjSfte93/APx4/4eTRvz59zmPN7bv2LnssfnRfS6FPLVy4AXyiZQ/8Alby33uTI+nfs3VdZIuL5agBshiSSWCnkTtUCSPjzPYEcyvYt8lSxu8po3/3Wn/8AW/aHsv8AXwrQPu33Mv8A+OTve4m77jj8qA6fxXfWV222G1F2ndkWyWUSjAgzOZz3mi9j/aZcJJuaYJN1bjMjOf1igKDDGOwwIHwrfX9iW1QXOua1ca4RcbZqdQ22b+f7nHqEZ+Jj51Zs+NL322SFzKFYiN8iZ3T6H/5eKo6bxsLu4bUfc7sQxYBixUt8p2jHGMRQLrfXAYCIBJ9YUSdzFyQActm40Z70uq62IWnzya614yus5OyAGK7NvsduWJkmSM4GeKRfGLtcLBAoWFjbJIOwiXmc71iIGe9YPquuv2ZMMByTHxGT+PvAxR611qw1r7Chiq7pIPCoBBH2cInHtWf4l8sfb6NGvjR2doXaqAEgrPIkEsT7dgPrWd6l1q29+47KxZmHG8KsALAg5OCTxk0/9LtFGO0HcOJnABAmcj2980KbS2g7bvSpGDgkHmADO4cyKmHyde0hpxW6NCPHl08Yk9kA/h/Udqls+N3Pdzz+zJgT9kdvrQa30+3M7WIxwyj6blme0VS11u2G/VnKtBBMk554Geat/Jj4ZUVE3tjxcwkPZuSDBxt9uZx3FR6vxQzXblpfTtIAiNxzGCe8giPhVW3eRrksoklSTCktNy338sn7IMyf50Je4i6g3G3j1FtoVmYyX2yFmAA0/P5VpHNqV2GlB9/El2WDMgBEACAw477u81Na8WFPtjeCJEQO08gQaAXnV23oWMgyCrqZGfb/AAnFRai8u236gT5azG5sgbe094pSyuO7ZahHya0eMUJAKlZmW52nHaM8j4UMTxRehfXuIPqC2xn3UYwY7/Cstrr98N6biBcyNgbuMCcxED8KuaTRMy7i0icwYPbEDA5j+jRHNGX5idKot9Q1Ze4zFbm0tIB3EAEnHtHFRi/a/YM/L/X4iqep015GG0qq4JLDd6ZI5PB4q5oUBVnu39OolgAwhiRkEAHIwo47Vo8kUGl1uSW9RaVlPAbspggg53DtNXtX43uHy/Jd7arbhlCh5ZYg7iuJ/KvNv7f1cbv0df8Alf6faotpW6g4BGntgHjeSn72mjVjSuUqJt+EbNvF197T2mZ237RuO0GI9SgKBzMTJwPjRrQ+ItSLSoQi7VjcfU5HbEwDEczWFsa7XWhjT6aYBJLuTkZEzyD2HtVgdd1xP9zpuJHqucSvxwfUPoaFkxtdrseib3Nt0vq1ywu1fUpJb1knJySDPc5+ZNGLPisfftkf5SD+RivL08Q68x+o0uU3faueymDnBz+VOTr+vMfqdKNwnLXMEAkzn/D+YpOcfY+nL0euWev2W+/H+YEfnxV21fVvssG+RB/dXjP9ta/H6nSeqfv3MEFx78enn4ilXrOvwRa0v2tsi5cmZgHnjjPxqdUfY+nL0eo+Lh/3LUf+037ql8OD/ulj/wBlP/rXltzxF1N7bobenKmVZTduGRAOCT7Ht7UW0Gv1/kALcRVKpEMA1uAJVGKtA7QwnHahzVbbh0n52MrotfcclA6713f8S7hBBHaI96E6np11bhuOSodiAdpiRuICtxEDvnMRVDR9OvKFe2ZBnJYD05jAJjM/Simj8RsF8q4FOc7uQ4mOB8IkfGvNdp9u5nytx73zcsOgJYlcAMDxE/ZM8TVDSdJLKAxhgQRAkRJG1gIz/H3p/wDa6q8pG8ZEYkEA7Wx+Hzq3/bu9fMjIGeD6cn8QP41O6WyDSvYKv9Le27RxO4AyMTMCJ4x/GpNH4g3na+RuAmCJ7Ax2FGP0oXrTTDRgfGcEDuO0YGazOq6Whg2bltiZO2GVhA7ggqfqK0i1PaRMo6eC1qUDErZbgSIyRP3Z5wfeTVnwwSzNu24lTuncSIyCB2/ChHTxeFwAiAOfSNscNPbj6nHNNu+ICp9FtVIYtMCSeZMzmMdxxjvWji2tKJi6dmw6zfstbVXxDiR+GYBIERGZMVU6toLQtM1oH0fdZgZU+kFDGMk8+3asuNdfuhrjrcdSQu8A7A2MM4G0GIx3xRPQW3ayVCb0Z8MzgDBziT3rJ43BK2aXq8Euh2mAHaSJbjBiYI9viPj7USu7SnlsGJJgYwe+G7EZrMpp41GwGCG2EAmQeDmI/wCtS6zqjpcZPvb+RxjiBEfnTeO3sSFbdsi0NqsGLCCxkTtBEDuDS6Lpt4vlQVblN4BkgTC4IPqHb2yc0OtdUzJgG3lP/c7Qn2Wk+/YGiNnV7Egna7ep2JkqQ0r6cbW3R7njGSamSkkCJDoLvmBjc2rmDu9U9gyflj/o7qKXN2SxwTJypHvJPpx2+H41U1NtXuhmd9hA2lVNzPeTyCPx4rR9IsW2tXHJZig2ATJK3AUJI7Hg54E1C1X+htFmb/TlRgd7YEYAg8zJnPP0or03VJcK7QpzjGRH3ciec896r6fwt5btvupG07ZIJ28zt94mnv0jYyEhFQAlSCg3LAIIBjmQfx4xTlJSVWQ7YT1b+Wu8i0BGTtTO0ewj8BJ4pek9RDercVX5D7RjBBjasHt7cUDv9FuAeaC9oN2dWA+MEYAj9/ahfnm0Tu37nUnG11yBJI7E5EHjHtULFGSpC3N8NVYhvPcGF+ypIIYmABBAPIMn/pX0GotEbntqVmPQJOCBk+/171idLrS7epiEIKmBG+JALAY+Jij663yrJjyw6zvgGYUTCjucNn/Q1MsOnYGw1p+q6duGIXdBE9p9zHw7Va03VrZAVLhCmfS/P1n+NZrpnSkvOW2+WjQfVyq4G5VBk+ozBOYozb8N6ZnO69eYR6WUWwpj3GT+VZPFjurYWy4mrtkfagkEiZAO3J4Bz9KVeq77BuWSCVEw6zJkCJDDP1od0S2h1TWjcTZBgl2C7xhZ3/EiAs8dq7UWrfTrf6xzsL4ZAXEsSRiMiAeB9aqMZY32N3/ktBDQ9Sd7RLPZS591TbYqT7E75Gfh+FT6C5ee2zPd01tlLDYbbkmOCDvGD2+VZP8A7T6O485bHJRlJM9wp4+VHen9bBtsi3CLb8g/ZUAHEsSw5P8AWK6ZZ8sebGn9Cz0fV6m8rF1towP2VtNdJEDJIuAL7QfapHu6lP71LazxNtxI/wCJh/RqppnCYtl+JlYMxwIEGI/fRPrPVbl7RskMly3LW2K5JUcbWGZ4+ZxVw+YtXctvuN8Fb9Puf7v/AJG//dcuruOdpW0wPbyyx/5S0c/GsPb8R6lWAeMkCGtheRj27xW16dr7nlWSDbU3UDmUY4O8RO/kFfzrtnlxx5sqMZP0ZM9QSW2N5gBiEAHvwyxH/F+dD+pdJVma6iXCNo5XbuYcg5zmOB3q/pb7BCbVqykn1CMROMZE9+R8KvWdS5JL+UQIIxOB8SsDM4B/nXnXp3RhyYa5cy5CMHIIiWwTMn3/AOlT9E1u0kQHLHaE2TzghSw5rQa3Vj1bbSOTkepmTHHf29orUf7NOtpvuKEU3Wd1Vcgny7ZYKN5kFmx9K6YvWqaDgxmqsi5f9O9WxuAJCgr8MRj51fT/AGeapLbOLNx0iRukKF7yAdzACT9KtdY8WXNRe01vWWguot6hmci35Y8nYG8tlb1N6lOeI+dbXq+l11y7pL9vU27Gnt2rdz13vL8y4x3XN6xDDbCwZHyqljrayXueZ+H/AAxe1N1Vspa+9IuMVWBk7gvqcZHFX/FXh67pkVrn6NtbcFNja6l0jcpaFKn4fniivRdYLep6m9hgy2revNoq25QoTcm0g5AnEHtQnV3VHSFO3FzWzAJUDdpySe/sPpVaV5CtjSeH207dM1IS4SqC2VttbZ4eSwO0en1OSs9tsmg3gjTedccX7pRbau10qBIgM7kvHZRJj3A+NVvDjqOlaguzAbtNJBAM+c/f4mneB76NqdTYSJ1Gnvi2s/aZrYIXnkhWETScE3uC8UQ+KdJYe3+maR7xW3cFq4l0LvDOC1u4CmCrAEZzIFFnt6K3ptNcv6W866gN5moV2UW9rm2TtAKs8gttMYjk1Uu2m0PTboviH1V20io/pbZbFxyxB4iUHz+VXPBtjVJas3dJq0XTux/SrOoNvbbIaGBRowyQ0qATVqKQ/IA8OXdMdT+ttNfRA2xQpm4VDFJVRIJ9IzxuM8CifizpJOh/SLmh/Qrn6Siwm5RctujsSyMTBVkGcc1X8PdRROpah7T+TZujUixcIlbDsH8lmUZAE+2PwpddZtjT3dO+rfU3WvWrl1wLjKSquoVLr5Mbs9v1giYNJtJBVAdxeRF2s0mDiSrTwQU+R+lE9upPpDDaQdwiDwskn3/jQ+z0O4LZYOUtgE7jgf5YmS34dq7Ta65uVReYxOXOAO0NmB8K5n9BWaHwroimstFmBDH1KZad2CCSPaj/AIq6Uy31eyodUTbsJWAJ9BAY/ISJwKA9EvWvNVytqQfu3WA+MAkCZ+FHur9P09/TsBZAuG3tNxQpcOikSAeTkGJqIuDVSdP7DTaMt0vqJ1d7V2y0eXbLLGQ7KYYNnIMv9RRHTaYmyH1Nu0Ld3cqCFQyNo5mQc8fCh/hXp/6NrbgYT6Cd0RuGO0/PPwolrvEq6i2k2T6AXBAIhrhYNtMYAkfWonX5foXasy3UvDV+16raOEViQSPsk8/17ioundVa2x8zO4jcWBHMrtM/ZJEGR+ya0ui61bGHF0TP2vV7ZI/PHtStYQ2y2xfKJ3MTbLRAmWeZU+0ke1LqviaFsxmj1oRVLcwButyRAkBzP3iYz/Og3VevsCqrO2TG8lQYgkE9+3yqbpFkNqF07XB6izDyjICgSFYuJUHGB8JrQaOzpLD3CD5rqHxc2uBhDgdiZIkROa1jBRdsNKZT6PpG1Ci76LaWwPUiruZiPsgz2EMfiY5p/VekfpVi5aS6BkNaQgqN6KcNI9JIx7Z+NW+m60XtOCj2rYZiYViqqZmANuZntOZyapafqF220echMwTEiTAA+Gf3/Cscj7uzlDqjI9D8Nalj/cssR9uE9zjfE/hRoaq5Yu+WylcenIODE4iefb2rQ6nq6gK1wSWb9kwon2Bz370P6prrTMHNkb14Kr6gvKndIjvj/F8K0WSWV1JbFUWE8ReWpChbhY+qPSwIEE7h9kZ/071He6vdJdRZXaolWDndMDAz6RM5q7b6F+rDtbDJejaTdDEnMFfUWUiPh8aE9V6IllCZZWVoneORIMZg8Hj2MVX4RJW2jaEsddyZd0finWWwsvea2qbrjNcVtsSSu153GAPrS9Y8T3L7y1lraqvoO5YdSZGFUEHMmZod/Ztq42zc5L24BLHkjuCkc+xP41PY8OHcN11lXaAxALHcB90EARPx4pww9RWi3LHfP8GP6rqjaYoZG2Rggyw5JgZPz96HnrLyfUQxwTAE/PHPatz4hWz5jlrVsi40yzFSQYjjnmshZ06I8i3vEmF+0I+JOT29q3xtSjwcLpFzQ3lCAXDLYMlpPaPcDPvzmataLRPcvi7p7otXgd1sLvlmWY2bQQGOFzgyO1Rt0R7rgSg3kyoIbaPwEAcd/wB1Wbvh99GQ9u426QV2kKZGe3FQpqMudws0vjLqGofp2mua3y21C6mLbIm1jb8q55qmMYJTgATGKvaPoWj1os6y/ctlbemt2r1m59tWsyCVTkll2gADv9M5d1r6tf19xjdRSLZuNKgzIwRiTzHsKht3Rbu4NtvcCQ0HMjMH8PzoebwJt3sJ4d61p0bWQjJb1FvUJbVAIQXV2ooJIwBiauWLYv6FdK1uBaurc3bjMC2bUCFie85FQ9R0Ontoro5VJAKgjPwUniriaZLts+W7oQvKHsDnI+0fx7VjLNe62H3Ge6H1K/pbV1bN21svK1p1uwwiWkrjByc+549hSaFrcXC+1lypUhHBk+pW3TIicZogdQ2mLNk75IYKILSwkHjntHvxT9V1F2JATDEMd5kQYYbR/H4CunVKxbtluz1G7cuq1y5d1B2SSxe45GSuDMCZwIFV+uEJaCFdlw5UQwHYgNnnn5YzVnQ2bhuDy7yKwCgA9x3jMnJPbMVJ1TTNfZkYy1syRnCiN22RkHJ/hWGrvthuUeksoO5tiLAO0+YSecknCk/CiC6C3cK3LdxUjDKCLjHdxsBAPc4qDQX7ib0CqGW40b0VztmByPT/AEai6ZccXGbBjO5IlcwSPSQTn2pzTbbAIdc6mLBtruOxs4jdg53GTByDHtVTS3LRG5bRusNxJuOQxnmdp27Y9hVDrekRy10m6zQubhEkjEniR29+Kj0tyAhUGFGZSB8i8Ak/j3ojBaBstanWJvEWAqyDgHb8c8zzHvNbnwiy3CELjawO9dvqIOSNpEdzJHesZa0Nx5hWYTPA5+J+sSe1GNN51k77aPbeQAdykqQILDOJxjjFKUYtJf8ARXRuOq+C7GlIuWmuEujht7T6QARGMZJz8axfStTctnyrV3Zjhz6eeBIhZznPH0XqHUL95t11mZlULm4vckkESe5PPwqgl0q32VJMEkMD3+9MUpRU5N0U3H3uN6jcvly7rCFjG5huODCMBz78fgKLWOmeZancyDI/WPbUDsCJVi2DIEe1CP0X1AncSzcbwZJPA9p/Kj3T+r3TdW49g3FSPKyCsjG5p5wIHbvUzXpUVja5ZZv+DDaFwbrZF22QpZVncACjEgZAbP4kZoPpOkXNQhS5ZLKBBuWksr5bAcwHlgB/h78UU8QeKS0buc+heV/GIH58Vll6heXcqllDg7mxAAz7x2j8a0g5tWUsyug6mhtfZLM+xY9UCQvDAekg4M8fyjt30Y5AZkwpI2luf2iQBkn3zzQjWveEby1wCI9FvzEn7UlxIWZ7xmnWdP5y+hnlGGCqsZn/AAiSTnArOeO3uEgr/YF/U4toH2gHKTtA4/WR6ePecGiOo8O6i7p7bPb07B2/VtAkLA7kFjx96audF0moXcvmXrdtxJIuBW3cf3cNI2gAgsOcRGTOptBgVDuNqg2yxyGA9QxwG4xXRi+LJpWv9EPJFLkj8O9FQLcVrA3CyiKu5iJDEsSXEzMduB2onZ8OWgkNaQe/pXaT2/r41X6St1Qzl2IiSSZIk9jGal1N647jy3AaHgMkqYAJkysTXd0orkwc29jk6dbXaSgWJAAVccD2MTVj9MtPbFrYrKDgHbt9+3wJrM3esXXtFtwCFdo9MeoiWE8/ZZSD8Qat9I1c27l1QpdCEACmBGxfszMwfyrPWovYrQ2YzoujTW2rEkylx09yVO1owOME1v7XgHSPaKgN98EgkGMRxxivM/8AZ3qXTeiA5urJjAwQR8DEn8K9X6d1lbJtW7m6b7FUMSN0BhJ7AqDmrwqo0E95nlvhjRIG1DFmOy6VXe247VOBJ/Gh3XeuNeuNtUgBdsiR+6r9pPKt3DIHmal43cZLHNIb+6bbG2rM2CHwSJyFHw7TzXmyfe3ybJWjPJrCBAEjGO8/DGMfOjmn6ZZdJYnzSSYB27e+SPjNNbSpZv2xeKEMTBEk449OJPGP8QzTni1cYgJcDuNhVOQTBKyIPtg/KaG74EtKBWqtG0/kvc2q2Qw/Pcuc+3arel1bWYtTJgbWzBJPY7oHbMUQ6n4W1CTfv6c20nH7LAgkbsz+AoH0/Qoz+ZbeSOFHbIj4gZ9+9XJbVIlBlem27oC3LjqoPqVQGBJZmUgnHDUX8TdVUJat6VLWy0Fn7rMIEKQQQRPO6Z+FALz3nBb0jk4O0YwMnE9o+ND7XU3dzbA9XEER8yf67Uk2142KtVsXNYXQhvUCp9NpcqCfugdhPt7YFd0+y6k3PSu+ZEFZmeRM/v4qO7rYAW3k8F4yTHqiZ2j+dWNb0Ypd2XLogBZKy2SivAzJy235iqUG1RlfomuavDb3LAnMCFkmfjnnke9R3ddbWWS3AYCcM0xEc4jj61ft9TVLTWxp0KXHR+O6I64BOcOxyflTbl9k3bdQRbFuCkqrlQFfYskrG4cTBx7VXSijRY5Mp6E3dTc8q1atqSCZJRF4L7WY4HB570d6P4Xv3NQbLXraqqje1oh0BKswCbYkgATx+6hvTbiNcuoWtwhPlvhtwIQy+0wDkkx3BHGa13hnxVatqVAUTdJ7Eww9/aFH4ClOSguB9NeWYrWpcQqvmFjtlhBABhCADycls/4RzVrpvhq/qBKTO0HbO0Ekkck9uc0Y8UWLt69cNlcbkgq5QFV8phtKiJkfQHPFXNB1K7ZZL14hT5Sykmd4lmAycTAEe5rSKbrYbhBeQP1Hwqq2/KZXW8L9xi6vuBtQy20z7MAxwCc9zilqOjqtq2qWm3hCrtvMMzXCVYqPZDEAjgHtm11jxU126HRTtJAwRnJmSTg8/SqJ6jvAbluykkEx7z8jUOXdtwLtq0gP+iBXIukttMD23A/6GtXZ682wFVKjafsgDA5IjvQm91W5bAZ0gHtJKgkGDBkTif8AhqvpOqXN+SrSRxznkg9sc1M1q3ZmrCuqW0SjW97b5BJzDDmfYfOo7+jVgQwwRBzE/iDRbRa/T3CN9tEyBJVR3AnAnkx8zV7xBrrCsYZSwtgBfTjaCwxg5E/OvRxKPTtuzlyY3qtbGZ6T4em8GBAtjBmM/HH2iJ7n61pNHpvKHoAWDJAEbj74rJt1p2dXVgmTCgTt9xjtz+AovpfEjIkOoML6piQeYHcGZrnw5oxnujZwk47s0i6w4/PIx2OO9XzaTbO5jiRC8/PPy+Vef6HxS1wz5YVfUNzEmT7CAJOf6xRXSeJPLLTaBiV2klAp9IBZlE++P6HoTkvBMcfs2CtbABYkehSQGj0hckQJxzUVzq9kPb3j0PKnLOQSJcQJiF2yI5aJxWU6BcDXy99/SV3elVlzKhVRT6YhAcCDHxNO8X+IxatWFtxFywznEMQz3ADjBJ547VyZZyp7HTCEI7l//tDYVUskwo3zjiQoAjB4TirVjqmmt2p3mG5DFt0yIy2Ige9eajqPAYGQDJ27jBHHOTEYwcVYt9WUgSjFeBPaO5n7xAH1Nec9V2WsrTE0PUPLum2X2FdrM0HdwVYAjMGcc8j2o5qtUzx5ikAGUm6VKyB9lpxIE+xg96w+hus11GcztMS2Tt5Kkx88/GtFq+t2GQq1osVMg7yVB9lHP1p5ItPb+DAN63pZeHFzYuPSD5nHtnGOBHvQ670+3aBcQJaFZrTK4ODAzBmGzgd6HdL6ku6QYzgElZnE5wCTPPvVnqi3PM8xmULAB8sMVM53EDEzEx7T3rCMZp03saJugL1C8925DuXzuBIyrZ3ZwT3EUT0nVbjMiAIyggENyApGVaYx2/OntpLpKDDAi5DDt6GiTjuRQ650lg6tuQcE7AZzwInPzAiulNNITSN54+8QKUVEukpeQFmUyAwwAw+EcATHvNYjo959gV2CBTDEAEz77iRiO0n5Zqx1nVI4YqglBJIJkqMFo4+h7cUBta5SjBt+1gB6YMe0jitdKlyQ78BzqOi3kJ5yiCxQxt3Egc+qB7cTipTZCx5gHmBAJkepTzkqD9aN9Hs2Hs7byoE2kq1tnLBlXd7xIgzIPPGax2p6ivmtt9SjnEjIxwPgOM4rJxd0jRxcVuH7l22qFk9RksF5gkKhhR39A/jQ5byON1zcDJkQB3PI5IwM+1VdN1BVgANJEYG0bZJz2J4HFQdV18hMlVBAYZnj7XtOP34qoqSISQc0uvYHaRgEAQZI3ewgdvetV0d9K0Ktv1SftDcBtUk5Y+0ZA7V5pZ1R2yLoX3kCQDOB7HnOP41oPDOpYXwyszkAjYokmR93mfc/OjuhumUqvcb4i68rXdqDgscKuVmIIA7QfyodZ6mindBmZXapBJiPtHtkc/siiHiDwdq7l7fZs3SGJmQRE8zIE98+9VLfQNSdyKE3DZAaJIO4CZMAyp+EZwBh0pbj0+gv0rxA+4JLfNsyDghTwM8E/wAapeIOqmJWRMkhmDNjAJPxM4+HxorpfCmqtq7PcsruQBgLwBIySocggAYnMUPvdFQn9fqLdrcMAkMFAnaV2tLYx82kVUZKmg6b9Ge0esLRBB4JBBOf5SBnH87i6i53cAyBA4jECIx759/nK6nw/pEA2as3SWBMWyIg8znEfu+ljTdP6ckk6i/JnHlY5kcHmIn8aT01ZWlrYG9f1e5lbO0xMRExmI+U8d/jVazqBtM3GXAnng8Djg9v9a0tnp3Trv2dQwMzBskZ9yJpLPRdKjny7+9WGfS6kGQYyfYfnS1LhjWOct0it0kIzTumBwZhuD2iIqbxJb3g3FBBKgNBniYOc8+3vWj6X4YdrQIhFtsdhGDcQsWjaCwA+nJPepBYQXbbFQgRwzRO1gMEbWbk5YzyfYV1QyQ0ODX6mE8GTXaf6HnOk1IME7lnAgnmM8d/j/Qs6W7bYAKxwTJMzz7fH5/hU1/oqr6Vu23CiQVBBnH2uQRj3qD+zboP2rWZOGA+R4qIxg/JpplwFtLrFCAm5se3JtoUYhiZiXXAYy/sBHOZp6XPMstDCJJbcwBcKPspMTJJwPgKEjoeqYelQZ5hlyPaT2q503oOtf0izPJGU4IicmunqQ9hofo0HhvxPZtXvP1YGyzaYBVyS4UbFE/aYn3x8gKy3iTrgvfo4EgJorSH/PuuE98gbo+Yo3f8C3cq9i9cEAzbKT5mQY9XEe9B28EaqTv02oX0MtqVGWElAdsz3nip6mOQ9EkB9LqHUen5nAIA4HyM/wAKt6PqL/egxxj3+ERUui8N6tSQdPeHpYf3b8wdo4zLwB8SKhPQtWDnTagH42bn/wCafSxshg4K2TujMSfl2znjtRvRW7VseoKQRnsf6+X0qvriu4YkR7QCZMlVj4io9PrDGAYPykROfh864pNyWwaUTa3SbQGtyQAdxHBjvk/Gu0l/05JMwY4Ht+OKlXXfaIQxMme59zGIwOeaD6zWjcGkkSZHA44nvHwpKLewJGn0etdWgMIkfZke8kEk+1WtK1mT5kwxPJEcHJ9hJ/I1k11ybfVcYEwSJJme3GRVpV8xgtuXNxlQKMyTiY9p/wCtS8QEPUtcAzbGAXI9Pt2n3qhoeqtbaCqshPqUgQyzwSOKJXPBt432S4ChUZBBJ/CMHGeeKJabolmyQWTe3+8G7j/dxt+oNbvTFUy9PsNdOfTXbR8vTvB++pYKv/GTC/I0G1/hNhd3C6gtxJO/cQf2eIn5YxzRS9rdRdTapYKBgCAI9ggiKCN0267A3X7/AHwRHwjEGuWMoxbaZ04fjPIyO9aZSoW8hYF90I4EAn1BomNuY5xR3p17Tta8rUWkvHfKMhKuInDGJYEQef4Qg6FaCqzOboY7WFtSGAjJYNiDkYP7661b09u4QNrhojDbgRBjYpz3+gqZ5b2VhLEsSbdfuM1qI5ISym1lCwFBY7WBX8Rn8DHGKqWLd6xOyyyMPskCSB/m5kyZPxrVaazffOn0N1jkbhb2rnvuMYq3b6P1EZYaSwYib11GZfiFBaDRB5W9kZyyxl/THT/LMcmt11w5ZxnJZyvPxnPyq2vS9QDKuu45MOAf/nGefrWiueHSTN7XoSfteTadyT83gcUn9iaQYL6q4f8ANbtD6KGNX08re2wnKL5T/cyh6axJ3MozkzPv7Cob3TUj1XVg/aAkD5kcT8a2I6foxxpAx97t66/5AqKmtPaT+70ulT4iyrH6vNaRwTu7M234PO72gsqUNt5id2ZnjiM8SKm03RrjfZtXnJjCW3Kkd8bcHjg16KOs3R9ltg9kVE/+oFRXOpXW5u3D/wAbfzrXpPyy9cqox2n8MamQyaK9I7uigcYw4EUbTpOvKqG01gQP/Mv2V/Lfir5UnJk/OTThbjtR+Hi+RxyziqTBq+GdSxJZtGhOTGoH7ra1YteEmHOo0Y//ALXB/wDSDVpjFJ5lH4eInkm+ZP8Acbe6K7Kts6qwqrOVt3m3TH3CoCgAAd+J71SbwjbJltWCfcaQn6bnFEBcpGuqO/5U+lBEptbpkK9BtiP+93cdhp1A/D9Zion8PWSfVqNQx9zZtfPu+M1bN1fj+VcXFLpQ8A23yyK30a0DP6TrPpaA/fU9vpdpXV11GqLIZG9bTD9475/AU3fVHX9SCLuwYOfw/wBaThCO4heq6G2AGGp1UyJDG2E4iVAnM/vqNNPbGwnVaoKQdxDoIzjt3xz8azXUuou8lTK4IHMTxk/h2qqmucbQYad0R34ndgRHGfY1hpt2iWyhqtfbPIYGeQcxAn+NUQxBJQzP2Y5EnuDwcfuo1pf9m2tufateWOxdgD/yyT9Yo9of9l1tBOovuuQRCbFx/jat9UY7WaKDqzHfpVyctuBjHt3HwqW1oHvGBa2mftOQgHGZJj6CvQtH0vQWLasQXYqpMwomAT2nv7Gq6dUDtGlss7dvKQOQc/eIMc/CsuqvCIuPu/sCumf7Pbb3UF+8NrKWPlYBC4I3uORKZj7x9q2Bs6DTALbsgf4pZZ+Jcnc30qld8May8Q99rWn92vPNw+3oUzUw8PaRQPNu39SR2SLKfiT6jSccs/oaRyKNVEEXuqWwxbcLZKxtRmGPYyZYcnPvU2kv3LuNNprtye4Qx+JgD86PaW7Ys/3GksW/8TL5j/OX7/hUuo6zecQ1xo9gdo/5VgU18W/6nYssurykvsD7PhrXH+9bT6cf711Zv+RAT+dWl6DYEedrL10jtZthF943XCTH4VCXpDdraPx4LwQlRct6fRW8ppfMP7V+67//ABECrKdedMWltWR/uraL+cE/nQjzB7xTTeHxP5VqoRXCCi/qeqXLn27jt/mYn95qm1yoW1PwH76iN2qGTm5XbvjVU3a7zaYFncPj9KQ3B7fnVdWJ4pGJHJA+Z/lQBPvpN9VWvj9pfwB/jUZ1ntn5/wAhQBf82k30LPUX9l+n86UdTbuY+VABUT7VxB74+ZoWdeT3+tUr/V5Dc4GYH5/GpboQZv61VEkxIMfn+dA9b1mLmCDHfgfMT7igmp6wW9Bnb2z/AF2oddQY9UDkiRiBPuYrnl38is1rdZUqhk8nv9o5P86LdO6gr29xMe/z/GK86bAXbPfDRj5fnz8Kv/2mykYkjnB+I+tNdoG/uatFUkkxBPasV1nrPpjEE7pA78d88RTrXWJTKZ7jOcxPPFBOqsR9zaZ7gicc+rMTn8ap9wxw1xXBnniDH9cVIOoqhE7iQIg4A9+f6waH29TJJPyJInnnAwe8U86lIyT9JNDiKj1bqvjM2htRNgGAFAx+Jz9IqxofC2p1Vvz7uoW1bIn9WDcukR7ttA+ppK6uXDFPdkx71ctxLPTdFbOLDahx9/VPuE+/lJC0Qfrl0rtVhaT9m0otr/8AHNdXV2xSosoxJk5PuefrT7duaWuqxnXIGO/5VA1yurqYEbXKia7XV1ADWuGmF66uoAVATXMsck/hXV1IBPNHYfU003j2x8qSuoAhvag9yfrUH6XSV1MBBrD/AFFPkxNdXUAQNfPwqL9K5lQfr/OurqAKt7qkA+hePj/Og2r6k0SCcyD2x7Yrq6s5+BMEtdPNJ+l/nj3/AAz2rq6khEq64A4XPv8AT/X61y3jyT3x+MwPgK6uoaQC2dWwb9/4UeuaRb1qWGQJnJxJxBrq6hDQO/RVRYiRGZ7xPx/EHsar+UpXbGQxA/P48QPzrq6tBn//2Q=="/>
          <p:cNvSpPr>
            <a:spLocks noChangeAspect="1" noChangeArrowheads="1"/>
          </p:cNvSpPr>
          <p:nvPr/>
        </p:nvSpPr>
        <p:spPr bwMode="auto">
          <a:xfrm>
            <a:off x="63500" y="-911225"/>
            <a:ext cx="2428875" cy="1885950"/>
          </a:xfrm>
          <a:prstGeom prst="rect">
            <a:avLst/>
          </a:prstGeom>
          <a:noFill/>
          <a:ln w="9525">
            <a:noFill/>
            <a:miter lim="800000"/>
            <a:headEnd/>
            <a:tailEnd/>
          </a:ln>
        </p:spPr>
        <p:txBody>
          <a:bodyPr/>
          <a:lstStyle/>
          <a:p>
            <a:endParaRPr lang="en-US"/>
          </a:p>
        </p:txBody>
      </p:sp>
      <p:sp>
        <p:nvSpPr>
          <p:cNvPr id="25607" name="AutoShape 4" descr="data:image/jpeg;base64,/9j/4AAQSkZJRgABAQAAAQABAAD/2wCEAAkGBhQSERUUExQVFRUUFBYYFhgVFxgXFxcWGBgVFxcYFxUYHSceGBslGRcUHy8iIycpLiwsFR8xNTAqNSYsLCkBCQoKDgwOGg8PGiwgHyUsLCwsLCwpLCwsKSwsLCkpLCwsLCwsLCwsKSwsLCwsLCksKSwsLCksLCwsLCksKSwsLP/AABEIAMYA/wMBIgACEQEDEQH/xAAcAAABBQEBAQAAAAAAAAAAAAAFAQIDBAYABwj/xABEEAACAQMDAgQDBAcFBQkBAAABAhEAAyEEEjEFQQYTIlFhcZEyQoGhFCNSscHR8BUzYnLhB2OCkvEWJDRDU3OistKT/8QAGgEAAwEBAQEAAAAAAAAAAAAAAAECAwQFBv/EACwRAAICAQMEAQIFBQAAAAAAAAABAhEDEiExEyJBUQRhcRRCgZGhMkOxweH/2gAMAwEAAhEDEQA/ADwWnhKeFpwWvoLPlUhu2nBaeFpwWpbLoYFp4WnBacFqbKSGhaeFpwWl21NlpCBaUJTwtPApWWkMVKcFp0U4LSbHQ0LShacFp4WpsoYBTlWnhacFpDSEFSLTQtSKKllokS5UguA1DFOCVm0aqTROFFIQaalSbKzaNk7OVqeppmynqlSUlZMtOFRrUgqTVDlBpC8dqcDSqJqQobuMVDcFWDa+NRmyaadEyRF5VcUqVRmpDap6haLMIFp4WnhKcFr1Wzw6GBaULUgWnBKmy0hgWnBaeEpwWlZaQ0LTgtOApQtTZVCbaULTgKcBSGNApwWnBacFpWOhoWnBaeBSgUrGkNApwFOApYqbLSEApYpwFOC1NlpCLUgFJtpRUlJDxbp6mmCnVDNUSrUgWq4NSK1RRrGRKEpStNDU/dUMu0KtPUUypFpMY6uiuFdNIZGQJpVp2ykcRQBiwtPC0rGJnAHJ7VV6Z1W3qAxtNuCNtJgjMTieR8a9J5IrlniqDfgtAU4ClApXYKCzEAKCSTgADJJo1D0ibacFoZ07rwvSyI3lr94mDGc7faBxM0aCzURyxldM06bREEpwSpRbFOFunqGoMiC04LUotU8W6WpD0MhCU4JUwWnAVLkWsZDsp2ypopYqdRSgQhKcFqWKcFqdRagRRXRU3l0otUtRWgiApYqTyaXy6NQaWMiuini3TglKytIyKUCnBKdspWNIRVp6pSBaeBUlpChafNIq04pUFnTSi5XLaqRbdSOjga4pTgKWlYUfPPWPHdx7YsY9Vi2bj/eLNkgDgCBmneEfEK2LV9mMLNr4mTvAAHczFY1yxeVUzsQGRP2Uxj61buT5ZlTm7aMZEkKxH7x9aHG1pZzUlvRqbvjO62oRg5CLcEIDgrug7hOZHv71t/EUXtNdt7mAKknZG5gvqKCcZiK8i6XbLmT7247faJiM5mMe8Vct9UCuUKSVcL2EwGn6wfrWUtSpRNceJSe4c6J4puae2wS0xkGd0iSN+zgcekT/AJjFajwv4uZ7gs3ECgBocmONxEzjtAzWN/t201ufJAYIrE7kyHO1VzxBz8aJDXrNxfLXF63bA3KO7nafidpxUxnOLtI6H8eLXJ6aNdb43pP+df51OpFed6IW3vBCibWvPbjeD9kIGUR8SDHxFeg2LCooVRCqIAHYV248kpcqjlyYlDh2TinKKiFKrVZmkTAU6oQ1O8w0iqJQKUGoRd/Ku30FFgGlmq7XQBJMAck4H1pd9SUixvrg9QGmtcAie5AHfJ+VBRbD08GqgNOD0gLJNcBVVrpEYJkgY7fEzGP58U46oAwXQH/MP3TQMtgU8VAlwngg/LNKC+7gbdvM+rdPG2IiO8/hUsZPtrorlX407b8T9aVjoTApwaoTpiXDbztAIKwIJnBJ5BHsDU4sj2FKwO3j+jSi4P6zShB8Kjv6NH271DbG3LImGHcfGlYD2u/P6GqfSOp+fZS6AYdZEqUMT+ySSPrVbxf/AOB1Hb9U3GO3wp3hm0BpLEAD9UnGPuijxYHhGgtkXbsbR6Lf2o/9K5xKH+H4j0mTrQP6qdp/7xa4/wAtvn0j+u4+yNBregWrJLBtxYAQwONqss+hgO45jn3yMx1MksChCgMDHH2QoMSx9p/AYOSeV5ouVoP7ekk0JP6uTgjSfte93/APx4/4eTRvz59zmPN7bv2LnssfnRfS6FPLVy4AXyiZQ/8Alby33uTI+nfs3VdZIuL5agBshiSSWCnkTtUCSPjzPYEcyvYt8lSxu8po3/3Wn/8AW/aHsv8AXwrQPu33Mv8A+OTve4m77jj8qA6fxXfWV222G1F2ndkWyWUSjAgzOZz3mi9j/aZcJJuaYJN1bjMjOf1igKDDGOwwIHwrfX9iW1QXOua1ca4RcbZqdQ22b+f7nHqEZ+Jj51Zs+NL322SFzKFYiN8iZ3T6H/5eKo6bxsLu4bUfc7sQxYBixUt8p2jHGMRQLrfXAYCIBJ9YUSdzFyQActm40Z70uq62IWnzya614yus5OyAGK7NvsduWJkmSM4GeKRfGLtcLBAoWFjbJIOwiXmc71iIGe9YPquuv2ZMMByTHxGT+PvAxR611qw1r7Chiq7pIPCoBBH2cInHtWf4l8sfb6NGvjR2doXaqAEgrPIkEsT7dgPrWd6l1q29+47KxZmHG8KsALAg5OCTxk0/9LtFGO0HcOJnABAmcj2980KbS2g7bvSpGDgkHmADO4cyKmHyde0hpxW6NCPHl08Yk9kA/h/Udqls+N3Pdzz+zJgT9kdvrQa30+3M7WIxwyj6blme0VS11u2G/VnKtBBMk554Geat/Jj4ZUVE3tjxcwkPZuSDBxt9uZx3FR6vxQzXblpfTtIAiNxzGCe8giPhVW3eRrksoklSTCktNy338sn7IMyf50Je4i6g3G3j1FtoVmYyX2yFmAA0/P5VpHNqV2GlB9/El2WDMgBEACAw477u81Na8WFPtjeCJEQO08gQaAXnV23oWMgyCrqZGfb/AAnFRai8u236gT5azG5sgbe094pSyuO7ZahHya0eMUJAKlZmW52nHaM8j4UMTxRehfXuIPqC2xn3UYwY7/Cstrr98N6biBcyNgbuMCcxED8KuaTRMy7i0icwYPbEDA5j+jRHNGX5idKot9Q1Ze4zFbm0tIB3EAEnHtHFRi/a/YM/L/X4iqep015GG0qq4JLDd6ZI5PB4q5oUBVnu39OolgAwhiRkEAHIwo47Vo8kUGl1uSW9RaVlPAbspggg53DtNXtX43uHy/Jd7arbhlCh5ZYg7iuJ/KvNv7f1cbv0df8Alf6faotpW6g4BGntgHjeSn72mjVjSuUqJt+EbNvF197T2mZ237RuO0GI9SgKBzMTJwPjRrQ+ItSLSoQi7VjcfU5HbEwDEczWFsa7XWhjT6aYBJLuTkZEzyD2HtVgdd1xP9zpuJHqucSvxwfUPoaFkxtdrseib3Nt0vq1ywu1fUpJb1knJySDPc5+ZNGLPisfftkf5SD+RivL08Q68x+o0uU3faueymDnBz+VOTr+vMfqdKNwnLXMEAkzn/D+YpOcfY+nL0euWev2W+/H+YEfnxV21fVvssG+RB/dXjP9ta/H6nSeqfv3MEFx78enn4ilXrOvwRa0v2tsi5cmZgHnjjPxqdUfY+nL0eo+Lh/3LUf+037ql8OD/ulj/wBlP/rXltzxF1N7bobenKmVZTduGRAOCT7Ht7UW0Gv1/kALcRVKpEMA1uAJVGKtA7QwnHahzVbbh0n52MrotfcclA6713f8S7hBBHaI96E6np11bhuOSodiAdpiRuICtxEDvnMRVDR9OvKFe2ZBnJYD05jAJjM/Simj8RsF8q4FOc7uQ4mOB8IkfGvNdp9u5nytx73zcsOgJYlcAMDxE/ZM8TVDSdJLKAxhgQRAkRJG1gIz/H3p/wDa6q8pG8ZEYkEA7Wx+Hzq3/bu9fMjIGeD6cn8QP41O6WyDSvYKv9Le27RxO4AyMTMCJ4x/GpNH4g3na+RuAmCJ7Ax2FGP0oXrTTDRgfGcEDuO0YGazOq6Whg2bltiZO2GVhA7ggqfqK0i1PaRMo6eC1qUDErZbgSIyRP3Z5wfeTVnwwSzNu24lTuncSIyCB2/ChHTxeFwAiAOfSNscNPbj6nHNNu+ICp9FtVIYtMCSeZMzmMdxxjvWji2tKJi6dmw6zfstbVXxDiR+GYBIERGZMVU6toLQtM1oH0fdZgZU+kFDGMk8+3asuNdfuhrjrcdSQu8A7A2MM4G0GIx3xRPQW3ayVCb0Z8MzgDBziT3rJ43BK2aXq8Euh2mAHaSJbjBiYI9viPj7USu7SnlsGJJgYwe+G7EZrMpp41GwGCG2EAmQeDmI/wCtS6zqjpcZPvb+RxjiBEfnTeO3sSFbdsi0NqsGLCCxkTtBEDuDS6Lpt4vlQVblN4BkgTC4IPqHb2yc0OtdUzJgG3lP/c7Qn2Wk+/YGiNnV7Egna7ep2JkqQ0r6cbW3R7njGSamSkkCJDoLvmBjc2rmDu9U9gyflj/o7qKXN2SxwTJypHvJPpx2+H41U1NtXuhmd9hA2lVNzPeTyCPx4rR9IsW2tXHJZig2ATJK3AUJI7Hg54E1C1X+htFmb/TlRgd7YEYAg8zJnPP0or03VJcK7QpzjGRH3ciec896r6fwt5btvupG07ZIJ28zt94mnv0jYyEhFQAlSCg3LAIIBjmQfx4xTlJSVWQ7YT1b+Wu8i0BGTtTO0ewj8BJ4pek9RDercVX5D7RjBBjasHt7cUDv9FuAeaC9oN2dWA+MEYAj9/ahfnm0Tu37nUnG11yBJI7E5EHjHtULFGSpC3N8NVYhvPcGF+ypIIYmABBAPIMn/pX0GotEbntqVmPQJOCBk+/171idLrS7epiEIKmBG+JALAY+Jij663yrJjyw6zvgGYUTCjucNn/Q1MsOnYGw1p+q6duGIXdBE9p9zHw7Va03VrZAVLhCmfS/P1n+NZrpnSkvOW2+WjQfVyq4G5VBk+ozBOYozb8N6ZnO69eYR6WUWwpj3GT+VZPFjurYWy4mrtkfagkEiZAO3J4Bz9KVeq77BuWSCVEw6zJkCJDDP1od0S2h1TWjcTZBgl2C7xhZ3/EiAs8dq7UWrfTrf6xzsL4ZAXEsSRiMiAeB9aqMZY32N3/ktBDQ9Sd7RLPZS591TbYqT7E75Gfh+FT6C5ee2zPd01tlLDYbbkmOCDvGD2+VZP8A7T6O485bHJRlJM9wp4+VHen9bBtsi3CLb8g/ZUAHEsSw5P8AWK6ZZ8sebGn9Cz0fV6m8rF1towP2VtNdJEDJIuAL7QfapHu6lP71LazxNtxI/wCJh/RqppnCYtl+JlYMxwIEGI/fRPrPVbl7RskMly3LW2K5JUcbWGZ4+ZxVw+YtXctvuN8Fb9Puf7v/AJG//dcuruOdpW0wPbyyx/5S0c/GsPb8R6lWAeMkCGtheRj27xW16dr7nlWSDbU3UDmUY4O8RO/kFfzrtnlxx5sqMZP0ZM9QSW2N5gBiEAHvwyxH/F+dD+pdJVma6iXCNo5XbuYcg5zmOB3q/pb7BCbVqykn1CMROMZE9+R8KvWdS5JL+UQIIxOB8SsDM4B/nXnXp3RhyYa5cy5CMHIIiWwTMn3/AOlT9E1u0kQHLHaE2TzghSw5rQa3Vj1bbSOTkepmTHHf29orUf7NOtpvuKEU3Wd1Vcgny7ZYKN5kFmx9K6YvWqaDgxmqsi5f9O9WxuAJCgr8MRj51fT/AGeapLbOLNx0iRukKF7yAdzACT9KtdY8WXNRe01vWWguot6hmci35Y8nYG8tlb1N6lOeI+dbXq+l11y7pL9vU27Gnt2rdz13vL8y4x3XN6xDDbCwZHyqljrayXueZ+H/AAxe1N1Vspa+9IuMVWBk7gvqcZHFX/FXh67pkVrn6NtbcFNja6l0jcpaFKn4fniivRdYLep6m9hgy2revNoq25QoTcm0g5AnEHtQnV3VHSFO3FzWzAJUDdpySe/sPpVaV5CtjSeH207dM1IS4SqC2VttbZ4eSwO0en1OSs9tsmg3gjTedccX7pRbau10qBIgM7kvHZRJj3A+NVvDjqOlaguzAbtNJBAM+c/f4mneB76NqdTYSJ1Gnvi2s/aZrYIXnkhWETScE3uC8UQ+KdJYe3+maR7xW3cFq4l0LvDOC1u4CmCrAEZzIFFnt6K3ptNcv6W866gN5moV2UW9rm2TtAKs8gttMYjk1Uu2m0PTboviH1V20io/pbZbFxyxB4iUHz+VXPBtjVJas3dJq0XTux/SrOoNvbbIaGBRowyQ0qATVqKQ/IA8OXdMdT+ttNfRA2xQpm4VDFJVRIJ9IzxuM8CifizpJOh/SLmh/Qrn6Siwm5RctujsSyMTBVkGcc1X8PdRROpah7T+TZujUixcIlbDsH8lmUZAE+2PwpddZtjT3dO+rfU3WvWrl1wLjKSquoVLr5Mbs9v1giYNJtJBVAdxeRF2s0mDiSrTwQU+R+lE9upPpDDaQdwiDwskn3/jQ+z0O4LZYOUtgE7jgf5YmS34dq7Ta65uVReYxOXOAO0NmB8K5n9BWaHwroimstFmBDH1KZad2CCSPaj/AIq6Uy31eyodUTbsJWAJ9BAY/ISJwKA9EvWvNVytqQfu3WA+MAkCZ+FHur9P09/TsBZAuG3tNxQpcOikSAeTkGJqIuDVSdP7DTaMt0vqJ1d7V2y0eXbLLGQ7KYYNnIMv9RRHTaYmyH1Nu0Ld3cqCFQyNo5mQc8fCh/hXp/6NrbgYT6Cd0RuGO0/PPwolrvEq6i2k2T6AXBAIhrhYNtMYAkfWonX5foXasy3UvDV+16raOEViQSPsk8/17ioundVa2x8zO4jcWBHMrtM/ZJEGR+ya0ui61bGHF0TP2vV7ZI/PHtStYQ2y2xfKJ3MTbLRAmWeZU+0ke1LqviaFsxmj1oRVLcwButyRAkBzP3iYz/Og3VevsCqrO2TG8lQYgkE9+3yqbpFkNqF07XB6izDyjICgSFYuJUHGB8JrQaOzpLD3CD5rqHxc2uBhDgdiZIkROa1jBRdsNKZT6PpG1Ci76LaWwPUiruZiPsgz2EMfiY5p/VekfpVi5aS6BkNaQgqN6KcNI9JIx7Z+NW+m60XtOCj2rYZiYViqqZmANuZntOZyapafqF220echMwTEiTAA+Gf3/Cscj7uzlDqjI9D8Nalj/cssR9uE9zjfE/hRoaq5Yu+WylcenIODE4iefb2rQ6nq6gK1wSWb9kwon2Bz370P6prrTMHNkb14Kr6gvKndIjvj/F8K0WSWV1JbFUWE8ReWpChbhY+qPSwIEE7h9kZ/071He6vdJdRZXaolWDndMDAz6RM5q7b6F+rDtbDJejaTdDEnMFfUWUiPh8aE9V6IllCZZWVoneORIMZg8Hj2MVX4RJW2jaEsddyZd0finWWwsvea2qbrjNcVtsSSu153GAPrS9Y8T3L7y1lraqvoO5YdSZGFUEHMmZod/Ztq42zc5L24BLHkjuCkc+xP41PY8OHcN11lXaAxALHcB90EARPx4pww9RWi3LHfP8GP6rqjaYoZG2Rggyw5JgZPz96HnrLyfUQxwTAE/PHPatz4hWz5jlrVsi40yzFSQYjjnmshZ06I8i3vEmF+0I+JOT29q3xtSjwcLpFzQ3lCAXDLYMlpPaPcDPvzmataLRPcvi7p7otXgd1sLvlmWY2bQQGOFzgyO1Rt0R7rgSg3kyoIbaPwEAcd/wB1Wbvh99GQ9u426QV2kKZGe3FQpqMudws0vjLqGofp2mua3y21C6mLbIm1jb8q55qmMYJTgATGKvaPoWj1os6y/ctlbemt2r1m59tWsyCVTkll2gADv9M5d1r6tf19xjdRSLZuNKgzIwRiTzHsKht3Rbu4NtvcCQ0HMjMH8PzoebwJt3sJ4d61p0bWQjJb1FvUJbVAIQXV2ooJIwBiauWLYv6FdK1uBaurc3bjMC2bUCFie85FQ9R0Ontoro5VJAKgjPwUniriaZLts+W7oQvKHsDnI+0fx7VjLNe62H3Ge6H1K/pbV1bN21svK1p1uwwiWkrjByc+549hSaFrcXC+1lypUhHBk+pW3TIicZogdQ2mLNk75IYKILSwkHjntHvxT9V1F2JATDEMd5kQYYbR/H4CunVKxbtluz1G7cuq1y5d1B2SSxe45GSuDMCZwIFV+uEJaCFdlw5UQwHYgNnnn5YzVnQ2bhuDy7yKwCgA9x3jMnJPbMVJ1TTNfZkYy1syRnCiN22RkHJ/hWGrvthuUeksoO5tiLAO0+YSecknCk/CiC6C3cK3LdxUjDKCLjHdxsBAPc4qDQX7ib0CqGW40b0VztmByPT/AEai6ZccXGbBjO5IlcwSPSQTn2pzTbbAIdc6mLBtruOxs4jdg53GTByDHtVTS3LRG5bRusNxJuOQxnmdp27Y9hVDrekRy10m6zQubhEkjEniR29+Kj0tyAhUGFGZSB8i8Ak/j3ojBaBstanWJvEWAqyDgHb8c8zzHvNbnwiy3CELjawO9dvqIOSNpEdzJHesZa0Nx5hWYTPA5+J+sSe1GNN51k77aPbeQAdykqQILDOJxjjFKUYtJf8ARXRuOq+C7GlIuWmuEujht7T6QARGMZJz8axfStTctnyrV3Zjhz6eeBIhZznPH0XqHUL95t11mZlULm4vckkESe5PPwqgl0q32VJMEkMD3+9MUpRU5N0U3H3uN6jcvly7rCFjG5huODCMBz78fgKLWOmeZancyDI/WPbUDsCJVi2DIEe1CP0X1AncSzcbwZJPA9p/Kj3T+r3TdW49g3FSPKyCsjG5p5wIHbvUzXpUVja5ZZv+DDaFwbrZF22QpZVncACjEgZAbP4kZoPpOkXNQhS5ZLKBBuWksr5bAcwHlgB/h78UU8QeKS0buc+heV/GIH58Vll6heXcqllDg7mxAAz7x2j8a0g5tWUsyug6mhtfZLM+xY9UCQvDAekg4M8fyjt30Y5AZkwpI2luf2iQBkn3zzQjWveEby1wCI9FvzEn7UlxIWZ7xmnWdP5y+hnlGGCqsZn/AAiSTnArOeO3uEgr/YF/U4toH2gHKTtA4/WR6ePecGiOo8O6i7p7bPb07B2/VtAkLA7kFjx96audF0moXcvmXrdtxJIuBW3cf3cNI2gAgsOcRGTOptBgVDuNqg2yxyGA9QxwG4xXRi+LJpWv9EPJFLkj8O9FQLcVrA3CyiKu5iJDEsSXEzMduB2onZ8OWgkNaQe/pXaT2/r41X6St1Qzl2IiSSZIk9jGal1N647jy3AaHgMkqYAJkysTXd0orkwc29jk6dbXaSgWJAAVccD2MTVj9MtPbFrYrKDgHbt9+3wJrM3esXXtFtwCFdo9MeoiWE8/ZZSD8Qat9I1c27l1QpdCEACmBGxfszMwfyrPWovYrQ2YzoujTW2rEkylx09yVO1owOME1v7XgHSPaKgN98EgkGMRxxivM/8AZ3qXTeiA5urJjAwQR8DEn8K9X6d1lbJtW7m6b7FUMSN0BhJ7AqDmrwqo0E95nlvhjRIG1DFmOy6VXe247VOBJ/Gh3XeuNeuNtUgBdsiR+6r9pPKt3DIHmal43cZLHNIb+6bbG2rM2CHwSJyFHw7TzXmyfe3ybJWjPJrCBAEjGO8/DGMfOjmn6ZZdJYnzSSYB27e+SPjNNbSpZv2xeKEMTBEk449OJPGP8QzTni1cYgJcDuNhVOQTBKyIPtg/KaG74EtKBWqtG0/kvc2q2Qw/Pcuc+3arel1bWYtTJgbWzBJPY7oHbMUQ6n4W1CTfv6c20nH7LAgkbsz+AoH0/Qoz+ZbeSOFHbIj4gZ9+9XJbVIlBlem27oC3LjqoPqVQGBJZmUgnHDUX8TdVUJat6VLWy0Fn7rMIEKQQQRPO6Z+FALz3nBb0jk4O0YwMnE9o+ND7XU3dzbA9XEER8yf67Uk2142KtVsXNYXQhvUCp9NpcqCfugdhPt7YFd0+y6k3PSu+ZEFZmeRM/v4qO7rYAW3k8F4yTHqiZ2j+dWNb0Ypd2XLogBZKy2SivAzJy235iqUG1RlfomuavDb3LAnMCFkmfjnnke9R3ddbWWS3AYCcM0xEc4jj61ft9TVLTWxp0KXHR+O6I64BOcOxyflTbl9k3bdQRbFuCkqrlQFfYskrG4cTBx7VXSijRY5Mp6E3dTc8q1atqSCZJRF4L7WY4HB570d6P4Xv3NQbLXraqqje1oh0BKswCbYkgATx+6hvTbiNcuoWtwhPlvhtwIQy+0wDkkx3BHGa13hnxVatqVAUTdJ7Eww9/aFH4ClOSguB9NeWYrWpcQqvmFjtlhBABhCADycls/4RzVrpvhq/qBKTO0HbO0Ekkck9uc0Y8UWLt69cNlcbkgq5QFV8phtKiJkfQHPFXNB1K7ZZL14hT5Sykmd4lmAycTAEe5rSKbrYbhBeQP1Hwqq2/KZXW8L9xi6vuBtQy20z7MAxwCc9zilqOjqtq2qWm3hCrtvMMzXCVYqPZDEAjgHtm11jxU126HRTtJAwRnJmSTg8/SqJ6jvAbluykkEx7z8jUOXdtwLtq0gP+iBXIukttMD23A/6GtXZ682wFVKjafsgDA5IjvQm91W5bAZ0gHtJKgkGDBkTif8AhqvpOqXN+SrSRxznkg9sc1M1q3ZmrCuqW0SjW97b5BJzDDmfYfOo7+jVgQwwRBzE/iDRbRa/T3CN9tEyBJVR3AnAnkx8zV7xBrrCsYZSwtgBfTjaCwxg5E/OvRxKPTtuzlyY3qtbGZ6T4em8GBAtjBmM/HH2iJ7n61pNHpvKHoAWDJAEbj74rJt1p2dXVgmTCgTt9xjtz+AovpfEjIkOoML6piQeYHcGZrnw5oxnujZwk47s0i6w4/PIx2OO9XzaTbO5jiRC8/PPy+Vef6HxS1wz5YVfUNzEmT7CAJOf6xRXSeJPLLTaBiV2klAp9IBZlE++P6HoTkvBMcfs2CtbABYkehSQGj0hckQJxzUVzq9kPb3j0PKnLOQSJcQJiF2yI5aJxWU6BcDXy99/SV3elVlzKhVRT6YhAcCDHxNO8X+IxatWFtxFywznEMQz3ADjBJ547VyZZyp7HTCEI7l//tDYVUskwo3zjiQoAjB4TirVjqmmt2p3mG5DFt0yIy2Ige9eajqPAYGQDJ27jBHHOTEYwcVYt9WUgSjFeBPaO5n7xAH1Nec9V2WsrTE0PUPLum2X2FdrM0HdwVYAjMGcc8j2o5qtUzx5ikAGUm6VKyB9lpxIE+xg96w+hus11GcztMS2Tt5Kkx88/GtFq+t2GQq1osVMg7yVB9lHP1p5ItPb+DAN63pZeHFzYuPSD5nHtnGOBHvQ670+3aBcQJaFZrTK4ODAzBmGzgd6HdL6ku6QYzgElZnE5wCTPPvVnqi3PM8xmULAB8sMVM53EDEzEx7T3rCMZp03saJugL1C8925DuXzuBIyrZ3ZwT3EUT0nVbjMiAIyggENyApGVaYx2/OntpLpKDDAi5DDt6GiTjuRQ650lg6tuQcE7AZzwInPzAiulNNITSN54+8QKUVEukpeQFmUyAwwAw+EcATHvNYjo959gV2CBTDEAEz77iRiO0n5Zqx1nVI4YqglBJIJkqMFo4+h7cUBta5SjBt+1gB6YMe0jitdKlyQ78BzqOi3kJ5yiCxQxt3Egc+qB7cTipTZCx5gHmBAJkepTzkqD9aN9Hs2Hs7byoE2kq1tnLBlXd7xIgzIPPGax2p6ivmtt9SjnEjIxwPgOM4rJxd0jRxcVuH7l22qFk9RksF5gkKhhR39A/jQ5byON1zcDJkQB3PI5IwM+1VdN1BVgANJEYG0bZJz2J4HFQdV18hMlVBAYZnj7XtOP34qoqSISQc0uvYHaRgEAQZI3ewgdvetV0d9K0Ktv1SftDcBtUk5Y+0ZA7V5pZ1R2yLoX3kCQDOB7HnOP41oPDOpYXwyszkAjYokmR93mfc/OjuhumUqvcb4i68rXdqDgscKuVmIIA7QfyodZ6mindBmZXapBJiPtHtkc/siiHiDwdq7l7fZs3SGJmQRE8zIE98+9VLfQNSdyKE3DZAaJIO4CZMAyp+EZwBh0pbj0+gv0rxA+4JLfNsyDghTwM8E/wAapeIOqmJWRMkhmDNjAJPxM4+HxorpfCmqtq7PcsruQBgLwBIySocggAYnMUPvdFQn9fqLdrcMAkMFAnaV2tLYx82kVUZKmg6b9Ge0esLRBB4JBBOf5SBnH87i6i53cAyBA4jECIx759/nK6nw/pEA2as3SWBMWyIg8znEfu+ljTdP6ckk6i/JnHlY5kcHmIn8aT01ZWlrYG9f1e5lbO0xMRExmI+U8d/jVazqBtM3GXAnng8Djg9v9a0tnp3Trv2dQwMzBskZ9yJpLPRdKjny7+9WGfS6kGQYyfYfnS1LhjWOct0it0kIzTumBwZhuD2iIqbxJb3g3FBBKgNBniYOc8+3vWj6X4YdrQIhFtsdhGDcQsWjaCwA+nJPepBYQXbbFQgRwzRO1gMEbWbk5YzyfYV1QyQ0ODX6mE8GTXaf6HnOk1IME7lnAgnmM8d/j/Qs6W7bYAKxwTJMzz7fH5/hU1/oqr6Vu23CiQVBBnH2uQRj3qD+zboP2rWZOGA+R4qIxg/JpplwFtLrFCAm5se3JtoUYhiZiXXAYy/sBHOZp6XPMstDCJJbcwBcKPspMTJJwPgKEjoeqYelQZ5hlyPaT2q503oOtf0izPJGU4IicmunqQ9hofo0HhvxPZtXvP1YGyzaYBVyS4UbFE/aYn3x8gKy3iTrgvfo4EgJorSH/PuuE98gbo+Yo3f8C3cq9i9cEAzbKT5mQY9XEe9B28EaqTv02oX0MtqVGWElAdsz3nip6mOQ9EkB9LqHUen5nAIA4HyM/wAKt6PqL/egxxj3+ERUui8N6tSQdPeHpYf3b8wdo4zLwB8SKhPQtWDnTagH42bn/wCafSxshg4K2TujMSfl2znjtRvRW7VseoKQRnsf6+X0qvriu4YkR7QCZMlVj4io9PrDGAYPykROfh864pNyWwaUTa3SbQGtyQAdxHBjvk/Gu0l/05JMwY4Ht+OKlXXfaIQxMme59zGIwOeaD6zWjcGkkSZHA44nvHwpKLewJGn0etdWgMIkfZke8kEk+1WtK1mT5kwxPJEcHJ9hJ/I1k11ybfVcYEwSJJme3GRVpV8xgtuXNxlQKMyTiY9p/wCtS8QEPUtcAzbGAXI9Pt2n3qhoeqtbaCqshPqUgQyzwSOKJXPBt432S4ChUZBBJ/CMHGeeKJabolmyQWTe3+8G7j/dxt+oNbvTFUy9PsNdOfTXbR8vTvB++pYKv/GTC/I0G1/hNhd3C6gtxJO/cQf2eIn5YxzRS9rdRdTapYKBgCAI9ggiKCN0267A3X7/AHwRHwjEGuWMoxbaZ04fjPIyO9aZSoW8hYF90I4EAn1BomNuY5xR3p17Tta8rUWkvHfKMhKuInDGJYEQef4Qg6FaCqzOboY7WFtSGAjJYNiDkYP7661b09u4QNrhojDbgRBjYpz3+gqZ5b2VhLEsSbdfuM1qI5ISym1lCwFBY7WBX8Rn8DHGKqWLd6xOyyyMPskCSB/m5kyZPxrVaazffOn0N1jkbhb2rnvuMYq3b6P1EZYaSwYib11GZfiFBaDRB5W9kZyyxl/THT/LMcmt11w5ZxnJZyvPxnPyq2vS9QDKuu45MOAf/nGefrWiueHSTN7XoSfteTadyT83gcUn9iaQYL6q4f8ANbtD6KGNX08re2wnKL5T/cyh6axJ3MozkzPv7Cob3TUj1XVg/aAkD5kcT8a2I6foxxpAx97t66/5AqKmtPaT+70ulT4iyrH6vNaRwTu7M234PO72gsqUNt5id2ZnjiM8SKm03RrjfZtXnJjCW3Kkd8bcHjg16KOs3R9ltg9kVE/+oFRXOpXW5u3D/wAbfzrXpPyy9cqox2n8MamQyaK9I7uigcYw4EUbTpOvKqG01gQP/Mv2V/Lfir5UnJk/OTThbjtR+Hi+RxyziqTBq+GdSxJZtGhOTGoH7ra1YteEmHOo0Y//ALXB/wDSDVpjFJ5lH4eInkm+ZP8Acbe6K7Kts6qwqrOVt3m3TH3CoCgAAd+J71SbwjbJltWCfcaQn6bnFEBcpGuqO/5U+lBEptbpkK9BtiP+93cdhp1A/D9Zion8PWSfVqNQx9zZtfPu+M1bN1fj+VcXFLpQ8A23yyK30a0DP6TrPpaA/fU9vpdpXV11GqLIZG9bTD9475/AU3fVHX9SCLuwYOfw/wBaThCO4heq6G2AGGp1UyJDG2E4iVAnM/vqNNPbGwnVaoKQdxDoIzjt3xz8azXUuou8lTK4IHMTxk/h2qqmucbQYad0R34ndgRHGfY1hpt2iWyhqtfbPIYGeQcxAn+NUQxBJQzP2Y5EnuDwcfuo1pf9m2tufateWOxdgD/yyT9Yo9of9l1tBOovuuQRCbFx/jat9UY7WaKDqzHfpVyctuBjHt3HwqW1oHvGBa2mftOQgHGZJj6CvQtH0vQWLasQXYqpMwomAT2nv7Gq6dUDtGlss7dvKQOQc/eIMc/CsuqvCIuPu/sCumf7Pbb3UF+8NrKWPlYBC4I3uORKZj7x9q2Bs6DTALbsgf4pZZ+Jcnc30qld8May8Q99rWn92vPNw+3oUzUw8PaRQPNu39SR2SLKfiT6jSccs/oaRyKNVEEXuqWwxbcLZKxtRmGPYyZYcnPvU2kv3LuNNprtye4Qx+JgD86PaW7Ys/3GksW/8TL5j/OX7/hUuo6zecQ1xo9gdo/5VgU18W/6nYssurykvsD7PhrXH+9bT6cf711Zv+RAT+dWl6DYEedrL10jtZthF943XCTH4VCXpDdraPx4LwQlRct6fRW8ppfMP7V+67//ABECrKdedMWltWR/uraL+cE/nQjzB7xTTeHxP5VqoRXCCi/qeqXLn27jt/mYn95qm1yoW1PwH76iN2qGTm5XbvjVU3a7zaYFncPj9KQ3B7fnVdWJ4pGJHJA+Z/lQBPvpN9VWvj9pfwB/jUZ1ntn5/wAhQBf82k30LPUX9l+n86UdTbuY+VABUT7VxB74+ZoWdeT3+tUr/V5Dc4GYH5/GpboQZv61VEkxIMfn+dA9b1mLmCDHfgfMT7igmp6wW9Bnb2z/AF2oddQY9UDkiRiBPuYrnl38is1rdZUqhk8nv9o5P86LdO6gr29xMe/z/GK86bAXbPfDRj5fnz8Kv/2mykYkjnB+I+tNdoG/uatFUkkxBPasV1nrPpjEE7pA78d88RTrXWJTKZ7jOcxPPFBOqsR9zaZ7gicc+rMTn8ap9wxw1xXBnniDH9cVIOoqhE7iQIg4A9+f6waH29TJJPyJInnnAwe8U86lIyT9JNDiKj1bqvjM2htRNgGAFAx+Jz9IqxofC2p1Vvz7uoW1bIn9WDcukR7ttA+ppK6uXDFPdkx71ctxLPTdFbOLDahx9/VPuE+/lJC0Qfrl0rtVhaT9m0otr/8AHNdXV2xSosoxJk5PuefrT7duaWuqxnXIGO/5VA1yurqYEbXKia7XV1ADWuGmF66uoAVATXMsck/hXV1IBPNHYfU003j2x8qSuoAhvag9yfrUH6XSV1MBBrD/AFFPkxNdXUAQNfPwqL9K5lQfr/OurqAKt7qkA+hePj/Og2r6k0SCcyD2x7Yrq6s5+BMEtdPNJ+l/nj3/AAz2rq6khEq64A4XPv8AT/X61y3jyT3x+MwPgK6uoaQC2dWwb9/4UeuaRb1qWGQJnJxJxBrq6hDQO/RVRYiRGZ7xPx/EHsar+UpXbGQxA/P48QPzrq6tBn//2Q=="/>
          <p:cNvSpPr>
            <a:spLocks noChangeAspect="1" noChangeArrowheads="1"/>
          </p:cNvSpPr>
          <p:nvPr/>
        </p:nvSpPr>
        <p:spPr bwMode="auto">
          <a:xfrm>
            <a:off x="215900" y="-758825"/>
            <a:ext cx="2428875" cy="1885950"/>
          </a:xfrm>
          <a:prstGeom prst="rect">
            <a:avLst/>
          </a:prstGeom>
          <a:noFill/>
          <a:ln w="9525">
            <a:noFill/>
            <a:miter lim="800000"/>
            <a:headEnd/>
            <a:tailEnd/>
          </a:ln>
        </p:spPr>
        <p:txBody>
          <a:bodyPr/>
          <a:lstStyle/>
          <a:p>
            <a:endParaRPr lang="en-US"/>
          </a:p>
        </p:txBody>
      </p:sp>
      <p:sp>
        <p:nvSpPr>
          <p:cNvPr id="8" name="Rectangle 7"/>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10" name="Rectangle 9"/>
          <p:cNvSpPr/>
          <p:nvPr/>
        </p:nvSpPr>
        <p:spPr>
          <a:xfrm>
            <a:off x="2411760" y="0"/>
            <a:ext cx="4572000" cy="954107"/>
          </a:xfrm>
          <a:prstGeom prst="rect">
            <a:avLst/>
          </a:prstGeom>
        </p:spPr>
        <p:txBody>
          <a:bodyPr>
            <a:spAutoFit/>
          </a:bodyPr>
          <a:lstStyle/>
          <a:p>
            <a:pPr marL="0" lvl="1" algn="ctr" eaLnBrk="0" hangingPunct="0">
              <a:defRPr/>
            </a:pPr>
            <a:r>
              <a:rPr lang="zh-CN" altLang="en-US"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国际大都市</a:t>
            </a:r>
            <a:endParaRPr lang="en-US" altLang="zh-CN"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endParaRPr>
          </a:p>
          <a:p>
            <a:pPr marL="0" lvl="1" algn="ctr" eaLnBrk="0" hangingPunct="0">
              <a:defRPr/>
            </a:pPr>
            <a:r>
              <a:rPr lang="zh-CN" altLang="en-US" sz="36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中央商务区</a:t>
            </a:r>
            <a:endParaRPr lang="en-US" altLang="zh-CN" sz="36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sp>
        <p:nvSpPr>
          <p:cNvPr id="13" name="Title 1"/>
          <p:cNvSpPr txBox="1">
            <a:spLocks/>
          </p:cNvSpPr>
          <p:nvPr/>
        </p:nvSpPr>
        <p:spPr>
          <a:xfrm>
            <a:off x="0" y="1000108"/>
            <a:ext cx="9144000" cy="307777"/>
          </a:xfrm>
          <a:prstGeom prst="rect">
            <a:avLst/>
          </a:prstGeom>
          <a:solidFill>
            <a:schemeClr val="bg2">
              <a:lumMod val="75000"/>
            </a:schemeClr>
          </a:solidFill>
        </p:spPr>
        <p:txBody>
          <a:bodyPr lIns="0" tIns="0" rIns="0" bIns="0" anchor="ctr">
            <a:spAutoFit/>
          </a:bodyPr>
          <a:lstStyle/>
          <a:p>
            <a:pPr algn="ctr" defTabSz="912813" fontAlgn="auto">
              <a:spcBef>
                <a:spcPts val="1200"/>
              </a:spcBef>
              <a:spcAft>
                <a:spcPts val="600"/>
              </a:spcAft>
              <a:defRPr/>
            </a:pPr>
            <a:r>
              <a:rPr lang="zh-CN" altLang="en-US" sz="2000" b="1" dirty="0" smtClean="0">
                <a:latin typeface="Candara" pitchFamily="34" charset="0"/>
              </a:rPr>
              <a:t>中央商务区包含核心金融与商务区</a:t>
            </a:r>
            <a:endParaRPr lang="en-US" altLang="zh-CN" sz="2000" b="1" spc="-150" dirty="0">
              <a:ln w="3175">
                <a:noFill/>
              </a:ln>
              <a:latin typeface="Candara" pitchFamily="34" charset="0"/>
              <a:cs typeface="Arial" charset="0"/>
            </a:endParaRPr>
          </a:p>
        </p:txBody>
      </p:sp>
      <p:pic>
        <p:nvPicPr>
          <p:cNvPr id="9" name="Picture 8" descr="20091022025322FOVHOMGX_High_Resolution.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1195" y="1296144"/>
            <a:ext cx="9246390" cy="5589240"/>
          </a:xfrm>
          <a:prstGeom prst="rect">
            <a:avLst/>
          </a:prstGeom>
          <a:ln>
            <a:noFill/>
          </a:ln>
          <a:effectLst>
            <a:softEdge rad="112500"/>
          </a:effec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36513" y="942975"/>
            <a:ext cx="9180513" cy="400110"/>
          </a:xfrm>
          <a:prstGeom prst="rect">
            <a:avLst/>
          </a:prstGeom>
          <a:solidFill>
            <a:schemeClr val="bg2">
              <a:lumMod val="75000"/>
            </a:schemeClr>
          </a:solidFill>
          <a:ln w="9525">
            <a:noFill/>
            <a:miter lim="800000"/>
            <a:headEnd/>
            <a:tailEnd/>
          </a:ln>
        </p:spPr>
        <p:txBody>
          <a:bodyPr>
            <a:spAutoFit/>
          </a:bodyPr>
          <a:lstStyle/>
          <a:p>
            <a:pPr algn="ctr" eaLnBrk="0" hangingPunct="0">
              <a:defRPr/>
            </a:pPr>
            <a:r>
              <a:rPr lang="zh-CN" altLang="en-US" sz="2000" b="1" dirty="0" smtClean="0">
                <a:latin typeface="Candara" pitchFamily="34" charset="0"/>
              </a:rPr>
              <a:t>富丽</a:t>
            </a:r>
            <a:r>
              <a:rPr lang="zh-CN" altLang="en-US" sz="2000" b="1" dirty="0">
                <a:latin typeface="Candara" pitchFamily="34" charset="0"/>
              </a:rPr>
              <a:t>敦天地是全新的滨</a:t>
            </a:r>
            <a:r>
              <a:rPr lang="zh-CN" altLang="en-US" sz="2000" b="1" dirty="0" smtClean="0">
                <a:latin typeface="Candara" pitchFamily="34" charset="0"/>
              </a:rPr>
              <a:t>水高档就餐、</a:t>
            </a:r>
            <a:r>
              <a:rPr lang="zh-CN" altLang="en-US" sz="2000" b="1" dirty="0">
                <a:latin typeface="Candara" pitchFamily="34" charset="0"/>
              </a:rPr>
              <a:t>购物与娱乐场所</a:t>
            </a:r>
            <a:endParaRPr lang="en-US" altLang="zh-CN" sz="2000" b="1" dirty="0">
              <a:latin typeface="Candara" pitchFamily="34" charset="0"/>
            </a:endParaRPr>
          </a:p>
        </p:txBody>
      </p:sp>
      <p:sp>
        <p:nvSpPr>
          <p:cNvPr id="7" name="Rectangle 6"/>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endParaRPr lang="en-US" altLang="zh-CN" sz="3600" b="1" dirty="0">
              <a:ln w="1905"/>
              <a:solidFill>
                <a:srgbClr val="C50C46"/>
              </a:solidFill>
              <a:latin typeface="Candara" pitchFamily="34" charset="0"/>
              <a:cs typeface="Arial" charset="0"/>
            </a:endParaRPr>
          </a:p>
        </p:txBody>
      </p:sp>
      <p:sp>
        <p:nvSpPr>
          <p:cNvPr id="28679" name="AutoShape 2" descr="data:image/jpeg;base64,/9j/4AAQSkZJRgABAQAAAQABAAD/2wCEAAkGBhQSERUUExQVFRUUFBYYFhgVFxgXFxcWGBgVFxcYFxUYHSceGBslGRcUHy8iIycpLiwsFR8xNTAqNSYsLCkBCQoKDgwOGg8PGiwgHyUsLCwsLCwpLCwsKSwsLCkpLCwsLCwsLCwsKSwsLCwsLCksKSwsLCksLCwsLCksKSwsLP/AABEIAMYA/wMBIgACEQEDEQH/xAAcAAABBQEBAQAAAAAAAAAAAAAFAQIDBAYABwj/xABEEAACAQMDAgQDBAcFBQkBAAABAhEAAyEEEjEFQQYTIlFhcZEyQoGhFCNSscHR8BUzYnLhB2OCkvEWJDRDU3OistKT/8QAGgEAAwEBAQEAAAAAAAAAAAAAAAECAwQFBv/EACwRAAICAQMEAQIFBQAAAAAAAAABAhEDEiExEyJBUQRhcRRCgZGhMkOxweH/2gAMAwEAAhEDEQA/ADwWnhKeFpwWvoLPlUhu2nBaeFpwWpbLoYFp4WnBacFqbKSGhaeFpwWl21NlpCBaUJTwtPApWWkMVKcFp0U4LSbHQ0LShacFp4WpsoYBTlWnhacFpDSEFSLTQtSKKllokS5UguA1DFOCVm0aqTROFFIQaalSbKzaNk7OVqeppmynqlSUlZMtOFRrUgqTVDlBpC8dqcDSqJqQobuMVDcFWDa+NRmyaadEyRF5VcUqVRmpDap6haLMIFp4WnhKcFr1Wzw6GBaULUgWnBKmy0hgWnBaeEpwWlZaQ0LTgtOApQtTZVCbaULTgKcBSGNApwWnBacFpWOhoWnBaeBSgUrGkNApwFOApYqbLSEApYpwFOC1NlpCLUgFJtpRUlJDxbp6mmCnVDNUSrUgWq4NSK1RRrGRKEpStNDU/dUMu0KtPUUypFpMY6uiuFdNIZGQJpVp2ykcRQBiwtPC0rGJnAHJ7VV6Z1W3qAxtNuCNtJgjMTieR8a9J5IrlniqDfgtAU4ClApXYKCzEAKCSTgADJJo1D0ibacFoZ07rwvSyI3lr94mDGc7faBxM0aCzURyxldM06bREEpwSpRbFOFunqGoMiC04LUotU8W6WpD0MhCU4JUwWnAVLkWsZDsp2ypopYqdRSgQhKcFqWKcFqdRagRRXRU3l0otUtRWgiApYqTyaXy6NQaWMiuini3TglKytIyKUCnBKdspWNIRVp6pSBaeBUlpChafNIq04pUFnTSi5XLaqRbdSOjga4pTgKWlYUfPPWPHdx7YsY9Vi2bj/eLNkgDgCBmneEfEK2LV9mMLNr4mTvAAHczFY1yxeVUzsQGRP2Uxj61buT5ZlTm7aMZEkKxH7x9aHG1pZzUlvRqbvjO62oRg5CLcEIDgrug7hOZHv71t/EUXtNdt7mAKknZG5gvqKCcZiK8i6XbLmT7247faJiM5mMe8Vct9UCuUKSVcL2EwGn6wfrWUtSpRNceJSe4c6J4puae2wS0xkGd0iSN+zgcekT/AJjFajwv4uZ7gs3ECgBocmONxEzjtAzWN/t201ufJAYIrE7kyHO1VzxBz8aJDXrNxfLXF63bA3KO7nafidpxUxnOLtI6H8eLXJ6aNdb43pP+df51OpFed6IW3vBCibWvPbjeD9kIGUR8SDHxFeg2LCooVRCqIAHYV248kpcqjlyYlDh2TinKKiFKrVZmkTAU6oQ1O8w0iqJQKUGoRd/Ku30FFgGlmq7XQBJMAck4H1pd9SUixvrg9QGmtcAie5AHfJ+VBRbD08GqgNOD0gLJNcBVVrpEYJkgY7fEzGP58U46oAwXQH/MP3TQMtgU8VAlwngg/LNKC+7gbdvM+rdPG2IiO8/hUsZPtrorlX407b8T9aVjoTApwaoTpiXDbztAIKwIJnBJ5BHsDU4sj2FKwO3j+jSi4P6zShB8Kjv6NH271DbG3LImGHcfGlYD2u/P6GqfSOp+fZS6AYdZEqUMT+ySSPrVbxf/AOB1Hb9U3GO3wp3hm0BpLEAD9UnGPuijxYHhGgtkXbsbR6Lf2o/9K5xKH+H4j0mTrQP6qdp/7xa4/wAtvn0j+u4+yNBregWrJLBtxYAQwONqss+hgO45jn3yMx1MksChCgMDHH2QoMSx9p/AYOSeV5ouVoP7ekk0JP6uTgjSfte93/APx4/4eTRvz59zmPN7bv2LnssfnRfS6FPLVy4AXyiZQ/8Alby33uTI+nfs3VdZIuL5agBshiSSWCnkTtUCSPjzPYEcyvYt8lSxu8po3/3Wn/8AW/aHsv8AXwrQPu33Mv8A+OTve4m77jj8qA6fxXfWV222G1F2ndkWyWUSjAgzOZz3mi9j/aZcJJuaYJN1bjMjOf1igKDDGOwwIHwrfX9iW1QXOua1ca4RcbZqdQ22b+f7nHqEZ+Jj51Zs+NL322SFzKFYiN8iZ3T6H/5eKo6bxsLu4bUfc7sQxYBixUt8p2jHGMRQLrfXAYCIBJ9YUSdzFyQActm40Z70uq62IWnzya614yus5OyAGK7NvsduWJkmSM4GeKRfGLtcLBAoWFjbJIOwiXmc71iIGe9YPquuv2ZMMByTHxGT+PvAxR611qw1r7Chiq7pIPCoBBH2cInHtWf4l8sfb6NGvjR2doXaqAEgrPIkEsT7dgPrWd6l1q29+47KxZmHG8KsALAg5OCTxk0/9LtFGO0HcOJnABAmcj2980KbS2g7bvSpGDgkHmADO4cyKmHyde0hpxW6NCPHl08Yk9kA/h/Udqls+N3Pdzz+zJgT9kdvrQa30+3M7WIxwyj6blme0VS11u2G/VnKtBBMk554Geat/Jj4ZUVE3tjxcwkPZuSDBxt9uZx3FR6vxQzXblpfTtIAiNxzGCe8giPhVW3eRrksoklSTCktNy338sn7IMyf50Je4i6g3G3j1FtoVmYyX2yFmAA0/P5VpHNqV2GlB9/El2WDMgBEACAw477u81Na8WFPtjeCJEQO08gQaAXnV23oWMgyCrqZGfb/AAnFRai8u236gT5azG5sgbe094pSyuO7ZahHya0eMUJAKlZmW52nHaM8j4UMTxRehfXuIPqC2xn3UYwY7/Cstrr98N6biBcyNgbuMCcxED8KuaTRMy7i0icwYPbEDA5j+jRHNGX5idKot9Q1Ze4zFbm0tIB3EAEnHtHFRi/a/YM/L/X4iqep015GG0qq4JLDd6ZI5PB4q5oUBVnu39OolgAwhiRkEAHIwo47Vo8kUGl1uSW9RaVlPAbspggg53DtNXtX43uHy/Jd7arbhlCh5ZYg7iuJ/KvNv7f1cbv0df8Alf6faotpW6g4BGntgHjeSn72mjVjSuUqJt+EbNvF197T2mZ237RuO0GI9SgKBzMTJwPjRrQ+ItSLSoQi7VjcfU5HbEwDEczWFsa7XWhjT6aYBJLuTkZEzyD2HtVgdd1xP9zpuJHqucSvxwfUPoaFkxtdrseib3Nt0vq1ywu1fUpJb1knJySDPc5+ZNGLPisfftkf5SD+RivL08Q68x+o0uU3faueymDnBz+VOTr+vMfqdKNwnLXMEAkzn/D+YpOcfY+nL0euWev2W+/H+YEfnxV21fVvssG+RB/dXjP9ta/H6nSeqfv3MEFx78enn4ilXrOvwRa0v2tsi5cmZgHnjjPxqdUfY+nL0eo+Lh/3LUf+037ql8OD/ulj/wBlP/rXltzxF1N7bobenKmVZTduGRAOCT7Ht7UW0Gv1/kALcRVKpEMA1uAJVGKtA7QwnHahzVbbh0n52MrotfcclA6713f8S7hBBHaI96E6np11bhuOSodiAdpiRuICtxEDvnMRVDR9OvKFe2ZBnJYD05jAJjM/Simj8RsF8q4FOc7uQ4mOB8IkfGvNdp9u5nytx73zcsOgJYlcAMDxE/ZM8TVDSdJLKAxhgQRAkRJG1gIz/H3p/wDa6q8pG8ZEYkEA7Wx+Hzq3/bu9fMjIGeD6cn8QP41O6WyDSvYKv9Le27RxO4AyMTMCJ4x/GpNH4g3na+RuAmCJ7Ax2FGP0oXrTTDRgfGcEDuO0YGazOq6Whg2bltiZO2GVhA7ggqfqK0i1PaRMo6eC1qUDErZbgSIyRP3Z5wfeTVnwwSzNu24lTuncSIyCB2/ChHTxeFwAiAOfSNscNPbj6nHNNu+ICp9FtVIYtMCSeZMzmMdxxjvWji2tKJi6dmw6zfstbVXxDiR+GYBIERGZMVU6toLQtM1oH0fdZgZU+kFDGMk8+3asuNdfuhrjrcdSQu8A7A2MM4G0GIx3xRPQW3ayVCb0Z8MzgDBziT3rJ43BK2aXq8Euh2mAHaSJbjBiYI9viPj7USu7SnlsGJJgYwe+G7EZrMpp41GwGCG2EAmQeDmI/wCtS6zqjpcZPvb+RxjiBEfnTeO3sSFbdsi0NqsGLCCxkTtBEDuDS6Lpt4vlQVblN4BkgTC4IPqHb2yc0OtdUzJgG3lP/c7Qn2Wk+/YGiNnV7Egna7ep2JkqQ0r6cbW3R7njGSamSkkCJDoLvmBjc2rmDu9U9gyflj/o7qKXN2SxwTJypHvJPpx2+H41U1NtXuhmd9hA2lVNzPeTyCPx4rR9IsW2tXHJZig2ATJK3AUJI7Hg54E1C1X+htFmb/TlRgd7YEYAg8zJnPP0or03VJcK7QpzjGRH3ciec896r6fwt5btvupG07ZIJ28zt94mnv0jYyEhFQAlSCg3LAIIBjmQfx4xTlJSVWQ7YT1b+Wu8i0BGTtTO0ewj8BJ4pek9RDercVX5D7RjBBjasHt7cUDv9FuAeaC9oN2dWA+MEYAj9/ahfnm0Tu37nUnG11yBJI7E5EHjHtULFGSpC3N8NVYhvPcGF+ypIIYmABBAPIMn/pX0GotEbntqVmPQJOCBk+/171idLrS7epiEIKmBG+JALAY+Jij663yrJjyw6zvgGYUTCjucNn/Q1MsOnYGw1p+q6duGIXdBE9p9zHw7Va03VrZAVLhCmfS/P1n+NZrpnSkvOW2+WjQfVyq4G5VBk+ozBOYozb8N6ZnO69eYR6WUWwpj3GT+VZPFjurYWy4mrtkfagkEiZAO3J4Bz9KVeq77BuWSCVEw6zJkCJDDP1od0S2h1TWjcTZBgl2C7xhZ3/EiAs8dq7UWrfTrf6xzsL4ZAXEsSRiMiAeB9aqMZY32N3/ktBDQ9Sd7RLPZS591TbYqT7E75Gfh+FT6C5ee2zPd01tlLDYbbkmOCDvGD2+VZP8A7T6O485bHJRlJM9wp4+VHen9bBtsi3CLb8g/ZUAHEsSw5P8AWK6ZZ8sebGn9Cz0fV6m8rF1towP2VtNdJEDJIuAL7QfapHu6lP71LazxNtxI/wCJh/RqppnCYtl+JlYMxwIEGI/fRPrPVbl7RskMly3LW2K5JUcbWGZ4+ZxVw+YtXctvuN8Fb9Puf7v/AJG//dcuruOdpW0wPbyyx/5S0c/GsPb8R6lWAeMkCGtheRj27xW16dr7nlWSDbU3UDmUY4O8RO/kFfzrtnlxx5sqMZP0ZM9QSW2N5gBiEAHvwyxH/F+dD+pdJVma6iXCNo5XbuYcg5zmOB3q/pb7BCbVqykn1CMROMZE9+R8KvWdS5JL+UQIIxOB8SsDM4B/nXnXp3RhyYa5cy5CMHIIiWwTMn3/AOlT9E1u0kQHLHaE2TzghSw5rQa3Vj1bbSOTkepmTHHf29orUf7NOtpvuKEU3Wd1Vcgny7ZYKN5kFmx9K6YvWqaDgxmqsi5f9O9WxuAJCgr8MRj51fT/AGeapLbOLNx0iRukKF7yAdzACT9KtdY8WXNRe01vWWguot6hmci35Y8nYG8tlb1N6lOeI+dbXq+l11y7pL9vU27Gnt2rdz13vL8y4x3XN6xDDbCwZHyqljrayXueZ+H/AAxe1N1Vspa+9IuMVWBk7gvqcZHFX/FXh67pkVrn6NtbcFNja6l0jcpaFKn4fniivRdYLep6m9hgy2revNoq25QoTcm0g5AnEHtQnV3VHSFO3FzWzAJUDdpySe/sPpVaV5CtjSeH207dM1IS4SqC2VttbZ4eSwO0en1OSs9tsmg3gjTedccX7pRbau10qBIgM7kvHZRJj3A+NVvDjqOlaguzAbtNJBAM+c/f4mneB76NqdTYSJ1Gnvi2s/aZrYIXnkhWETScE3uC8UQ+KdJYe3+maR7xW3cFq4l0LvDOC1u4CmCrAEZzIFFnt6K3ptNcv6W866gN5moV2UW9rm2TtAKs8gttMYjk1Uu2m0PTboviH1V20io/pbZbFxyxB4iUHz+VXPBtjVJas3dJq0XTux/SrOoNvbbIaGBRowyQ0qATVqKQ/IA8OXdMdT+ttNfRA2xQpm4VDFJVRIJ9IzxuM8CifizpJOh/SLmh/Qrn6Siwm5RctujsSyMTBVkGcc1X8PdRROpah7T+TZujUixcIlbDsH8lmUZAE+2PwpddZtjT3dO+rfU3WvWrl1wLjKSquoVLr5Mbs9v1giYNJtJBVAdxeRF2s0mDiSrTwQU+R+lE9upPpDDaQdwiDwskn3/jQ+z0O4LZYOUtgE7jgf5YmS34dq7Ta65uVReYxOXOAO0NmB8K5n9BWaHwroimstFmBDH1KZad2CCSPaj/AIq6Uy31eyodUTbsJWAJ9BAY/ISJwKA9EvWvNVytqQfu3WA+MAkCZ+FHur9P09/TsBZAuG3tNxQpcOikSAeTkGJqIuDVSdP7DTaMt0vqJ1d7V2y0eXbLLGQ7KYYNnIMv9RRHTaYmyH1Nu0Ld3cqCFQyNo5mQc8fCh/hXp/6NrbgYT6Cd0RuGO0/PPwolrvEq6i2k2T6AXBAIhrhYNtMYAkfWonX5foXasy3UvDV+16raOEViQSPsk8/17ioundVa2x8zO4jcWBHMrtM/ZJEGR+ya0ui61bGHF0TP2vV7ZI/PHtStYQ2y2xfKJ3MTbLRAmWeZU+0ke1LqviaFsxmj1oRVLcwButyRAkBzP3iYz/Og3VevsCqrO2TG8lQYgkE9+3yqbpFkNqF07XB6izDyjICgSFYuJUHGB8JrQaOzpLD3CD5rqHxc2uBhDgdiZIkROa1jBRdsNKZT6PpG1Ci76LaWwPUiruZiPsgz2EMfiY5p/VekfpVi5aS6BkNaQgqN6KcNI9JIx7Z+NW+m60XtOCj2rYZiYViqqZmANuZntOZyapafqF220echMwTEiTAA+Gf3/Cscj7uzlDqjI9D8Nalj/cssR9uE9zjfE/hRoaq5Yu+WylcenIODE4iefb2rQ6nq6gK1wSWb9kwon2Bz370P6prrTMHNkb14Kr6gvKndIjvj/F8K0WSWV1JbFUWE8ReWpChbhY+qPSwIEE7h9kZ/071He6vdJdRZXaolWDndMDAz6RM5q7b6F+rDtbDJejaTdDEnMFfUWUiPh8aE9V6IllCZZWVoneORIMZg8Hj2MVX4RJW2jaEsddyZd0finWWwsvea2qbrjNcVtsSSu153GAPrS9Y8T3L7y1lraqvoO5YdSZGFUEHMmZod/Ztq42zc5L24BLHkjuCkc+xP41PY8OHcN11lXaAxALHcB90EARPx4pww9RWi3LHfP8GP6rqjaYoZG2Rggyw5JgZPz96HnrLyfUQxwTAE/PHPatz4hWz5jlrVsi40yzFSQYjjnmshZ06I8i3vEmF+0I+JOT29q3xtSjwcLpFzQ3lCAXDLYMlpPaPcDPvzmataLRPcvi7p7otXgd1sLvlmWY2bQQGOFzgyO1Rt0R7rgSg3kyoIbaPwEAcd/wB1Wbvh99GQ9u426QV2kKZGe3FQpqMudws0vjLqGofp2mua3y21C6mLbIm1jb8q55qmMYJTgATGKvaPoWj1os6y/ctlbemt2r1m59tWsyCVTkll2gADv9M5d1r6tf19xjdRSLZuNKgzIwRiTzHsKht3Rbu4NtvcCQ0HMjMH8PzoebwJt3sJ4d61p0bWQjJb1FvUJbVAIQXV2ooJIwBiauWLYv6FdK1uBaurc3bjMC2bUCFie85FQ9R0Ontoro5VJAKgjPwUniriaZLts+W7oQvKHsDnI+0fx7VjLNe62H3Ge6H1K/pbV1bN21svK1p1uwwiWkrjByc+549hSaFrcXC+1lypUhHBk+pW3TIicZogdQ2mLNk75IYKILSwkHjntHvxT9V1F2JATDEMd5kQYYbR/H4CunVKxbtluz1G7cuq1y5d1B2SSxe45GSuDMCZwIFV+uEJaCFdlw5UQwHYgNnnn5YzVnQ2bhuDy7yKwCgA9x3jMnJPbMVJ1TTNfZkYy1syRnCiN22RkHJ/hWGrvthuUeksoO5tiLAO0+YSecknCk/CiC6C3cK3LdxUjDKCLjHdxsBAPc4qDQX7ib0CqGW40b0VztmByPT/AEai6ZccXGbBjO5IlcwSPSQTn2pzTbbAIdc6mLBtruOxs4jdg53GTByDHtVTS3LRG5bRusNxJuOQxnmdp27Y9hVDrekRy10m6zQubhEkjEniR29+Kj0tyAhUGFGZSB8i8Ak/j3ojBaBstanWJvEWAqyDgHb8c8zzHvNbnwiy3CELjawO9dvqIOSNpEdzJHesZa0Nx5hWYTPA5+J+sSe1GNN51k77aPbeQAdykqQILDOJxjjFKUYtJf8ARXRuOq+C7GlIuWmuEujht7T6QARGMZJz8axfStTctnyrV3Zjhz6eeBIhZznPH0XqHUL95t11mZlULm4vckkESe5PPwqgl0q32VJMEkMD3+9MUpRU5N0U3H3uN6jcvly7rCFjG5huODCMBz78fgKLWOmeZancyDI/WPbUDsCJVi2DIEe1CP0X1AncSzcbwZJPA9p/Kj3T+r3TdW49g3FSPKyCsjG5p5wIHbvUzXpUVja5ZZv+DDaFwbrZF22QpZVncACjEgZAbP4kZoPpOkXNQhS5ZLKBBuWksr5bAcwHlgB/h78UU8QeKS0buc+heV/GIH58Vll6heXcqllDg7mxAAz7x2j8a0g5tWUsyug6mhtfZLM+xY9UCQvDAekg4M8fyjt30Y5AZkwpI2luf2iQBkn3zzQjWveEby1wCI9FvzEn7UlxIWZ7xmnWdP5y+hnlGGCqsZn/AAiSTnArOeO3uEgr/YF/U4toH2gHKTtA4/WR6ePecGiOo8O6i7p7bPb07B2/VtAkLA7kFjx96audF0moXcvmXrdtxJIuBW3cf3cNI2gAgsOcRGTOptBgVDuNqg2yxyGA9QxwG4xXRi+LJpWv9EPJFLkj8O9FQLcVrA3CyiKu5iJDEsSXEzMduB2onZ8OWgkNaQe/pXaT2/r41X6St1Qzl2IiSSZIk9jGal1N647jy3AaHgMkqYAJkysTXd0orkwc29jk6dbXaSgWJAAVccD2MTVj9MtPbFrYrKDgHbt9+3wJrM3esXXtFtwCFdo9MeoiWE8/ZZSD8Qat9I1c27l1QpdCEACmBGxfszMwfyrPWovYrQ2YzoujTW2rEkylx09yVO1owOME1v7XgHSPaKgN98EgkGMRxxivM/8AZ3qXTeiA5urJjAwQR8DEn8K9X6d1lbJtW7m6b7FUMSN0BhJ7AqDmrwqo0E95nlvhjRIG1DFmOy6VXe247VOBJ/Gh3XeuNeuNtUgBdsiR+6r9pPKt3DIHmal43cZLHNIb+6bbG2rM2CHwSJyFHw7TzXmyfe3ybJWjPJrCBAEjGO8/DGMfOjmn6ZZdJYnzSSYB27e+SPjNNbSpZv2xeKEMTBEk449OJPGP8QzTni1cYgJcDuNhVOQTBKyIPtg/KaG74EtKBWqtG0/kvc2q2Qw/Pcuc+3arel1bWYtTJgbWzBJPY7oHbMUQ6n4W1CTfv6c20nH7LAgkbsz+AoH0/Qoz+ZbeSOFHbIj4gZ9+9XJbVIlBlem27oC3LjqoPqVQGBJZmUgnHDUX8TdVUJat6VLWy0Fn7rMIEKQQQRPO6Z+FALz3nBb0jk4O0YwMnE9o+ND7XU3dzbA9XEER8yf67Uk2142KtVsXNYXQhvUCp9NpcqCfugdhPt7YFd0+y6k3PSu+ZEFZmeRM/v4qO7rYAW3k8F4yTHqiZ2j+dWNb0Ypd2XLogBZKy2SivAzJy235iqUG1RlfomuavDb3LAnMCFkmfjnnke9R3ddbWWS3AYCcM0xEc4jj61ft9TVLTWxp0KXHR+O6I64BOcOxyflTbl9k3bdQRbFuCkqrlQFfYskrG4cTBx7VXSijRY5Mp6E3dTc8q1atqSCZJRF4L7WY4HB570d6P4Xv3NQbLXraqqje1oh0BKswCbYkgATx+6hvTbiNcuoWtwhPlvhtwIQy+0wDkkx3BHGa13hnxVatqVAUTdJ7Eww9/aFH4ClOSguB9NeWYrWpcQqvmFjtlhBABhCADycls/4RzVrpvhq/qBKTO0HbO0Ekkck9uc0Y8UWLt69cNlcbkgq5QFV8phtKiJkfQHPFXNB1K7ZZL14hT5Sykmd4lmAycTAEe5rSKbrYbhBeQP1Hwqq2/KZXW8L9xi6vuBtQy20z7MAxwCc9zilqOjqtq2qWm3hCrtvMMzXCVYqPZDEAjgHtm11jxU126HRTtJAwRnJmSTg8/SqJ6jvAbluykkEx7z8jUOXdtwLtq0gP+iBXIukttMD23A/6GtXZ682wFVKjafsgDA5IjvQm91W5bAZ0gHtJKgkGDBkTif8AhqvpOqXN+SrSRxznkg9sc1M1q3ZmrCuqW0SjW97b5BJzDDmfYfOo7+jVgQwwRBzE/iDRbRa/T3CN9tEyBJVR3AnAnkx8zV7xBrrCsYZSwtgBfTjaCwxg5E/OvRxKPTtuzlyY3qtbGZ6T4em8GBAtjBmM/HH2iJ7n61pNHpvKHoAWDJAEbj74rJt1p2dXVgmTCgTt9xjtz+AovpfEjIkOoML6piQeYHcGZrnw5oxnujZwk47s0i6w4/PIx2OO9XzaTbO5jiRC8/PPy+Vef6HxS1wz5YVfUNzEmT7CAJOf6xRXSeJPLLTaBiV2klAp9IBZlE++P6HoTkvBMcfs2CtbABYkehSQGj0hckQJxzUVzq9kPb3j0PKnLOQSJcQJiF2yI5aJxWU6BcDXy99/SV3elVlzKhVRT6YhAcCDHxNO8X+IxatWFtxFywznEMQz3ADjBJ547VyZZyp7HTCEI7l//tDYVUskwo3zjiQoAjB4TirVjqmmt2p3mG5DFt0yIy2Ige9eajqPAYGQDJ27jBHHOTEYwcVYt9WUgSjFeBPaO5n7xAH1Nec9V2WsrTE0PUPLum2X2FdrM0HdwVYAjMGcc8j2o5qtUzx5ikAGUm6VKyB9lpxIE+xg96w+hus11GcztMS2Tt5Kkx88/GtFq+t2GQq1osVMg7yVB9lHP1p5ItPb+DAN63pZeHFzYuPSD5nHtnGOBHvQ670+3aBcQJaFZrTK4ODAzBmGzgd6HdL6ku6QYzgElZnE5wCTPPvVnqi3PM8xmULAB8sMVM53EDEzEx7T3rCMZp03saJugL1C8925DuXzuBIyrZ3ZwT3EUT0nVbjMiAIyggENyApGVaYx2/OntpLpKDDAi5DDt6GiTjuRQ650lg6tuQcE7AZzwInPzAiulNNITSN54+8QKUVEukpeQFmUyAwwAw+EcATHvNYjo959gV2CBTDEAEz77iRiO0n5Zqx1nVI4YqglBJIJkqMFo4+h7cUBta5SjBt+1gB6YMe0jitdKlyQ78BzqOi3kJ5yiCxQxt3Egc+qB7cTipTZCx5gHmBAJkepTzkqD9aN9Hs2Hs7byoE2kq1tnLBlXd7xIgzIPPGax2p6ivmtt9SjnEjIxwPgOM4rJxd0jRxcVuH7l22qFk9RksF5gkKhhR39A/jQ5byON1zcDJkQB3PI5IwM+1VdN1BVgANJEYG0bZJz2J4HFQdV18hMlVBAYZnj7XtOP34qoqSISQc0uvYHaRgEAQZI3ewgdvetV0d9K0Ktv1SftDcBtUk5Y+0ZA7V5pZ1R2yLoX3kCQDOB7HnOP41oPDOpYXwyszkAjYokmR93mfc/OjuhumUqvcb4i68rXdqDgscKuVmIIA7QfyodZ6mindBmZXapBJiPtHtkc/siiHiDwdq7l7fZs3SGJmQRE8zIE98+9VLfQNSdyKE3DZAaJIO4CZMAyp+EZwBh0pbj0+gv0rxA+4JLfNsyDghTwM8E/wAapeIOqmJWRMkhmDNjAJPxM4+HxorpfCmqtq7PcsruQBgLwBIySocggAYnMUPvdFQn9fqLdrcMAkMFAnaV2tLYx82kVUZKmg6b9Ge0esLRBB4JBBOf5SBnH87i6i53cAyBA4jECIx759/nK6nw/pEA2as3SWBMWyIg8znEfu+ljTdP6ckk6i/JnHlY5kcHmIn8aT01ZWlrYG9f1e5lbO0xMRExmI+U8d/jVazqBtM3GXAnng8Djg9v9a0tnp3Trv2dQwMzBskZ9yJpLPRdKjny7+9WGfS6kGQYyfYfnS1LhjWOct0it0kIzTumBwZhuD2iIqbxJb3g3FBBKgNBniYOc8+3vWj6X4YdrQIhFtsdhGDcQsWjaCwA+nJPepBYQXbbFQgRwzRO1gMEbWbk5YzyfYV1QyQ0ODX6mE8GTXaf6HnOk1IME7lnAgnmM8d/j/Qs6W7bYAKxwTJMzz7fH5/hU1/oqr6Vu23CiQVBBnH2uQRj3qD+zboP2rWZOGA+R4qIxg/JpplwFtLrFCAm5se3JtoUYhiZiXXAYy/sBHOZp6XPMstDCJJbcwBcKPspMTJJwPgKEjoeqYelQZ5hlyPaT2q503oOtf0izPJGU4IicmunqQ9hofo0HhvxPZtXvP1YGyzaYBVyS4UbFE/aYn3x8gKy3iTrgvfo4EgJorSH/PuuE98gbo+Yo3f8C3cq9i9cEAzbKT5mQY9XEe9B28EaqTv02oX0MtqVGWElAdsz3nip6mOQ9EkB9LqHUen5nAIA4HyM/wAKt6PqL/egxxj3+ERUui8N6tSQdPeHpYf3b8wdo4zLwB8SKhPQtWDnTagH42bn/wCafSxshg4K2TujMSfl2znjtRvRW7VseoKQRnsf6+X0qvriu4YkR7QCZMlVj4io9PrDGAYPykROfh864pNyWwaUTa3SbQGtyQAdxHBjvk/Gu0l/05JMwY4Ht+OKlXXfaIQxMme59zGIwOeaD6zWjcGkkSZHA44nvHwpKLewJGn0etdWgMIkfZke8kEk+1WtK1mT5kwxPJEcHJ9hJ/I1k11ybfVcYEwSJJme3GRVpV8xgtuXNxlQKMyTiY9p/wCtS8QEPUtcAzbGAXI9Pt2n3qhoeqtbaCqshPqUgQyzwSOKJXPBt432S4ChUZBBJ/CMHGeeKJabolmyQWTe3+8G7j/dxt+oNbvTFUy9PsNdOfTXbR8vTvB++pYKv/GTC/I0G1/hNhd3C6gtxJO/cQf2eIn5YxzRS9rdRdTapYKBgCAI9ggiKCN0267A3X7/AHwRHwjEGuWMoxbaZ04fjPIyO9aZSoW8hYF90I4EAn1BomNuY5xR3p17Tta8rUWkvHfKMhKuInDGJYEQef4Qg6FaCqzOboY7WFtSGAjJYNiDkYP7661b09u4QNrhojDbgRBjYpz3+gqZ5b2VhLEsSbdfuM1qI5ISym1lCwFBY7WBX8Rn8DHGKqWLd6xOyyyMPskCSB/m5kyZPxrVaazffOn0N1jkbhb2rnvuMYq3b6P1EZYaSwYib11GZfiFBaDRB5W9kZyyxl/THT/LMcmt11w5ZxnJZyvPxnPyq2vS9QDKuu45MOAf/nGefrWiueHSTN7XoSfteTadyT83gcUn9iaQYL6q4f8ANbtD6KGNX08re2wnKL5T/cyh6axJ3MozkzPv7Cob3TUj1XVg/aAkD5kcT8a2I6foxxpAx97t66/5AqKmtPaT+70ulT4iyrH6vNaRwTu7M234PO72gsqUNt5id2ZnjiM8SKm03RrjfZtXnJjCW3Kkd8bcHjg16KOs3R9ltg9kVE/+oFRXOpXW5u3D/wAbfzrXpPyy9cqox2n8MamQyaK9I7uigcYw4EUbTpOvKqG01gQP/Mv2V/Lfir5UnJk/OTThbjtR+Hi+RxyziqTBq+GdSxJZtGhOTGoH7ra1YteEmHOo0Y//ALXB/wDSDVpjFJ5lH4eInkm+ZP8Acbe6K7Kts6qwqrOVt3m3TH3CoCgAAd+J71SbwjbJltWCfcaQn6bnFEBcpGuqO/5U+lBEptbpkK9BtiP+93cdhp1A/D9Zion8PWSfVqNQx9zZtfPu+M1bN1fj+VcXFLpQ8A23yyK30a0DP6TrPpaA/fU9vpdpXV11GqLIZG9bTD9475/AU3fVHX9SCLuwYOfw/wBaThCO4heq6G2AGGp1UyJDG2E4iVAnM/vqNNPbGwnVaoKQdxDoIzjt3xz8azXUuou8lTK4IHMTxk/h2qqmucbQYad0R34ndgRHGfY1hpt2iWyhqtfbPIYGeQcxAn+NUQxBJQzP2Y5EnuDwcfuo1pf9m2tufateWOxdgD/yyT9Yo9of9l1tBOovuuQRCbFx/jat9UY7WaKDqzHfpVyctuBjHt3HwqW1oHvGBa2mftOQgHGZJj6CvQtH0vQWLasQXYqpMwomAT2nv7Gq6dUDtGlss7dvKQOQc/eIMc/CsuqvCIuPu/sCumf7Pbb3UF+8NrKWPlYBC4I3uORKZj7x9q2Bs6DTALbsgf4pZZ+Jcnc30qld8May8Q99rWn92vPNw+3oUzUw8PaRQPNu39SR2SLKfiT6jSccs/oaRyKNVEEXuqWwxbcLZKxtRmGPYyZYcnPvU2kv3LuNNprtye4Qx+JgD86PaW7Ys/3GksW/8TL5j/OX7/hUuo6zecQ1xo9gdo/5VgU18W/6nYssurykvsD7PhrXH+9bT6cf711Zv+RAT+dWl6DYEedrL10jtZthF943XCTH4VCXpDdraPx4LwQlRct6fRW8ppfMP7V+67//ABECrKdedMWltWR/uraL+cE/nQjzB7xTTeHxP5VqoRXCCi/qeqXLn27jt/mYn95qm1yoW1PwH76iN2qGTm5XbvjVU3a7zaYFncPj9KQ3B7fnVdWJ4pGJHJA+Z/lQBPvpN9VWvj9pfwB/jUZ1ntn5/wAhQBf82k30LPUX9l+n86UdTbuY+VABUT7VxB74+ZoWdeT3+tUr/V5Dc4GYH5/GpboQZv61VEkxIMfn+dA9b1mLmCDHfgfMT7igmp6wW9Bnb2z/AF2oddQY9UDkiRiBPuYrnl38is1rdZUqhk8nv9o5P86LdO6gr29xMe/z/GK86bAXbPfDRj5fnz8Kv/2mykYkjnB+I+tNdoG/uatFUkkxBPasV1nrPpjEE7pA78d88RTrXWJTKZ7jOcxPPFBOqsR9zaZ7gicc+rMTn8ap9wxw1xXBnniDH9cVIOoqhE7iQIg4A9+f6waH29TJJPyJInnnAwe8U86lIyT9JNDiKj1bqvjM2htRNgGAFAx+Jz9IqxofC2p1Vvz7uoW1bIn9WDcukR7ttA+ppK6uXDFPdkx71ctxLPTdFbOLDahx9/VPuE+/lJC0Qfrl0rtVhaT9m0otr/8AHNdXV2xSosoxJk5PuefrT7duaWuqxnXIGO/5VA1yurqYEbXKia7XV1ADWuGmF66uoAVATXMsck/hXV1IBPNHYfU003j2x8qSuoAhvag9yfrUH6XSV1MBBrD/AFFPkxNdXUAQNfPwqL9K5lQfr/OurqAKt7qkA+hePj/Og2r6k0SCcyD2x7Yrq6s5+BMEtdPNJ+l/nj3/AAz2rq6khEq64A4XPv8AT/X61y3jyT3x+MwPgK6uoaQC2dWwb9/4UeuaRb1qWGQJnJxJxBrq6hDQO/RVRYiRGZ7xPx/EHsar+UpXbGQxA/P48QPzrq6tBn//2Q=="/>
          <p:cNvSpPr>
            <a:spLocks noChangeAspect="1" noChangeArrowheads="1"/>
          </p:cNvSpPr>
          <p:nvPr/>
        </p:nvSpPr>
        <p:spPr bwMode="auto">
          <a:xfrm>
            <a:off x="63500" y="-911225"/>
            <a:ext cx="2428875" cy="1885950"/>
          </a:xfrm>
          <a:prstGeom prst="rect">
            <a:avLst/>
          </a:prstGeom>
          <a:noFill/>
          <a:ln w="9525">
            <a:noFill/>
            <a:miter lim="800000"/>
            <a:headEnd/>
            <a:tailEnd/>
          </a:ln>
        </p:spPr>
        <p:txBody>
          <a:bodyPr/>
          <a:lstStyle/>
          <a:p>
            <a:endParaRPr lang="zh-CN" altLang="zh-CN"/>
          </a:p>
        </p:txBody>
      </p:sp>
      <p:sp>
        <p:nvSpPr>
          <p:cNvPr id="8" name="Rectangle 7"/>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10" name="Rectangle 9"/>
          <p:cNvSpPr/>
          <p:nvPr/>
        </p:nvSpPr>
        <p:spPr>
          <a:xfrm>
            <a:off x="2483768" y="0"/>
            <a:ext cx="4572000" cy="954107"/>
          </a:xfrm>
          <a:prstGeom prst="rect">
            <a:avLst/>
          </a:prstGeom>
        </p:spPr>
        <p:txBody>
          <a:bodyPr>
            <a:spAutoFit/>
          </a:bodyPr>
          <a:lstStyle/>
          <a:p>
            <a:pPr marL="0" lvl="1" algn="ctr" eaLnBrk="0" hangingPunct="0">
              <a:defRPr/>
            </a:pPr>
            <a:r>
              <a:rPr lang="zh-CN" altLang="en-US" sz="2000" b="1" dirty="0" smtClean="0">
                <a:ln w="1905"/>
                <a:solidFill>
                  <a:srgbClr val="C50C46"/>
                </a:solidFill>
                <a:effectLst>
                  <a:outerShdw blurRad="38100" dist="38100" dir="2700000" algn="tl">
                    <a:srgbClr val="000000">
                      <a:alpha val="43137"/>
                    </a:srgbClr>
                  </a:outerShdw>
                </a:effectLst>
                <a:latin typeface="Candara" pitchFamily="34" charset="0"/>
                <a:cs typeface="Arial" charset="0"/>
              </a:rPr>
              <a:t>国际大都市</a:t>
            </a:r>
            <a:endParaRPr lang="en-US" altLang="zh-CN" sz="2000" b="1" dirty="0" smtClean="0">
              <a:ln w="1905"/>
              <a:solidFill>
                <a:srgbClr val="C50C46"/>
              </a:solidFill>
              <a:effectLst>
                <a:outerShdw blurRad="38100" dist="38100" dir="2700000" algn="tl">
                  <a:srgbClr val="000000">
                    <a:alpha val="43137"/>
                  </a:srgbClr>
                </a:outerShdw>
              </a:effectLst>
              <a:latin typeface="Candara" pitchFamily="34" charset="0"/>
              <a:cs typeface="Arial" charset="0"/>
            </a:endParaRPr>
          </a:p>
          <a:p>
            <a:pPr marL="0" lvl="1" algn="ctr" eaLnBrk="0" hangingPunct="0">
              <a:defRPr/>
            </a:pPr>
            <a:r>
              <a:rPr lang="zh-CN" altLang="en-US" sz="3600" b="1" dirty="0" smtClean="0">
                <a:ln w="1905"/>
                <a:solidFill>
                  <a:srgbClr val="C50C46"/>
                </a:solidFill>
                <a:effectLst>
                  <a:outerShdw blurRad="38100" dist="38100" dir="2700000" algn="tl">
                    <a:srgbClr val="000000">
                      <a:alpha val="43137"/>
                    </a:srgbClr>
                  </a:outerShdw>
                </a:effectLst>
                <a:latin typeface="Candara" pitchFamily="34" charset="0"/>
                <a:cs typeface="Arial" charset="0"/>
              </a:rPr>
              <a:t>富丽敦天地</a:t>
            </a:r>
            <a:endParaRPr lang="en-US" altLang="zh-CN" sz="3600" b="1" dirty="0">
              <a:ln w="1905"/>
              <a:solidFill>
                <a:srgbClr val="C50C46"/>
              </a:solidFill>
              <a:effectLst>
                <a:outerShdw blurRad="38100" dist="38100" dir="2700000" algn="tl">
                  <a:srgbClr val="000000">
                    <a:alpha val="43137"/>
                  </a:srgbClr>
                </a:outerShdw>
              </a:effectLst>
              <a:latin typeface="Candara" pitchFamily="34" charset="0"/>
              <a:cs typeface="Arial" charset="0"/>
            </a:endParaRPr>
          </a:p>
        </p:txBody>
      </p:sp>
      <p:pic>
        <p:nvPicPr>
          <p:cNvPr id="11"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74676"/>
            <a:ext cx="9180512" cy="5472608"/>
          </a:xfrm>
          <a:prstGeom prst="rect">
            <a:avLst/>
          </a:prstGeom>
          <a:ln>
            <a:noFill/>
          </a:ln>
          <a:effectLst>
            <a:softEdge rad="112500"/>
          </a:effec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2000" b="1" dirty="0" smtClean="0">
                <a:ln w="1905"/>
                <a:solidFill>
                  <a:srgbClr val="C50C46"/>
                </a:solidFill>
                <a:effectLst>
                  <a:outerShdw blurRad="38100" dist="38100" dir="2700000" algn="tl">
                    <a:srgbClr val="000000">
                      <a:alpha val="43137"/>
                    </a:srgbClr>
                  </a:outerShdw>
                </a:effectLst>
                <a:latin typeface="Candara" pitchFamily="34" charset="0"/>
                <a:cs typeface="Arial" charset="0"/>
              </a:rPr>
              <a:t>国际大都市</a:t>
            </a:r>
            <a:endParaRPr lang="en-US" altLang="zh-CN" sz="2000" b="1" dirty="0" smtClean="0">
              <a:ln w="1905"/>
              <a:solidFill>
                <a:srgbClr val="C50C46"/>
              </a:solidFill>
              <a:effectLst>
                <a:outerShdw blurRad="38100" dist="38100" dir="2700000" algn="tl">
                  <a:srgbClr val="000000">
                    <a:alpha val="43137"/>
                  </a:srgbClr>
                </a:outerShdw>
              </a:effectLst>
              <a:latin typeface="Candara" pitchFamily="34" charset="0"/>
              <a:cs typeface="Arial" charset="0"/>
            </a:endParaRPr>
          </a:p>
          <a:p>
            <a:pPr marL="0" lvl="1" algn="ctr" eaLnBrk="0" hangingPunct="0">
              <a:defRPr/>
            </a:pPr>
            <a:r>
              <a:rPr lang="zh-CN" altLang="en-US" sz="3600" b="1" dirty="0" smtClean="0">
                <a:ln w="1905"/>
                <a:solidFill>
                  <a:srgbClr val="C50C46"/>
                </a:solidFill>
                <a:effectLst>
                  <a:outerShdw blurRad="38100" dist="38100" dir="2700000" algn="tl">
                    <a:srgbClr val="000000">
                      <a:alpha val="43137"/>
                    </a:srgbClr>
                  </a:outerShdw>
                </a:effectLst>
                <a:latin typeface="Candara" pitchFamily="34" charset="0"/>
                <a:cs typeface="Arial" charset="0"/>
              </a:rPr>
              <a:t>克拉码头</a:t>
            </a:r>
            <a:endParaRPr lang="en-US" altLang="zh-CN" sz="3600" b="1" dirty="0">
              <a:ln w="1905"/>
              <a:solidFill>
                <a:srgbClr val="C50C46"/>
              </a:solidFill>
              <a:effectLst>
                <a:outerShdw blurRad="38100" dist="38100" dir="2700000" algn="tl">
                  <a:srgbClr val="000000">
                    <a:alpha val="43137"/>
                  </a:srgbClr>
                </a:outerShdw>
              </a:effectLst>
              <a:latin typeface="Candara" pitchFamily="34" charset="0"/>
              <a:cs typeface="Arial" charset="0"/>
            </a:endParaRPr>
          </a:p>
        </p:txBody>
      </p:sp>
      <p:pic>
        <p:nvPicPr>
          <p:cNvPr id="91139" name="Picture 3" descr="M:\Photographs\Photos with Rights\STB Digi Lib\Clarke Quay\STB_DF06218_Medium_Resolution.JPG"/>
          <p:cNvPicPr>
            <a:picLocks noChangeAspect="1" noChangeArrowheads="1"/>
          </p:cNvPicPr>
          <p:nvPr/>
        </p:nvPicPr>
        <p:blipFill>
          <a:blip r:embed="rId3" cstate="email"/>
          <a:srcRect/>
          <a:stretch>
            <a:fillRect/>
          </a:stretch>
        </p:blipFill>
        <p:spPr bwMode="auto">
          <a:xfrm>
            <a:off x="0" y="1340768"/>
            <a:ext cx="9144000" cy="5544616"/>
          </a:xfrm>
          <a:prstGeom prst="rect">
            <a:avLst/>
          </a:prstGeom>
          <a:ln>
            <a:noFill/>
          </a:ln>
          <a:effectLst>
            <a:softEdge rad="112500"/>
          </a:effectLst>
        </p:spPr>
      </p:pic>
      <p:sp>
        <p:nvSpPr>
          <p:cNvPr id="9" name="Rectangle 2"/>
          <p:cNvSpPr>
            <a:spLocks noChangeArrowheads="1"/>
          </p:cNvSpPr>
          <p:nvPr/>
        </p:nvSpPr>
        <p:spPr bwMode="auto">
          <a:xfrm>
            <a:off x="0" y="942975"/>
            <a:ext cx="9144000" cy="400050"/>
          </a:xfrm>
          <a:prstGeom prst="rect">
            <a:avLst/>
          </a:prstGeom>
          <a:solidFill>
            <a:schemeClr val="bg2">
              <a:lumMod val="75000"/>
            </a:schemeClr>
          </a:solidFill>
          <a:ln w="9525">
            <a:noFill/>
            <a:miter lim="800000"/>
            <a:headEnd/>
            <a:tailEnd/>
          </a:ln>
        </p:spPr>
        <p:txBody>
          <a:bodyPr>
            <a:spAutoFit/>
          </a:bodyPr>
          <a:lstStyle/>
          <a:p>
            <a:pPr algn="ctr" eaLnBrk="0" hangingPunct="0">
              <a:defRPr/>
            </a:pPr>
            <a:r>
              <a:rPr lang="zh-CN" altLang="en-US" sz="2000" b="1" dirty="0" smtClean="0">
                <a:latin typeface="Candara" pitchFamily="34" charset="0"/>
              </a:rPr>
              <a:t>新加坡河畔的餐饮与娱乐热点</a:t>
            </a:r>
            <a:endParaRPr lang="en-US" altLang="zh-CN" sz="2000" b="1" dirty="0">
              <a:latin typeface="Candara" pitchFamily="34" charset="0"/>
            </a:endParaRPr>
          </a:p>
        </p:txBody>
      </p:sp>
      <p:sp>
        <p:nvSpPr>
          <p:cNvPr id="8" name="Rectangle 7"/>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pic>
        <p:nvPicPr>
          <p:cNvPr id="67585" name="Picture 1"/>
          <p:cNvPicPr>
            <a:picLocks noChangeAspect="1" noChangeArrowheads="1"/>
          </p:cNvPicPr>
          <p:nvPr/>
        </p:nvPicPr>
        <p:blipFill>
          <a:blip r:embed="rId4" cstate="email"/>
          <a:srcRect/>
          <a:stretch>
            <a:fillRect/>
          </a:stretch>
        </p:blipFill>
        <p:spPr bwMode="auto">
          <a:xfrm>
            <a:off x="0" y="1285860"/>
            <a:ext cx="9144000" cy="5572140"/>
          </a:xfrm>
          <a:prstGeom prst="rect">
            <a:avLst/>
          </a:prstGeom>
          <a:ln>
            <a:noFill/>
          </a:ln>
          <a:effectLst>
            <a:softEdge rad="112500"/>
          </a:effec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0002" name="Picture 2" descr="L:\Photographs\Photos with Rights\STB Digi Lib\12may\Skyline_Full_High_Resolutio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764704"/>
            <a:ext cx="9144000" cy="6120680"/>
          </a:xfrm>
          <a:prstGeom prst="rect">
            <a:avLst/>
          </a:prstGeom>
          <a:ln>
            <a:noFill/>
          </a:ln>
          <a:effectLst>
            <a:softEdge rad="112500"/>
          </a:effectLst>
        </p:spPr>
      </p:pic>
      <p:sp>
        <p:nvSpPr>
          <p:cNvPr id="6" name="Rectangle 2"/>
          <p:cNvSpPr>
            <a:spLocks noChangeArrowheads="1"/>
          </p:cNvSpPr>
          <p:nvPr/>
        </p:nvSpPr>
        <p:spPr bwMode="auto">
          <a:xfrm>
            <a:off x="-32" y="0"/>
            <a:ext cx="9144032" cy="836712"/>
          </a:xfrm>
          <a:prstGeom prst="rect">
            <a:avLst/>
          </a:prstGeom>
          <a:solidFill>
            <a:schemeClr val="accent1">
              <a:lumMod val="50000"/>
            </a:schemeClr>
          </a:solidFill>
          <a:ln w="9525">
            <a:noFill/>
            <a:miter lim="800000"/>
            <a:headEnd/>
            <a:tailEnd/>
          </a:ln>
        </p:spPr>
        <p:txBody>
          <a:bodyPr lIns="45720" rIns="45720" anchor="ctr"/>
          <a:lstStyle/>
          <a:p>
            <a:pPr eaLnBrk="0" hangingPunct="0">
              <a:defRPr/>
            </a:pPr>
            <a:r>
              <a:rPr lang="en-US" altLang="zh-CN" sz="4400"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  </a:t>
            </a:r>
            <a:r>
              <a:rPr lang="zh-CN" altLang="en-US" sz="4400"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新加坡的华丽转型</a:t>
            </a:r>
            <a:endParaRPr lang="en-US" altLang="zh-CN" sz="4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4086" y="-500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endParaRPr lang="en-US" altLang="zh-CN" sz="36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pic>
        <p:nvPicPr>
          <p:cNvPr id="4198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7963" y="1012825"/>
            <a:ext cx="8712200" cy="936625"/>
          </a:xfrm>
          <a:prstGeom prst="rect">
            <a:avLst/>
          </a:prstGeom>
          <a:noFill/>
          <a:ln w="9525">
            <a:noFill/>
            <a:miter lim="800000"/>
            <a:headEnd/>
            <a:tailEnd/>
          </a:ln>
        </p:spPr>
      </p:pic>
      <p:pic>
        <p:nvPicPr>
          <p:cNvPr id="4198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2725" y="1952625"/>
            <a:ext cx="8783638" cy="4645025"/>
          </a:xfrm>
          <a:prstGeom prst="rect">
            <a:avLst/>
          </a:prstGeom>
          <a:noFill/>
          <a:ln w="9525">
            <a:noFill/>
            <a:miter lim="800000"/>
            <a:headEnd/>
            <a:tailEnd/>
          </a:ln>
        </p:spPr>
      </p:pic>
      <p:sp>
        <p:nvSpPr>
          <p:cNvPr id="4" name="Rectangle 3"/>
          <p:cNvSpPr>
            <a:spLocks noChangeArrowheads="1"/>
          </p:cNvSpPr>
          <p:nvPr/>
        </p:nvSpPr>
        <p:spPr bwMode="auto">
          <a:xfrm>
            <a:off x="0" y="-24"/>
            <a:ext cx="9144000" cy="990600"/>
          </a:xfrm>
          <a:prstGeom prst="rect">
            <a:avLst/>
          </a:prstGeom>
          <a:no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新加坡的华丽转型</a:t>
            </a:r>
            <a:endParaRPr lang="en-US" altLang="zh-CN" sz="20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a:p>
            <a:pPr marL="0" lvl="1" algn="ctr" eaLnBrk="0" hangingPunct="0">
              <a:defRPr/>
            </a:pPr>
            <a:r>
              <a:rPr lang="en-US" altLang="zh-CN" sz="32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2025</a:t>
            </a:r>
            <a:r>
              <a:rPr lang="zh-CN" altLang="en-US" sz="32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年最具竞争力的亚洲城市</a:t>
            </a:r>
            <a:endParaRPr lang="en-US" altLang="zh-CN" sz="32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sp>
        <p:nvSpPr>
          <p:cNvPr id="5" name="Rectangle 4"/>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pitchFamily="34" charset="0"/>
            </a:endParaRPr>
          </a:p>
        </p:txBody>
      </p:sp>
      <p:sp>
        <p:nvSpPr>
          <p:cNvPr id="41992" name="TextBox 5"/>
          <p:cNvSpPr txBox="1">
            <a:spLocks noChangeArrowheads="1"/>
          </p:cNvSpPr>
          <p:nvPr/>
        </p:nvSpPr>
        <p:spPr bwMode="auto">
          <a:xfrm>
            <a:off x="107950" y="6550025"/>
            <a:ext cx="3544888" cy="307975"/>
          </a:xfrm>
          <a:prstGeom prst="rect">
            <a:avLst/>
          </a:prstGeom>
          <a:noFill/>
          <a:ln w="9525">
            <a:noFill/>
            <a:miter lim="800000"/>
            <a:headEnd/>
            <a:tailEnd/>
          </a:ln>
        </p:spPr>
        <p:txBody>
          <a:bodyPr>
            <a:spAutoFit/>
          </a:bodyPr>
          <a:lstStyle/>
          <a:p>
            <a:r>
              <a:rPr lang="zh-CN" altLang="en-US" sz="1400" i="1" dirty="0" smtClean="0">
                <a:latin typeface="Calibri" pitchFamily="34" charset="0"/>
              </a:rPr>
              <a:t>来源</a:t>
            </a:r>
            <a:r>
              <a:rPr lang="en-US" sz="1400" i="1" dirty="0" smtClean="0">
                <a:latin typeface="Calibri" pitchFamily="34" charset="0"/>
              </a:rPr>
              <a:t>: </a:t>
            </a:r>
            <a:r>
              <a:rPr lang="zh-CN" altLang="en-US" sz="1400" i="1" dirty="0" smtClean="0">
                <a:latin typeface="Calibri" pitchFamily="34" charset="0"/>
              </a:rPr>
              <a:t>经济学人智库</a:t>
            </a:r>
            <a:endParaRPr lang="en-US" sz="1400" i="1" dirty="0">
              <a:latin typeface="Calibri" pitchFamily="34" charset="0"/>
            </a:endParaRPr>
          </a:p>
        </p:txBody>
      </p:sp>
      <p:sp>
        <p:nvSpPr>
          <p:cNvPr id="13" name="Oval 12"/>
          <p:cNvSpPr/>
          <p:nvPr/>
        </p:nvSpPr>
        <p:spPr>
          <a:xfrm>
            <a:off x="273050" y="3016250"/>
            <a:ext cx="8713788" cy="4191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C000"/>
              </a:solidFill>
              <a:ea typeface="MS PGothic" pitchFamily="34" charset="-128"/>
              <a:cs typeface="Arial" pitchFamily="34"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2013-10-24_13421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09418"/>
            <a:ext cx="9144000" cy="5794792"/>
          </a:xfrm>
          <a:prstGeom prst="rect">
            <a:avLst/>
          </a:prstGeom>
        </p:spPr>
      </p:pic>
      <p:sp>
        <p:nvSpPr>
          <p:cNvPr id="6" name="Rectangle 5"/>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36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新加坡的华丽转型</a:t>
            </a:r>
            <a:endParaRPr lang="en-US" altLang="zh-CN" sz="36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sp>
        <p:nvSpPr>
          <p:cNvPr id="3" name="Rectangle 2"/>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cs typeface="Arial" pitchFamily="34" charset="0"/>
            </a:endParaRPr>
          </a:p>
        </p:txBody>
      </p:sp>
      <p:sp>
        <p:nvSpPr>
          <p:cNvPr id="7" name="Oval 6"/>
          <p:cNvSpPr/>
          <p:nvPr/>
        </p:nvSpPr>
        <p:spPr>
          <a:xfrm>
            <a:off x="0" y="2492896"/>
            <a:ext cx="2411760" cy="10801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C000"/>
              </a:solidFill>
              <a:ea typeface="MS PGothic" pitchFamily="34" charset="-128"/>
              <a:cs typeface="Arial" pitchFamily="34" charset="0"/>
            </a:endParaRPr>
          </a:p>
        </p:txBody>
      </p:sp>
      <p:sp>
        <p:nvSpPr>
          <p:cNvPr id="8" name="TextBox 5"/>
          <p:cNvSpPr txBox="1">
            <a:spLocks noChangeArrowheads="1"/>
          </p:cNvSpPr>
          <p:nvPr/>
        </p:nvSpPr>
        <p:spPr bwMode="auto">
          <a:xfrm>
            <a:off x="26981" y="6502133"/>
            <a:ext cx="2960843" cy="338137"/>
          </a:xfrm>
          <a:prstGeom prst="rect">
            <a:avLst/>
          </a:prstGeom>
          <a:solidFill>
            <a:schemeClr val="bg2"/>
          </a:solidFill>
          <a:ln w="9525">
            <a:noFill/>
            <a:miter lim="800000"/>
            <a:headEnd/>
            <a:tailEnd/>
          </a:ln>
        </p:spPr>
        <p:txBody>
          <a:bodyPr wrap="square">
            <a:spAutoFit/>
          </a:bodyPr>
          <a:lstStyle/>
          <a:p>
            <a:r>
              <a:rPr lang="zh-CN" altLang="en-US" sz="1600" i="1" dirty="0" smtClean="0">
                <a:latin typeface="Calibri" pitchFamily="34" charset="0"/>
              </a:rPr>
              <a:t>来源</a:t>
            </a:r>
            <a:r>
              <a:rPr lang="en-US" sz="1600" i="1" dirty="0" smtClean="0">
                <a:latin typeface="Calibri" pitchFamily="34" charset="0"/>
              </a:rPr>
              <a:t>: </a:t>
            </a:r>
            <a:r>
              <a:rPr lang="zh-CN" altLang="en-US" sz="1600" i="1" dirty="0" smtClean="0">
                <a:latin typeface="Calibri" pitchFamily="34" charset="0"/>
              </a:rPr>
              <a:t>联合早报</a:t>
            </a:r>
            <a:r>
              <a:rPr lang="en-US" sz="1600" i="1" dirty="0" smtClean="0">
                <a:latin typeface="Calibri" pitchFamily="34" charset="0"/>
              </a:rPr>
              <a:t>, 2013</a:t>
            </a:r>
            <a:r>
              <a:rPr lang="zh-CN" altLang="en-US" sz="1600" i="1" dirty="0" smtClean="0">
                <a:latin typeface="Calibri" pitchFamily="34" charset="0"/>
              </a:rPr>
              <a:t>年</a:t>
            </a:r>
            <a:r>
              <a:rPr lang="en-US" altLang="zh-CN" sz="1600" i="1" dirty="0" smtClean="0">
                <a:latin typeface="Calibri" pitchFamily="34" charset="0"/>
              </a:rPr>
              <a:t>10</a:t>
            </a:r>
            <a:r>
              <a:rPr lang="zh-CN" altLang="en-US" sz="1600" i="1" dirty="0" smtClean="0">
                <a:latin typeface="Calibri" pitchFamily="34" charset="0"/>
              </a:rPr>
              <a:t>月</a:t>
            </a:r>
            <a:r>
              <a:rPr lang="en-US" altLang="zh-CN" sz="1600" i="1" dirty="0" smtClean="0">
                <a:latin typeface="Calibri" pitchFamily="34" charset="0"/>
              </a:rPr>
              <a:t>3</a:t>
            </a:r>
            <a:r>
              <a:rPr lang="zh-CN" altLang="en-US" sz="1600" i="1" dirty="0" smtClean="0">
                <a:latin typeface="Calibri" pitchFamily="34" charset="0"/>
              </a:rPr>
              <a:t>日</a:t>
            </a:r>
            <a:endParaRPr lang="en-US" sz="1600" i="1" dirty="0">
              <a:latin typeface="Calibri" pitchFamily="34"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1788" y="176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endParaRPr lang="en-US" altLang="zh-CN" sz="36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sp>
        <p:nvSpPr>
          <p:cNvPr id="12" name="Rectangle 11"/>
          <p:cNvSpPr>
            <a:spLocks noChangeArrowheads="1"/>
          </p:cNvSpPr>
          <p:nvPr/>
        </p:nvSpPr>
        <p:spPr bwMode="auto">
          <a:xfrm>
            <a:off x="0" y="-24"/>
            <a:ext cx="9144000" cy="990600"/>
          </a:xfrm>
          <a:prstGeom prst="rect">
            <a:avLst/>
          </a:prstGeom>
          <a:no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新加坡的华丽转型</a:t>
            </a:r>
            <a:endParaRPr lang="en-US" altLang="zh-CN" sz="20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a:p>
            <a:pPr marL="0" lvl="1" algn="ctr" eaLnBrk="0" hangingPunct="0">
              <a:defRPr/>
            </a:pPr>
            <a:r>
              <a:rPr lang="zh-CN" altLang="en-US" sz="32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陆路交通发展总蓝图</a:t>
            </a:r>
            <a:endParaRPr lang="en-US" altLang="zh-CN" sz="32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sp>
        <p:nvSpPr>
          <p:cNvPr id="13" name="Rectangle 12"/>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pitchFamily="34" charset="0"/>
            </a:endParaRPr>
          </a:p>
        </p:txBody>
      </p:sp>
      <p:pic>
        <p:nvPicPr>
          <p:cNvPr id="20480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052736"/>
            <a:ext cx="9144000" cy="4968552"/>
          </a:xfrm>
          <a:prstGeom prst="rect">
            <a:avLst/>
          </a:prstGeom>
          <a:ln>
            <a:noFill/>
          </a:ln>
          <a:effectLst>
            <a:softEdge rad="112500"/>
          </a:effectLst>
        </p:spPr>
      </p:pic>
      <p:pic>
        <p:nvPicPr>
          <p:cNvPr id="7" name="Picture 6" descr="2013-10-24_135702.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76056" y="994121"/>
            <a:ext cx="3960440" cy="5863879"/>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新加坡的华丽转型</a:t>
            </a:r>
            <a:endParaRPr lang="en-US" altLang="zh-CN"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endParaRPr>
          </a:p>
          <a:p>
            <a:pPr marL="0" lvl="1" algn="ctr" eaLnBrk="0" hangingPunct="0">
              <a:defRPr/>
            </a:pPr>
            <a:r>
              <a:rPr lang="zh-CN" altLang="en-US" sz="3600" b="1" dirty="0" smtClean="0">
                <a:solidFill>
                  <a:srgbClr val="C50C46"/>
                </a:solidFill>
                <a:effectLst>
                  <a:outerShdw blurRad="38100" dist="38100" dir="2700000" algn="tl">
                    <a:srgbClr val="000000">
                      <a:alpha val="43137"/>
                    </a:srgbClr>
                  </a:outerShdw>
                </a:effectLst>
                <a:latin typeface="Candara" pitchFamily="34" charset="0"/>
              </a:rPr>
              <a:t>完善的公路交通网络</a:t>
            </a:r>
            <a:endParaRPr lang="en-US" altLang="zh-CN" sz="4000" b="1" dirty="0">
              <a:solidFill>
                <a:srgbClr val="C50C46"/>
              </a:solidFill>
              <a:effectLst>
                <a:outerShdw blurRad="38100" dist="38100" dir="2700000" algn="tl">
                  <a:srgbClr val="000000">
                    <a:alpha val="43137"/>
                  </a:srgbClr>
                </a:outerShdw>
              </a:effectLst>
              <a:latin typeface="Candara" pitchFamily="34" charset="0"/>
            </a:endParaRPr>
          </a:p>
        </p:txBody>
      </p:sp>
      <p:sp>
        <p:nvSpPr>
          <p:cNvPr id="33794" name="Content Placeholder 2"/>
          <p:cNvSpPr>
            <a:spLocks noGrp="1"/>
          </p:cNvSpPr>
          <p:nvPr>
            <p:ph idx="1"/>
          </p:nvPr>
        </p:nvSpPr>
        <p:spPr>
          <a:xfrm>
            <a:off x="381000" y="1412875"/>
            <a:ext cx="8382000" cy="2211388"/>
          </a:xfrm>
        </p:spPr>
        <p:txBody>
          <a:bodyPr/>
          <a:lstStyle/>
          <a:p>
            <a:pPr eaLnBrk="1" hangingPunct="1"/>
            <a:endParaRPr lang="en-US" smtClean="0"/>
          </a:p>
        </p:txBody>
      </p:sp>
      <p:pic>
        <p:nvPicPr>
          <p:cNvPr id="439298" name="Picture 2" descr="http://upload.wikimedia.org/wikipedia/commons/thumb/8/80/Expressways_and_Semi-expressways_of_Singapore_2012.png/1024px-Expressways_and_Semi-expressways_of_Singapore_2012.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000108"/>
            <a:ext cx="9144000" cy="5857892"/>
          </a:xfrm>
          <a:prstGeom prst="rect">
            <a:avLst/>
          </a:prstGeom>
          <a:ln>
            <a:noFill/>
          </a:ln>
          <a:effectLst>
            <a:softEdge rad="112500"/>
          </a:effectLst>
        </p:spPr>
      </p:pic>
      <p:sp>
        <p:nvSpPr>
          <p:cNvPr id="6" name="TextBox 5"/>
          <p:cNvSpPr txBox="1"/>
          <p:nvPr/>
        </p:nvSpPr>
        <p:spPr>
          <a:xfrm>
            <a:off x="2700338" y="3233738"/>
            <a:ext cx="447675" cy="339725"/>
          </a:xfrm>
          <a:prstGeom prst="rect">
            <a:avLst/>
          </a:prstGeom>
          <a:noFill/>
        </p:spPr>
        <p:txBody>
          <a:bodyPr wrap="none">
            <a:spAutoFit/>
          </a:bodyPr>
          <a:lstStyle/>
          <a:p>
            <a:pPr fontAlgn="auto">
              <a:spcBef>
                <a:spcPts val="0"/>
              </a:spcBef>
              <a:spcAft>
                <a:spcPts val="0"/>
              </a:spcAft>
              <a:defRPr/>
            </a:pPr>
            <a:r>
              <a:rPr lang="en-US" sz="1600" b="1" dirty="0">
                <a:solidFill>
                  <a:srgbClr val="C00000"/>
                </a:solidFill>
                <a:latin typeface="+mj-lt"/>
                <a:cs typeface="+mn-cs"/>
              </a:rPr>
              <a:t>PIE</a:t>
            </a:r>
          </a:p>
        </p:txBody>
      </p:sp>
      <p:sp>
        <p:nvSpPr>
          <p:cNvPr id="7" name="TextBox 6"/>
          <p:cNvSpPr txBox="1"/>
          <p:nvPr/>
        </p:nvSpPr>
        <p:spPr>
          <a:xfrm>
            <a:off x="2627313" y="2009775"/>
            <a:ext cx="512762" cy="339725"/>
          </a:xfrm>
          <a:prstGeom prst="rect">
            <a:avLst/>
          </a:prstGeom>
          <a:noFill/>
        </p:spPr>
        <p:txBody>
          <a:bodyPr wrap="none">
            <a:spAutoFit/>
          </a:bodyPr>
          <a:lstStyle/>
          <a:p>
            <a:pPr fontAlgn="auto">
              <a:spcBef>
                <a:spcPts val="0"/>
              </a:spcBef>
              <a:spcAft>
                <a:spcPts val="0"/>
              </a:spcAft>
              <a:defRPr/>
            </a:pPr>
            <a:r>
              <a:rPr lang="en-US" sz="1600" b="1" dirty="0">
                <a:solidFill>
                  <a:srgbClr val="00B050"/>
                </a:solidFill>
                <a:latin typeface="+mj-lt"/>
                <a:cs typeface="+mn-cs"/>
              </a:rPr>
              <a:t>BKE</a:t>
            </a:r>
          </a:p>
        </p:txBody>
      </p:sp>
      <p:sp>
        <p:nvSpPr>
          <p:cNvPr id="8" name="TextBox 7"/>
          <p:cNvSpPr txBox="1"/>
          <p:nvPr/>
        </p:nvSpPr>
        <p:spPr>
          <a:xfrm>
            <a:off x="6238875" y="2781300"/>
            <a:ext cx="493713" cy="338138"/>
          </a:xfrm>
          <a:prstGeom prst="rect">
            <a:avLst/>
          </a:prstGeom>
          <a:noFill/>
        </p:spPr>
        <p:txBody>
          <a:bodyPr wrap="none">
            <a:spAutoFit/>
          </a:bodyPr>
          <a:lstStyle/>
          <a:p>
            <a:pPr fontAlgn="auto">
              <a:spcBef>
                <a:spcPts val="0"/>
              </a:spcBef>
              <a:spcAft>
                <a:spcPts val="0"/>
              </a:spcAft>
              <a:defRPr/>
            </a:pPr>
            <a:r>
              <a:rPr lang="en-US" sz="1600" b="1" dirty="0">
                <a:solidFill>
                  <a:srgbClr val="00B0F0"/>
                </a:solidFill>
                <a:latin typeface="+mj-lt"/>
                <a:cs typeface="+mn-cs"/>
              </a:rPr>
              <a:t>TPE</a:t>
            </a:r>
          </a:p>
        </p:txBody>
      </p:sp>
      <p:sp>
        <p:nvSpPr>
          <p:cNvPr id="9" name="TextBox 8"/>
          <p:cNvSpPr txBox="1"/>
          <p:nvPr/>
        </p:nvSpPr>
        <p:spPr>
          <a:xfrm>
            <a:off x="1876425" y="2636838"/>
            <a:ext cx="463550" cy="338137"/>
          </a:xfrm>
          <a:prstGeom prst="rect">
            <a:avLst/>
          </a:prstGeom>
          <a:noFill/>
        </p:spPr>
        <p:txBody>
          <a:bodyPr wrap="none">
            <a:spAutoFit/>
          </a:bodyPr>
          <a:lstStyle/>
          <a:p>
            <a:pPr fontAlgn="auto">
              <a:spcBef>
                <a:spcPts val="0"/>
              </a:spcBef>
              <a:spcAft>
                <a:spcPts val="0"/>
              </a:spcAft>
              <a:defRPr/>
            </a:pPr>
            <a:r>
              <a:rPr lang="en-US" sz="1600" b="1" dirty="0">
                <a:solidFill>
                  <a:srgbClr val="92D050"/>
                </a:solidFill>
                <a:effectLst>
                  <a:outerShdw blurRad="38100" dist="38100" dir="2700000" algn="tl">
                    <a:srgbClr val="000000">
                      <a:alpha val="43137"/>
                    </a:srgbClr>
                  </a:outerShdw>
                </a:effectLst>
                <a:latin typeface="+mj-lt"/>
                <a:cs typeface="+mn-cs"/>
              </a:rPr>
              <a:t>KJE</a:t>
            </a:r>
          </a:p>
        </p:txBody>
      </p:sp>
      <p:sp>
        <p:nvSpPr>
          <p:cNvPr id="10" name="TextBox 9"/>
          <p:cNvSpPr txBox="1"/>
          <p:nvPr/>
        </p:nvSpPr>
        <p:spPr>
          <a:xfrm>
            <a:off x="3924300" y="4098925"/>
            <a:ext cx="495300" cy="338138"/>
          </a:xfrm>
          <a:prstGeom prst="rect">
            <a:avLst/>
          </a:prstGeom>
          <a:noFill/>
        </p:spPr>
        <p:txBody>
          <a:bodyPr wrap="none">
            <a:spAutoFit/>
          </a:bodyPr>
          <a:lstStyle/>
          <a:p>
            <a:pPr fontAlgn="auto">
              <a:spcBef>
                <a:spcPts val="0"/>
              </a:spcBef>
              <a:spcAft>
                <a:spcPts val="0"/>
              </a:spcAft>
              <a:defRPr/>
            </a:pPr>
            <a:r>
              <a:rPr lang="en-US" sz="1600" b="1" dirty="0">
                <a:solidFill>
                  <a:srgbClr val="0070C0"/>
                </a:solidFill>
                <a:latin typeface="+mj-lt"/>
                <a:cs typeface="+mn-cs"/>
              </a:rPr>
              <a:t>CTE</a:t>
            </a:r>
          </a:p>
        </p:txBody>
      </p:sp>
      <p:sp>
        <p:nvSpPr>
          <p:cNvPr id="11" name="TextBox 10"/>
          <p:cNvSpPr txBox="1"/>
          <p:nvPr/>
        </p:nvSpPr>
        <p:spPr>
          <a:xfrm>
            <a:off x="2919413" y="3789363"/>
            <a:ext cx="500062" cy="338137"/>
          </a:xfrm>
          <a:prstGeom prst="rect">
            <a:avLst/>
          </a:prstGeom>
          <a:noFill/>
        </p:spPr>
        <p:txBody>
          <a:bodyPr wrap="none">
            <a:spAutoFit/>
          </a:bodyPr>
          <a:lstStyle/>
          <a:p>
            <a:pPr fontAlgn="auto">
              <a:spcBef>
                <a:spcPts val="0"/>
              </a:spcBef>
              <a:spcAft>
                <a:spcPts val="0"/>
              </a:spcAft>
              <a:defRPr/>
            </a:pPr>
            <a:r>
              <a:rPr lang="en-US" sz="1600" b="1" dirty="0">
                <a:solidFill>
                  <a:srgbClr val="FFC000"/>
                </a:solidFill>
                <a:effectLst>
                  <a:outerShdw blurRad="38100" dist="38100" dir="2700000" algn="tl">
                    <a:srgbClr val="000000">
                      <a:alpha val="43137"/>
                    </a:srgbClr>
                  </a:outerShdw>
                </a:effectLst>
                <a:latin typeface="+mj-lt"/>
                <a:cs typeface="+mn-cs"/>
              </a:rPr>
              <a:t>AYE</a:t>
            </a:r>
          </a:p>
        </p:txBody>
      </p:sp>
      <p:sp>
        <p:nvSpPr>
          <p:cNvPr id="12" name="TextBox 11"/>
          <p:cNvSpPr txBox="1"/>
          <p:nvPr/>
        </p:nvSpPr>
        <p:spPr>
          <a:xfrm>
            <a:off x="5003800" y="2852738"/>
            <a:ext cx="504825" cy="338137"/>
          </a:xfrm>
          <a:prstGeom prst="rect">
            <a:avLst/>
          </a:prstGeom>
          <a:noFill/>
        </p:spPr>
        <p:txBody>
          <a:bodyPr wrap="none">
            <a:spAutoFit/>
          </a:bodyPr>
          <a:lstStyle/>
          <a:p>
            <a:pPr fontAlgn="auto">
              <a:spcBef>
                <a:spcPts val="0"/>
              </a:spcBef>
              <a:spcAft>
                <a:spcPts val="0"/>
              </a:spcAft>
              <a:defRPr/>
            </a:pPr>
            <a:r>
              <a:rPr lang="en-US" sz="1600" b="1" dirty="0">
                <a:solidFill>
                  <a:schemeClr val="accent3">
                    <a:lumMod val="50000"/>
                  </a:schemeClr>
                </a:solidFill>
                <a:latin typeface="+mj-lt"/>
                <a:cs typeface="+mn-cs"/>
              </a:rPr>
              <a:t>KPE</a:t>
            </a:r>
          </a:p>
        </p:txBody>
      </p:sp>
      <p:sp>
        <p:nvSpPr>
          <p:cNvPr id="13" name="TextBox 12"/>
          <p:cNvSpPr txBox="1"/>
          <p:nvPr/>
        </p:nvSpPr>
        <p:spPr>
          <a:xfrm>
            <a:off x="5940425" y="3716338"/>
            <a:ext cx="498475" cy="339725"/>
          </a:xfrm>
          <a:prstGeom prst="rect">
            <a:avLst/>
          </a:prstGeom>
          <a:noFill/>
        </p:spPr>
        <p:txBody>
          <a:bodyPr wrap="none">
            <a:spAutoFit/>
          </a:bodyPr>
          <a:lstStyle/>
          <a:p>
            <a:pPr fontAlgn="auto">
              <a:spcBef>
                <a:spcPts val="0"/>
              </a:spcBef>
              <a:spcAft>
                <a:spcPts val="0"/>
              </a:spcAft>
              <a:defRPr/>
            </a:pPr>
            <a:r>
              <a:rPr lang="en-US" sz="1600" b="1" dirty="0">
                <a:solidFill>
                  <a:schemeClr val="accent6">
                    <a:lumMod val="75000"/>
                  </a:schemeClr>
                </a:solidFill>
                <a:latin typeface="+mj-lt"/>
                <a:cs typeface="+mn-cs"/>
              </a:rPr>
              <a:t>ECP</a:t>
            </a:r>
          </a:p>
        </p:txBody>
      </p:sp>
      <p:sp>
        <p:nvSpPr>
          <p:cNvPr id="14" name="TextBox 13"/>
          <p:cNvSpPr txBox="1"/>
          <p:nvPr/>
        </p:nvSpPr>
        <p:spPr>
          <a:xfrm>
            <a:off x="3203575" y="1700213"/>
            <a:ext cx="504825" cy="339725"/>
          </a:xfrm>
          <a:prstGeom prst="rect">
            <a:avLst/>
          </a:prstGeom>
          <a:noFill/>
        </p:spPr>
        <p:txBody>
          <a:bodyPr>
            <a:spAutoFit/>
          </a:bodyPr>
          <a:lstStyle/>
          <a:p>
            <a:pPr algn="ctr" fontAlgn="auto">
              <a:spcBef>
                <a:spcPts val="0"/>
              </a:spcBef>
              <a:spcAft>
                <a:spcPts val="0"/>
              </a:spcAft>
              <a:defRPr/>
            </a:pPr>
            <a:r>
              <a:rPr lang="en-US" sz="1600" b="1" dirty="0">
                <a:solidFill>
                  <a:srgbClr val="0000CC"/>
                </a:solidFill>
                <a:latin typeface="+mj-lt"/>
                <a:cs typeface="+mn-cs"/>
              </a:rPr>
              <a:t>SLE</a:t>
            </a:r>
          </a:p>
        </p:txBody>
      </p:sp>
      <p:sp>
        <p:nvSpPr>
          <p:cNvPr id="17" name="Rectangle 16"/>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19" name="TextBox 14"/>
          <p:cNvSpPr txBox="1">
            <a:spLocks noChangeArrowheads="1"/>
          </p:cNvSpPr>
          <p:nvPr/>
        </p:nvSpPr>
        <p:spPr bwMode="auto">
          <a:xfrm>
            <a:off x="3707904" y="4797152"/>
            <a:ext cx="2663825" cy="584775"/>
          </a:xfrm>
          <a:prstGeom prst="rect">
            <a:avLst/>
          </a:prstGeom>
          <a:solidFill>
            <a:schemeClr val="accent6">
              <a:lumMod val="75000"/>
              <a:alpha val="79000"/>
            </a:schemeClr>
          </a:solidFill>
          <a:ln w="9525">
            <a:noFill/>
            <a:miter lim="800000"/>
            <a:headEnd/>
            <a:tailEnd/>
          </a:ln>
        </p:spPr>
        <p:txBody>
          <a:bodyPr>
            <a:spAutoFit/>
          </a:bodyPr>
          <a:lstStyle/>
          <a:p>
            <a:pPr algn="ctr"/>
            <a:r>
              <a:rPr lang="zh-CN" altLang="en-US" sz="1600" b="1" dirty="0" smtClean="0">
                <a:solidFill>
                  <a:schemeClr val="bg1"/>
                </a:solidFill>
                <a:latin typeface="Candara" pitchFamily="34" charset="0"/>
              </a:rPr>
              <a:t>滨海快速公路</a:t>
            </a:r>
            <a:endParaRPr lang="en-US" altLang="zh-CN" sz="1600" b="1" dirty="0" smtClean="0">
              <a:solidFill>
                <a:schemeClr val="bg1"/>
              </a:solidFill>
              <a:latin typeface="Candara" pitchFamily="34" charset="0"/>
            </a:endParaRPr>
          </a:p>
          <a:p>
            <a:pPr algn="ctr"/>
            <a:r>
              <a:rPr lang="en-US" sz="1600" b="1" dirty="0" smtClean="0">
                <a:solidFill>
                  <a:schemeClr val="bg1"/>
                </a:solidFill>
                <a:latin typeface="Candara" pitchFamily="34" charset="0"/>
              </a:rPr>
              <a:t>(2013</a:t>
            </a:r>
            <a:r>
              <a:rPr lang="zh-CN" altLang="en-US" sz="1600" b="1" dirty="0" smtClean="0">
                <a:solidFill>
                  <a:schemeClr val="bg1"/>
                </a:solidFill>
                <a:latin typeface="Candara" pitchFamily="34" charset="0"/>
              </a:rPr>
              <a:t>年通车</a:t>
            </a:r>
            <a:r>
              <a:rPr lang="en-US" sz="1600" b="1" dirty="0" smtClean="0">
                <a:solidFill>
                  <a:schemeClr val="bg1"/>
                </a:solidFill>
                <a:latin typeface="Candara" pitchFamily="34" charset="0"/>
              </a:rPr>
              <a:t>)</a:t>
            </a:r>
            <a:endParaRPr lang="en-US" sz="1600" b="1" dirty="0">
              <a:solidFill>
                <a:schemeClr val="bg1"/>
              </a:solidFill>
              <a:latin typeface="Candara" pitchFamily="34" charset="0"/>
            </a:endParaRPr>
          </a:p>
        </p:txBody>
      </p:sp>
      <p:sp>
        <p:nvSpPr>
          <p:cNvPr id="20" name="TextBox 19"/>
          <p:cNvSpPr txBox="1"/>
          <p:nvPr/>
        </p:nvSpPr>
        <p:spPr>
          <a:xfrm>
            <a:off x="4283968" y="1628800"/>
            <a:ext cx="2374900" cy="584775"/>
          </a:xfrm>
          <a:prstGeom prst="rect">
            <a:avLst/>
          </a:prstGeom>
          <a:solidFill>
            <a:srgbClr val="7030A0">
              <a:alpha val="75000"/>
            </a:srgbClr>
          </a:solidFill>
        </p:spPr>
        <p:txBody>
          <a:bodyPr>
            <a:spAutoFit/>
          </a:bodyPr>
          <a:lstStyle/>
          <a:p>
            <a:pPr algn="ctr" fontAlgn="auto">
              <a:spcBef>
                <a:spcPts val="0"/>
              </a:spcBef>
              <a:spcAft>
                <a:spcPts val="0"/>
              </a:spcAft>
              <a:defRPr/>
            </a:pPr>
            <a:r>
              <a:rPr lang="zh-CN" altLang="en-US" sz="1600" b="1" dirty="0" smtClean="0">
                <a:solidFill>
                  <a:schemeClr val="bg1"/>
                </a:solidFill>
                <a:latin typeface="Candara" pitchFamily="34" charset="0"/>
              </a:rPr>
              <a:t>南北快速公路</a:t>
            </a:r>
            <a:endParaRPr lang="en-US" altLang="zh-CN" sz="1600" b="1" dirty="0" smtClean="0">
              <a:solidFill>
                <a:schemeClr val="bg1"/>
              </a:solidFill>
              <a:latin typeface="Candara" pitchFamily="34" charset="0"/>
            </a:endParaRPr>
          </a:p>
          <a:p>
            <a:pPr algn="ctr" fontAlgn="auto">
              <a:spcBef>
                <a:spcPts val="0"/>
              </a:spcBef>
              <a:spcAft>
                <a:spcPts val="0"/>
              </a:spcAft>
              <a:defRPr/>
            </a:pPr>
            <a:r>
              <a:rPr lang="en-US" sz="1600" b="1" dirty="0" smtClean="0">
                <a:solidFill>
                  <a:schemeClr val="bg1"/>
                </a:solidFill>
                <a:latin typeface="Candara" pitchFamily="34" charset="0"/>
              </a:rPr>
              <a:t>(2020</a:t>
            </a:r>
            <a:r>
              <a:rPr lang="zh-CN" altLang="en-US" sz="1600" b="1" dirty="0" smtClean="0">
                <a:solidFill>
                  <a:schemeClr val="bg1"/>
                </a:solidFill>
                <a:latin typeface="Candara" pitchFamily="34" charset="0"/>
              </a:rPr>
              <a:t>年通车</a:t>
            </a:r>
            <a:r>
              <a:rPr lang="en-US" altLang="zh-CN" sz="1600" b="1" dirty="0" smtClean="0">
                <a:solidFill>
                  <a:schemeClr val="bg1"/>
                </a:solidFill>
                <a:latin typeface="Candara" pitchFamily="34" charset="0"/>
              </a:rPr>
              <a:t>)</a:t>
            </a:r>
            <a:endParaRPr lang="en-US" sz="1400" b="1" dirty="0">
              <a:solidFill>
                <a:schemeClr val="bg1"/>
              </a:solidFill>
              <a:latin typeface="Candara" pitchFamily="34" charset="0"/>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574267"/>
            <a:ext cx="9144000" cy="4998005"/>
          </a:xfrm>
          <a:prstGeom prst="rect">
            <a:avLst/>
          </a:prstGeom>
          <a:noFill/>
          <a:ln w="9525">
            <a:noFill/>
            <a:miter lim="800000"/>
            <a:headEnd/>
            <a:tailEnd/>
          </a:ln>
        </p:spPr>
      </p:pic>
      <p:sp>
        <p:nvSpPr>
          <p:cNvPr id="19" name="Rectangle 2"/>
          <p:cNvSpPr>
            <a:spLocks noChangeArrowheads="1"/>
          </p:cNvSpPr>
          <p:nvPr/>
        </p:nvSpPr>
        <p:spPr bwMode="auto">
          <a:xfrm>
            <a:off x="0" y="980728"/>
            <a:ext cx="9144000" cy="707886"/>
          </a:xfrm>
          <a:prstGeom prst="rect">
            <a:avLst/>
          </a:prstGeom>
          <a:solidFill>
            <a:schemeClr val="bg2">
              <a:lumMod val="75000"/>
            </a:schemeClr>
          </a:solidFill>
          <a:ln w="9525">
            <a:noFill/>
            <a:miter lim="800000"/>
            <a:headEnd/>
            <a:tailEnd/>
          </a:ln>
        </p:spPr>
        <p:txBody>
          <a:bodyPr>
            <a:spAutoFit/>
          </a:bodyPr>
          <a:lstStyle/>
          <a:p>
            <a:pPr algn="ctr" eaLnBrk="0" hangingPunct="0">
              <a:defRPr/>
            </a:pPr>
            <a:r>
              <a:rPr lang="zh-CN" altLang="en-US" sz="2000" b="1" dirty="0" smtClean="0">
                <a:latin typeface="Candara" pitchFamily="34" charset="0"/>
              </a:rPr>
              <a:t>斥资</a:t>
            </a:r>
            <a:r>
              <a:rPr lang="en-US" altLang="zh-CN" sz="2000" b="1" dirty="0" smtClean="0">
                <a:latin typeface="Candara" pitchFamily="34" charset="0"/>
              </a:rPr>
              <a:t>600</a:t>
            </a:r>
            <a:r>
              <a:rPr lang="zh-CN" altLang="en-US" sz="2000" b="1" dirty="0" smtClean="0">
                <a:latin typeface="Candara" pitchFamily="34" charset="0"/>
              </a:rPr>
              <a:t>亿新元使地铁网络覆盖面增加一倍</a:t>
            </a:r>
            <a:endParaRPr lang="en-US" altLang="zh-TW" sz="2000" b="1" dirty="0" smtClean="0">
              <a:latin typeface="Candara" pitchFamily="34" charset="0"/>
            </a:endParaRPr>
          </a:p>
          <a:p>
            <a:pPr algn="ctr" eaLnBrk="0" hangingPunct="0">
              <a:defRPr/>
            </a:pPr>
            <a:r>
              <a:rPr lang="en-US" altLang="zh-TW" sz="2000" b="1" dirty="0" smtClean="0">
                <a:latin typeface="Candara" pitchFamily="34" charset="0"/>
              </a:rPr>
              <a:t>– </a:t>
            </a:r>
            <a:r>
              <a:rPr lang="zh-CN" altLang="en-US" sz="2000" b="1" dirty="0" smtClean="0">
                <a:latin typeface="Candara" pitchFamily="34" charset="0"/>
              </a:rPr>
              <a:t>每个家庭将在</a:t>
            </a:r>
            <a:r>
              <a:rPr lang="en-US" altLang="zh-CN" sz="2000" b="1" dirty="0" smtClean="0">
                <a:latin typeface="Candara" pitchFamily="34" charset="0"/>
              </a:rPr>
              <a:t>600</a:t>
            </a:r>
            <a:r>
              <a:rPr lang="zh-CN" altLang="en-US" sz="2000" b="1" dirty="0" smtClean="0">
                <a:latin typeface="Candara" pitchFamily="34" charset="0"/>
              </a:rPr>
              <a:t>米范围内拥有地铁站</a:t>
            </a:r>
            <a:endParaRPr lang="en-US" altLang="zh-CN" sz="2000" b="1" dirty="0">
              <a:latin typeface="Candara" pitchFamily="34" charset="0"/>
            </a:endParaRPr>
          </a:p>
        </p:txBody>
      </p:sp>
      <p:sp>
        <p:nvSpPr>
          <p:cNvPr id="12" name="Rectangle 11"/>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新加坡的华丽转型</a:t>
            </a:r>
            <a:endParaRPr lang="en-US" altLang="zh-CN"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endParaRPr>
          </a:p>
          <a:p>
            <a:pPr marL="0" lvl="1" algn="ctr" eaLnBrk="0" hangingPunct="0">
              <a:defRPr/>
            </a:pPr>
            <a:r>
              <a:rPr lang="zh-CN" altLang="en-US" sz="3600" b="1" dirty="0" smtClean="0">
                <a:solidFill>
                  <a:srgbClr val="C50C46"/>
                </a:solidFill>
                <a:effectLst>
                  <a:outerShdw blurRad="38100" dist="38100" dir="2700000" algn="tl">
                    <a:srgbClr val="000000">
                      <a:alpha val="43137"/>
                    </a:srgbClr>
                  </a:outerShdw>
                </a:effectLst>
                <a:latin typeface="Candara" pitchFamily="34" charset="0"/>
              </a:rPr>
              <a:t>完善的轨道交通网络</a:t>
            </a:r>
            <a:endParaRPr lang="en-US" altLang="zh-CN" sz="4000" b="1" dirty="0">
              <a:solidFill>
                <a:srgbClr val="C50C46"/>
              </a:solidFill>
              <a:effectLst>
                <a:outerShdw blurRad="38100" dist="38100" dir="2700000" algn="tl">
                  <a:srgbClr val="000000">
                    <a:alpha val="43137"/>
                  </a:srgbClr>
                </a:outerShdw>
              </a:effectLst>
              <a:latin typeface="Candara" pitchFamily="34" charset="0"/>
            </a:endParaRPr>
          </a:p>
        </p:txBody>
      </p:sp>
      <p:sp>
        <p:nvSpPr>
          <p:cNvPr id="13" name="Rectangle 12"/>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14" name="Oval 13"/>
          <p:cNvSpPr/>
          <p:nvPr/>
        </p:nvSpPr>
        <p:spPr>
          <a:xfrm>
            <a:off x="323528" y="921830"/>
            <a:ext cx="8280920" cy="7789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1"/>
          <p:cNvSpPr txBox="1">
            <a:spLocks noChangeArrowheads="1"/>
          </p:cNvSpPr>
          <p:nvPr/>
        </p:nvSpPr>
        <p:spPr bwMode="auto">
          <a:xfrm>
            <a:off x="74722" y="6550247"/>
            <a:ext cx="2518638" cy="307777"/>
          </a:xfrm>
          <a:prstGeom prst="rect">
            <a:avLst/>
          </a:prstGeom>
          <a:noFill/>
          <a:ln w="9525">
            <a:noFill/>
            <a:miter lim="800000"/>
            <a:headEnd/>
            <a:tailEnd/>
          </a:ln>
        </p:spPr>
        <p:txBody>
          <a:bodyPr wrap="none">
            <a:spAutoFit/>
          </a:bodyPr>
          <a:lstStyle/>
          <a:p>
            <a:r>
              <a:rPr lang="zh-CN" altLang="en-US" sz="1400" i="1" dirty="0" smtClean="0">
                <a:latin typeface="Candara" pitchFamily="34" charset="0"/>
              </a:rPr>
              <a:t>来源：新加坡陆路交通管理局</a:t>
            </a:r>
            <a:endParaRPr lang="en-US" sz="1400" i="1" dirty="0">
              <a:latin typeface="Candara" pitchFamily="34" charset="0"/>
            </a:endParaRPr>
          </a:p>
        </p:txBody>
      </p:sp>
      <p:sp>
        <p:nvSpPr>
          <p:cNvPr id="21" name="TextBox 20"/>
          <p:cNvSpPr txBox="1"/>
          <p:nvPr/>
        </p:nvSpPr>
        <p:spPr>
          <a:xfrm>
            <a:off x="2857488" y="3212976"/>
            <a:ext cx="1584176" cy="307777"/>
          </a:xfrm>
          <a:prstGeom prst="rect">
            <a:avLst/>
          </a:prstGeom>
          <a:solidFill>
            <a:srgbClr val="C00000">
              <a:alpha val="82000"/>
            </a:srgbClr>
          </a:solidFill>
        </p:spPr>
        <p:txBody>
          <a:bodyPr wrap="square">
            <a:spAutoFit/>
          </a:bodyPr>
          <a:lstStyle/>
          <a:p>
            <a:pPr algn="ctr" fontAlgn="auto">
              <a:spcBef>
                <a:spcPts val="0"/>
              </a:spcBef>
              <a:spcAft>
                <a:spcPts val="0"/>
              </a:spcAft>
              <a:defRPr/>
            </a:pPr>
            <a:r>
              <a:rPr lang="en-US" sz="1400" b="1" dirty="0" smtClean="0">
                <a:solidFill>
                  <a:schemeClr val="bg1"/>
                </a:solidFill>
                <a:latin typeface="Candara" pitchFamily="34" charset="0"/>
                <a:cs typeface="+mn-cs"/>
              </a:rPr>
              <a:t>2030</a:t>
            </a:r>
            <a:r>
              <a:rPr lang="zh-CN" altLang="en-US" sz="1400" b="1" dirty="0" smtClean="0">
                <a:solidFill>
                  <a:schemeClr val="bg1"/>
                </a:solidFill>
                <a:latin typeface="Candara" pitchFamily="34" charset="0"/>
                <a:cs typeface="+mn-cs"/>
              </a:rPr>
              <a:t>年开通</a:t>
            </a:r>
            <a:endParaRPr lang="en-US" sz="1400" b="1" dirty="0">
              <a:solidFill>
                <a:schemeClr val="bg1"/>
              </a:solidFill>
              <a:latin typeface="Candara" pitchFamily="34" charset="0"/>
              <a:cs typeface="+mn-cs"/>
            </a:endParaRPr>
          </a:p>
        </p:txBody>
      </p:sp>
      <p:sp>
        <p:nvSpPr>
          <p:cNvPr id="22" name="TextBox 21"/>
          <p:cNvSpPr txBox="1"/>
          <p:nvPr/>
        </p:nvSpPr>
        <p:spPr>
          <a:xfrm>
            <a:off x="539552" y="2905199"/>
            <a:ext cx="1512168" cy="307777"/>
          </a:xfrm>
          <a:prstGeom prst="rect">
            <a:avLst/>
          </a:prstGeom>
          <a:solidFill>
            <a:schemeClr val="tx1">
              <a:alpha val="51000"/>
            </a:schemeClr>
          </a:solidFill>
        </p:spPr>
        <p:txBody>
          <a:bodyPr wrap="square">
            <a:spAutoFit/>
          </a:bodyPr>
          <a:lstStyle/>
          <a:p>
            <a:pPr algn="ctr" fontAlgn="auto">
              <a:spcBef>
                <a:spcPts val="0"/>
              </a:spcBef>
              <a:spcAft>
                <a:spcPts val="0"/>
              </a:spcAft>
              <a:defRPr/>
            </a:pPr>
            <a:r>
              <a:rPr lang="en-US" sz="1400" b="1" dirty="0" smtClean="0">
                <a:solidFill>
                  <a:schemeClr val="bg1"/>
                </a:solidFill>
                <a:latin typeface="Candara" pitchFamily="34" charset="0"/>
                <a:cs typeface="+mn-cs"/>
              </a:rPr>
              <a:t>2025</a:t>
            </a:r>
            <a:r>
              <a:rPr lang="zh-CN" altLang="en-US" sz="1400" b="1" dirty="0" smtClean="0">
                <a:solidFill>
                  <a:schemeClr val="bg1"/>
                </a:solidFill>
                <a:latin typeface="Candara" pitchFamily="34" charset="0"/>
                <a:cs typeface="+mn-cs"/>
              </a:rPr>
              <a:t>年开通</a:t>
            </a:r>
            <a:endParaRPr lang="en-US" sz="1400" b="1" dirty="0">
              <a:solidFill>
                <a:schemeClr val="bg1"/>
              </a:solidFill>
              <a:latin typeface="Candara" pitchFamily="34" charset="0"/>
              <a:cs typeface="+mn-cs"/>
            </a:endParaRPr>
          </a:p>
        </p:txBody>
      </p:sp>
      <p:sp>
        <p:nvSpPr>
          <p:cNvPr id="23" name="TextBox 22"/>
          <p:cNvSpPr txBox="1"/>
          <p:nvPr/>
        </p:nvSpPr>
        <p:spPr>
          <a:xfrm>
            <a:off x="2001942" y="5763300"/>
            <a:ext cx="1498488" cy="523220"/>
          </a:xfrm>
          <a:prstGeom prst="rect">
            <a:avLst/>
          </a:prstGeom>
          <a:solidFill>
            <a:srgbClr val="FFC000">
              <a:alpha val="74902"/>
            </a:srgbClr>
          </a:solidFill>
        </p:spPr>
        <p:txBody>
          <a:bodyPr wrap="square">
            <a:spAutoFit/>
          </a:bodyPr>
          <a:lstStyle/>
          <a:p>
            <a:pPr algn="ctr" fontAlgn="auto">
              <a:spcBef>
                <a:spcPts val="0"/>
              </a:spcBef>
              <a:spcAft>
                <a:spcPts val="0"/>
              </a:spcAft>
              <a:defRPr/>
            </a:pPr>
            <a:r>
              <a:rPr lang="en-US" sz="1400" b="1" dirty="0" smtClean="0">
                <a:latin typeface="Candara" pitchFamily="34" charset="0"/>
                <a:cs typeface="+mn-cs"/>
              </a:rPr>
              <a:t>2025</a:t>
            </a:r>
            <a:r>
              <a:rPr lang="zh-CN" altLang="en-US" sz="1400" b="1" dirty="0" smtClean="0">
                <a:latin typeface="Candara" pitchFamily="34" charset="0"/>
                <a:cs typeface="+mn-cs"/>
              </a:rPr>
              <a:t>年开通</a:t>
            </a:r>
            <a:endParaRPr lang="en-US" altLang="zh-CN" sz="1400" b="1" dirty="0" smtClean="0">
              <a:latin typeface="Candara" pitchFamily="34" charset="0"/>
              <a:cs typeface="+mn-cs"/>
            </a:endParaRPr>
          </a:p>
          <a:p>
            <a:pPr algn="ctr" fontAlgn="auto">
              <a:spcBef>
                <a:spcPts val="0"/>
              </a:spcBef>
              <a:spcAft>
                <a:spcPts val="0"/>
              </a:spcAft>
              <a:defRPr/>
            </a:pPr>
            <a:r>
              <a:rPr lang="zh-CN" altLang="en-US" sz="1400" b="1" dirty="0" smtClean="0">
                <a:latin typeface="Candara" pitchFamily="34" charset="0"/>
                <a:cs typeface="+mn-cs"/>
              </a:rPr>
              <a:t>第六阶段</a:t>
            </a:r>
            <a:endParaRPr lang="en-US" sz="1400" b="1" dirty="0">
              <a:latin typeface="Candara" pitchFamily="34" charset="0"/>
              <a:cs typeface="+mn-cs"/>
            </a:endParaRPr>
          </a:p>
        </p:txBody>
      </p:sp>
      <p:sp>
        <p:nvSpPr>
          <p:cNvPr id="24" name="TextBox 23"/>
          <p:cNvSpPr txBox="1"/>
          <p:nvPr/>
        </p:nvSpPr>
        <p:spPr>
          <a:xfrm>
            <a:off x="6372200" y="3140968"/>
            <a:ext cx="1700262" cy="307777"/>
          </a:xfrm>
          <a:prstGeom prst="rect">
            <a:avLst/>
          </a:prstGeom>
          <a:solidFill>
            <a:schemeClr val="accent6">
              <a:lumMod val="50000"/>
              <a:alpha val="83000"/>
            </a:schemeClr>
          </a:solidFill>
        </p:spPr>
        <p:txBody>
          <a:bodyPr wrap="square">
            <a:spAutoFit/>
          </a:bodyPr>
          <a:lstStyle/>
          <a:p>
            <a:pPr algn="ctr" fontAlgn="auto">
              <a:spcBef>
                <a:spcPts val="0"/>
              </a:spcBef>
              <a:spcAft>
                <a:spcPts val="0"/>
              </a:spcAft>
              <a:defRPr/>
            </a:pPr>
            <a:r>
              <a:rPr lang="en-US" sz="1400" b="1" dirty="0" smtClean="0">
                <a:solidFill>
                  <a:schemeClr val="bg1"/>
                </a:solidFill>
                <a:latin typeface="Candara" pitchFamily="34" charset="0"/>
                <a:cs typeface="+mn-cs"/>
              </a:rPr>
              <a:t>2025</a:t>
            </a:r>
            <a:r>
              <a:rPr lang="zh-CN" altLang="en-US" sz="1400" b="1" dirty="0" smtClean="0">
                <a:solidFill>
                  <a:schemeClr val="bg1"/>
                </a:solidFill>
                <a:latin typeface="Candara" pitchFamily="34" charset="0"/>
                <a:cs typeface="+mn-cs"/>
              </a:rPr>
              <a:t>年开通</a:t>
            </a:r>
            <a:endParaRPr lang="en-US" sz="1400" b="1" dirty="0">
              <a:solidFill>
                <a:schemeClr val="bg1"/>
              </a:solidFill>
              <a:latin typeface="Candara" pitchFamily="34" charset="0"/>
              <a:cs typeface="+mn-cs"/>
            </a:endParaRPr>
          </a:p>
        </p:txBody>
      </p:sp>
      <p:sp>
        <p:nvSpPr>
          <p:cNvPr id="25" name="TextBox 24"/>
          <p:cNvSpPr txBox="1"/>
          <p:nvPr/>
        </p:nvSpPr>
        <p:spPr>
          <a:xfrm>
            <a:off x="6533886" y="1916832"/>
            <a:ext cx="1681452" cy="307777"/>
          </a:xfrm>
          <a:prstGeom prst="rect">
            <a:avLst/>
          </a:prstGeom>
          <a:solidFill>
            <a:schemeClr val="accent4">
              <a:lumMod val="60000"/>
              <a:lumOff val="40000"/>
              <a:alpha val="85000"/>
            </a:schemeClr>
          </a:solidFill>
        </p:spPr>
        <p:txBody>
          <a:bodyPr wrap="square">
            <a:spAutoFit/>
          </a:bodyPr>
          <a:lstStyle/>
          <a:p>
            <a:pPr algn="ctr" fontAlgn="auto">
              <a:spcBef>
                <a:spcPts val="0"/>
              </a:spcBef>
              <a:spcAft>
                <a:spcPts val="0"/>
              </a:spcAft>
              <a:defRPr/>
            </a:pPr>
            <a:r>
              <a:rPr lang="en-US" sz="1400" b="1" dirty="0" smtClean="0">
                <a:latin typeface="Candara" pitchFamily="34" charset="0"/>
                <a:cs typeface="+mn-cs"/>
              </a:rPr>
              <a:t>2025</a:t>
            </a:r>
            <a:r>
              <a:rPr lang="zh-CN" altLang="en-US" sz="1400" b="1" dirty="0" smtClean="0">
                <a:latin typeface="Candara" pitchFamily="34" charset="0"/>
                <a:cs typeface="+mn-cs"/>
              </a:rPr>
              <a:t>年开通</a:t>
            </a:r>
            <a:endParaRPr lang="en-US" sz="1400" b="1" dirty="0">
              <a:latin typeface="Candara" pitchFamily="34" charset="0"/>
              <a:cs typeface="+mn-cs"/>
            </a:endParaRPr>
          </a:p>
        </p:txBody>
      </p:sp>
      <p:sp>
        <p:nvSpPr>
          <p:cNvPr id="15" name="TextBox 14"/>
          <p:cNvSpPr txBox="1"/>
          <p:nvPr/>
        </p:nvSpPr>
        <p:spPr>
          <a:xfrm>
            <a:off x="2131138" y="2192529"/>
            <a:ext cx="1512168" cy="307777"/>
          </a:xfrm>
          <a:prstGeom prst="rect">
            <a:avLst/>
          </a:prstGeom>
          <a:solidFill>
            <a:srgbClr val="00CC99">
              <a:alpha val="50980"/>
            </a:srgbClr>
          </a:solidFill>
        </p:spPr>
        <p:txBody>
          <a:bodyPr wrap="square">
            <a:spAutoFit/>
          </a:bodyPr>
          <a:lstStyle/>
          <a:p>
            <a:pPr algn="ctr" fontAlgn="auto">
              <a:spcBef>
                <a:spcPts val="0"/>
              </a:spcBef>
              <a:spcAft>
                <a:spcPts val="0"/>
              </a:spcAft>
              <a:defRPr/>
            </a:pPr>
            <a:r>
              <a:rPr lang="en-US" sz="1400" b="1" dirty="0" smtClean="0">
                <a:latin typeface="Candara" pitchFamily="34" charset="0"/>
                <a:cs typeface="+mn-cs"/>
              </a:rPr>
              <a:t>2021</a:t>
            </a:r>
            <a:r>
              <a:rPr lang="zh-CN" altLang="en-US" sz="1400" b="1" dirty="0" smtClean="0">
                <a:latin typeface="Candara" pitchFamily="34" charset="0"/>
                <a:cs typeface="+mn-cs"/>
              </a:rPr>
              <a:t>年开通</a:t>
            </a:r>
            <a:endParaRPr lang="en-US" sz="1400" b="1" dirty="0">
              <a:latin typeface="Candara" pitchFamily="34" charset="0"/>
              <a:cs typeface="+mn-cs"/>
            </a:endParaRPr>
          </a:p>
        </p:txBody>
      </p:sp>
      <p:sp>
        <p:nvSpPr>
          <p:cNvPr id="16" name="TextBox 15"/>
          <p:cNvSpPr txBox="1"/>
          <p:nvPr/>
        </p:nvSpPr>
        <p:spPr>
          <a:xfrm>
            <a:off x="7143768" y="5550115"/>
            <a:ext cx="1512168" cy="307777"/>
          </a:xfrm>
          <a:prstGeom prst="rect">
            <a:avLst/>
          </a:prstGeom>
          <a:solidFill>
            <a:srgbClr val="00B0F0">
              <a:alpha val="51000"/>
            </a:srgbClr>
          </a:solidFill>
        </p:spPr>
        <p:txBody>
          <a:bodyPr wrap="square">
            <a:spAutoFit/>
          </a:bodyPr>
          <a:lstStyle/>
          <a:p>
            <a:pPr algn="ctr" fontAlgn="auto">
              <a:spcBef>
                <a:spcPts val="0"/>
              </a:spcBef>
              <a:spcAft>
                <a:spcPts val="0"/>
              </a:spcAft>
              <a:defRPr/>
            </a:pPr>
            <a:r>
              <a:rPr lang="en-US" sz="1400" b="1" dirty="0" smtClean="0">
                <a:latin typeface="Candara" pitchFamily="34" charset="0"/>
                <a:cs typeface="+mn-cs"/>
              </a:rPr>
              <a:t>2020</a:t>
            </a:r>
            <a:r>
              <a:rPr lang="zh-CN" altLang="en-US" sz="1400" b="1" dirty="0" smtClean="0">
                <a:latin typeface="Candara" pitchFamily="34" charset="0"/>
                <a:cs typeface="+mn-cs"/>
              </a:rPr>
              <a:t>年开通</a:t>
            </a:r>
            <a:endParaRPr lang="en-US" sz="1400" b="1" dirty="0">
              <a:latin typeface="Candara" pitchFamily="34" charset="0"/>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linds(horizontal)">
                                      <p:cBhvr>
                                        <p:cTn id="10" dur="500"/>
                                        <p:tgtEl>
                                          <p:spTgt spid="2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linds(horizontal)">
                                      <p:cBhvr>
                                        <p:cTn id="13" dur="500"/>
                                        <p:tgtEl>
                                          <p:spTgt spid="2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linds(horizontal)">
                                      <p:cBhvr>
                                        <p:cTn id="16" dur="500"/>
                                        <p:tgtEl>
                                          <p:spTgt spid="2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linds(horizontal)">
                                      <p:cBhvr>
                                        <p:cTn id="19" dur="500"/>
                                        <p:tgtEl>
                                          <p:spTgt spid="25"/>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linds(horizontal)">
                                      <p:cBhvr>
                                        <p:cTn id="25" dur="500"/>
                                        <p:tgtEl>
                                          <p:spTgt spid="15"/>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linds(horizont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P spid="22" grpId="0" animBg="1"/>
      <p:bldP spid="23" grpId="0" animBg="1"/>
      <p:bldP spid="24" grpId="0" animBg="1"/>
      <p:bldP spid="25" grpId="0" animBg="1"/>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新加坡的华丽转型</a:t>
            </a:r>
            <a:endParaRPr lang="en-US" altLang="zh-CN"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endParaRPr>
          </a:p>
          <a:p>
            <a:pPr marL="0" lvl="1" algn="ctr" eaLnBrk="0" hangingPunct="0">
              <a:defRPr/>
            </a:pPr>
            <a:r>
              <a:rPr lang="zh-CN" altLang="en-US" sz="3600" b="1" dirty="0" smtClean="0">
                <a:solidFill>
                  <a:srgbClr val="C50C46"/>
                </a:solidFill>
                <a:effectLst>
                  <a:outerShdw blurRad="38100" dist="38100" dir="2700000" algn="tl">
                    <a:srgbClr val="000000">
                      <a:alpha val="43137"/>
                    </a:srgbClr>
                  </a:outerShdw>
                </a:effectLst>
                <a:latin typeface="Candara" pitchFamily="34" charset="0"/>
              </a:rPr>
              <a:t>增强与马来西亚的连通性</a:t>
            </a:r>
            <a:endParaRPr lang="en-US" altLang="zh-CN" sz="4000" b="1" dirty="0">
              <a:solidFill>
                <a:srgbClr val="C50C46"/>
              </a:solidFill>
              <a:effectLst>
                <a:outerShdw blurRad="38100" dist="38100" dir="2700000" algn="tl">
                  <a:srgbClr val="000000">
                    <a:alpha val="43137"/>
                  </a:srgbClr>
                </a:outerShdw>
              </a:effectLst>
              <a:latin typeface="Candara" pitchFamily="34" charset="0"/>
            </a:endParaRPr>
          </a:p>
        </p:txBody>
      </p:sp>
      <p:sp>
        <p:nvSpPr>
          <p:cNvPr id="17" name="Rectangle 16"/>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pitchFamily="34" charset="0"/>
            </a:endParaRPr>
          </a:p>
        </p:txBody>
      </p:sp>
      <p:pic>
        <p:nvPicPr>
          <p:cNvPr id="44038" name="Picture 6"/>
          <p:cNvPicPr>
            <a:picLocks noChangeAspect="1" noChangeArrowheads="1"/>
          </p:cNvPicPr>
          <p:nvPr/>
        </p:nvPicPr>
        <p:blipFill>
          <a:blip r:embed="rId3" cstate="print"/>
          <a:srcRect/>
          <a:stretch>
            <a:fillRect/>
          </a:stretch>
        </p:blipFill>
        <p:spPr bwMode="auto">
          <a:xfrm>
            <a:off x="287338" y="1673225"/>
            <a:ext cx="8605837" cy="5140325"/>
          </a:xfrm>
          <a:prstGeom prst="rect">
            <a:avLst/>
          </a:prstGeom>
          <a:noFill/>
          <a:ln w="9525">
            <a:noFill/>
            <a:miter lim="800000"/>
            <a:headEnd/>
            <a:tailEnd/>
          </a:ln>
        </p:spPr>
      </p:pic>
      <p:sp>
        <p:nvSpPr>
          <p:cNvPr id="21" name="Title 1"/>
          <p:cNvSpPr txBox="1">
            <a:spLocks/>
          </p:cNvSpPr>
          <p:nvPr/>
        </p:nvSpPr>
        <p:spPr>
          <a:xfrm>
            <a:off x="0" y="980837"/>
            <a:ext cx="9144000" cy="738664"/>
          </a:xfrm>
          <a:prstGeom prst="rect">
            <a:avLst/>
          </a:prstGeom>
          <a:solidFill>
            <a:schemeClr val="bg2">
              <a:lumMod val="75000"/>
            </a:schemeClr>
          </a:solidFill>
        </p:spPr>
        <p:txBody>
          <a:bodyPr lIns="0" tIns="0" rIns="0" bIns="0" anchor="ctr">
            <a:spAutoFit/>
          </a:bodyPr>
          <a:lstStyle/>
          <a:p>
            <a:pPr algn="ctr" defTabSz="912813" fontAlgn="auto">
              <a:spcBef>
                <a:spcPts val="0"/>
              </a:spcBef>
              <a:spcAft>
                <a:spcPts val="0"/>
              </a:spcAft>
              <a:defRPr/>
            </a:pPr>
            <a:r>
              <a:rPr lang="zh-CN" altLang="en-US" sz="2400" b="1" spc="-150" dirty="0" smtClean="0">
                <a:ln w="3175">
                  <a:noFill/>
                </a:ln>
                <a:latin typeface="Candara" pitchFamily="34" charset="0"/>
                <a:cs typeface="Arial" charset="0"/>
              </a:rPr>
              <a:t>兀兰北地铁站作为兴建中的汤申地铁线的一部分，同时也将成为连接新山市铁路的转换站</a:t>
            </a:r>
            <a:endParaRPr lang="en-US" altLang="zh-CN" sz="2400" b="1" spc="-150" dirty="0">
              <a:ln w="3175">
                <a:noFill/>
              </a:ln>
              <a:latin typeface="Candara" pitchFamily="34" charset="0"/>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0"/>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3600" b="1" dirty="0" smtClean="0">
                <a:solidFill>
                  <a:srgbClr val="C50C46"/>
                </a:solidFill>
                <a:effectLst>
                  <a:outerShdw blurRad="38100" dist="38100" dir="2700000" algn="tl">
                    <a:srgbClr val="000000">
                      <a:alpha val="43137"/>
                    </a:srgbClr>
                  </a:outerShdw>
                </a:effectLst>
                <a:latin typeface="Candara" pitchFamily="34" charset="0"/>
              </a:rPr>
              <a:t>新加坡基本数据一览</a:t>
            </a:r>
            <a:endParaRPr lang="en-US" altLang="zh-CN" sz="4000" b="1" dirty="0">
              <a:solidFill>
                <a:srgbClr val="C50C46"/>
              </a:solidFill>
              <a:effectLst>
                <a:outerShdw blurRad="38100" dist="38100" dir="2700000" algn="tl">
                  <a:srgbClr val="000000">
                    <a:alpha val="43137"/>
                  </a:srgbClr>
                </a:outerShdw>
              </a:effectLst>
              <a:latin typeface="Candara" pitchFamily="34" charset="0"/>
            </a:endParaRPr>
          </a:p>
        </p:txBody>
      </p:sp>
      <p:sp>
        <p:nvSpPr>
          <p:cNvPr id="7" name="Rectangle 6"/>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graphicFrame>
        <p:nvGraphicFramePr>
          <p:cNvPr id="12" name="Table 11"/>
          <p:cNvGraphicFramePr>
            <a:graphicFrameLocks noGrp="1"/>
          </p:cNvGraphicFramePr>
          <p:nvPr/>
        </p:nvGraphicFramePr>
        <p:xfrm>
          <a:off x="0" y="1196752"/>
          <a:ext cx="4536504" cy="5112567"/>
        </p:xfrm>
        <a:graphic>
          <a:graphicData uri="http://schemas.openxmlformats.org/drawingml/2006/table">
            <a:tbl>
              <a:tblPr firstRow="1" bandRow="1">
                <a:tableStyleId>{21E4AEA4-8DFA-4A89-87EB-49C32662AFE0}</a:tableStyleId>
              </a:tblPr>
              <a:tblGrid>
                <a:gridCol w="2721903"/>
                <a:gridCol w="1814601"/>
              </a:tblGrid>
              <a:tr h="568063">
                <a:tc gridSpan="2">
                  <a:txBody>
                    <a:bodyPr/>
                    <a:lstStyle/>
                    <a:p>
                      <a:pPr algn="ctr"/>
                      <a:r>
                        <a:rPr kumimoji="0" lang="zh-CN" altLang="en-US" sz="2000" b="1" i="0" u="none" strike="noStrike" kern="1200" cap="none" normalizeH="0" baseline="0" dirty="0" smtClean="0">
                          <a:ln>
                            <a:noFill/>
                          </a:ln>
                          <a:solidFill>
                            <a:schemeClr val="bg1"/>
                          </a:solidFill>
                          <a:effectLst/>
                          <a:latin typeface="Calibri" pitchFamily="34" charset="0"/>
                          <a:ea typeface="+mn-ea"/>
                          <a:cs typeface="Arial" pitchFamily="34" charset="0"/>
                        </a:rPr>
                        <a:t>最新数据</a:t>
                      </a:r>
                      <a:endParaRPr kumimoji="0" lang="en-US" sz="2000" b="1" i="0" u="none" strike="noStrike" kern="1200" cap="none" normalizeH="0" baseline="0" dirty="0" smtClean="0">
                        <a:ln>
                          <a:noFill/>
                        </a:ln>
                        <a:solidFill>
                          <a:schemeClr val="bg1"/>
                        </a:solidFill>
                        <a:effectLst/>
                        <a:latin typeface="Calibri" pitchFamily="34" charset="0"/>
                        <a:ea typeface="+mn-ea"/>
                        <a:cs typeface="Arial" pitchFamily="34" charset="0"/>
                      </a:endParaRPr>
                    </a:p>
                  </a:txBody>
                  <a:tcPr anchor="ctr"/>
                </a:tc>
                <a:tc hMerge="1">
                  <a:txBody>
                    <a:bodyPr/>
                    <a:lstStyle/>
                    <a:p>
                      <a:endParaRPr lang="en-US" dirty="0"/>
                    </a:p>
                  </a:txBody>
                  <a:tcPr/>
                </a:tc>
              </a:tr>
              <a:tr h="5680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chemeClr val="tx1"/>
                          </a:solidFill>
                          <a:effectLst/>
                          <a:latin typeface="Calibri" pitchFamily="34" charset="0"/>
                          <a:cs typeface="Arial" pitchFamily="34" charset="0"/>
                        </a:rPr>
                        <a:t>国土面积</a:t>
                      </a:r>
                      <a:endParaRPr kumimoji="0" lang="en-US" sz="2000" b="1" i="0" u="none" strike="noStrike" cap="none" normalizeH="0" baseline="0" dirty="0" smtClean="0">
                        <a:ln>
                          <a:noFill/>
                        </a:ln>
                        <a:solidFill>
                          <a:schemeClr val="tx1"/>
                        </a:solidFill>
                        <a:effectLst/>
                        <a:latin typeface="Calibri" pitchFamily="34"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cs typeface="Arial" pitchFamily="34" charset="0"/>
                        </a:rPr>
                        <a:t>715.8</a:t>
                      </a:r>
                      <a:r>
                        <a:rPr kumimoji="0" lang="zh-CN" altLang="en-US" sz="2000" b="1" i="0" u="none" strike="noStrike" cap="none" normalizeH="0" baseline="0" dirty="0" smtClean="0">
                          <a:ln>
                            <a:noFill/>
                          </a:ln>
                          <a:solidFill>
                            <a:schemeClr val="tx1"/>
                          </a:solidFill>
                          <a:effectLst/>
                          <a:latin typeface="Calibri" pitchFamily="34" charset="0"/>
                          <a:cs typeface="Arial" pitchFamily="34" charset="0"/>
                        </a:rPr>
                        <a:t>平方公里</a:t>
                      </a:r>
                      <a:endParaRPr kumimoji="0" lang="en-US" sz="2000" b="1" i="0" u="none" strike="noStrike" cap="none" normalizeH="0" baseline="0" dirty="0" smtClean="0">
                        <a:ln>
                          <a:noFill/>
                        </a:ln>
                        <a:solidFill>
                          <a:schemeClr val="tx1"/>
                        </a:solidFill>
                        <a:effectLst/>
                        <a:latin typeface="Calibri" pitchFamily="34" charset="0"/>
                        <a:cs typeface="Arial" pitchFamily="34" charset="0"/>
                      </a:endParaRPr>
                    </a:p>
                  </a:txBody>
                  <a:tcPr anchor="ctr" horzOverflow="overflow"/>
                </a:tc>
              </a:tr>
              <a:tr h="5680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kern="1200" cap="none" normalizeH="0" baseline="0" dirty="0" smtClean="0">
                          <a:ln>
                            <a:noFill/>
                          </a:ln>
                          <a:solidFill>
                            <a:schemeClr val="tx1"/>
                          </a:solidFill>
                          <a:effectLst/>
                          <a:latin typeface="+mn-lt"/>
                          <a:ea typeface="+mn-ea"/>
                          <a:cs typeface="+mn-cs"/>
                        </a:rPr>
                        <a:t>人均国内生产总值</a:t>
                      </a:r>
                      <a:endParaRPr kumimoji="0" lang="en-US" sz="2000" b="1" i="0" u="none" strike="noStrike" kern="1200" cap="none" normalizeH="0" baseline="0" dirty="0" smtClean="0">
                        <a:ln>
                          <a:noFill/>
                        </a:ln>
                        <a:solidFill>
                          <a:schemeClr val="tx1"/>
                        </a:solidFill>
                        <a:effectLst/>
                        <a:latin typeface="+mn-lt"/>
                        <a:ea typeface="+mn-ea"/>
                        <a:cs typeface="+mn-cs"/>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cs typeface="Arial" pitchFamily="34" charset="0"/>
                        </a:rPr>
                        <a:t>315,250</a:t>
                      </a:r>
                      <a:r>
                        <a:rPr kumimoji="0" lang="zh-CN" altLang="en-US" sz="2000" b="1" i="0" u="none" strike="noStrike" cap="none" normalizeH="0" baseline="0" dirty="0" smtClean="0">
                          <a:ln>
                            <a:noFill/>
                          </a:ln>
                          <a:solidFill>
                            <a:schemeClr val="tx1"/>
                          </a:solidFill>
                          <a:effectLst/>
                          <a:latin typeface="Calibri" pitchFamily="34" charset="0"/>
                          <a:cs typeface="Arial" pitchFamily="34" charset="0"/>
                        </a:rPr>
                        <a:t>人民币</a:t>
                      </a:r>
                      <a:endParaRPr kumimoji="0" lang="en-US" sz="2000" b="1" i="0" u="none" strike="noStrike" cap="none" normalizeH="0" baseline="0" dirty="0" smtClean="0">
                        <a:ln>
                          <a:noFill/>
                        </a:ln>
                        <a:solidFill>
                          <a:schemeClr val="tx1"/>
                        </a:solidFill>
                        <a:effectLst/>
                        <a:latin typeface="Calibri" pitchFamily="34" charset="0"/>
                        <a:cs typeface="Arial" pitchFamily="34" charset="0"/>
                      </a:endParaRPr>
                    </a:p>
                  </a:txBody>
                  <a:tcPr anchor="ctr" horzOverflow="overflow"/>
                </a:tc>
              </a:tr>
              <a:tr h="5680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u="none" strike="noStrike" cap="none" normalizeH="0" baseline="0" dirty="0" smtClean="0">
                          <a:ln>
                            <a:noFill/>
                          </a:ln>
                          <a:effectLst/>
                        </a:rPr>
                        <a:t>国内生产总值增长率</a:t>
                      </a:r>
                      <a:endParaRPr kumimoji="0" lang="en-US" sz="2000" b="1" u="none" strike="noStrike" cap="none" normalizeH="0" baseline="0" dirty="0" smtClean="0">
                        <a:ln>
                          <a:noFill/>
                        </a:ln>
                        <a:effectLst/>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cs typeface="Arial" pitchFamily="34" charset="0"/>
                        </a:rPr>
                        <a:t>1.3%</a:t>
                      </a:r>
                      <a:endParaRPr kumimoji="0" lang="en-US" sz="2000" b="1" i="0" u="none" strike="noStrike" cap="none" normalizeH="0" baseline="0" dirty="0" smtClean="0">
                        <a:ln>
                          <a:noFill/>
                        </a:ln>
                        <a:solidFill>
                          <a:schemeClr val="tx1"/>
                        </a:solidFill>
                        <a:effectLst/>
                        <a:latin typeface="Candara" pitchFamily="34" charset="0"/>
                        <a:cs typeface="Arial" pitchFamily="34" charset="0"/>
                      </a:endParaRPr>
                    </a:p>
                  </a:txBody>
                  <a:tcPr anchor="ctr" horzOverflow="overflow"/>
                </a:tc>
              </a:tr>
              <a:tr h="5680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chemeClr val="tx1"/>
                          </a:solidFill>
                          <a:effectLst/>
                          <a:latin typeface="Candara" pitchFamily="34" charset="0"/>
                          <a:cs typeface="Arial" pitchFamily="34" charset="0"/>
                        </a:rPr>
                        <a:t>通货膨胀率</a:t>
                      </a:r>
                      <a:endParaRPr kumimoji="0" lang="en-US" sz="2000" b="1" i="0" u="none" strike="noStrike" cap="none" normalizeH="0" baseline="0" dirty="0" smtClean="0">
                        <a:ln>
                          <a:noFill/>
                        </a:ln>
                        <a:solidFill>
                          <a:schemeClr val="tx1"/>
                        </a:solidFill>
                        <a:effectLst/>
                        <a:latin typeface="Candara" pitchFamily="34"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cs typeface="Arial" pitchFamily="34" charset="0"/>
                        </a:rPr>
                        <a:t>2.5%</a:t>
                      </a:r>
                      <a:endParaRPr kumimoji="0" lang="en-US" sz="2000" b="1" i="0" u="none" strike="noStrike" cap="none" normalizeH="0" baseline="0" dirty="0" smtClean="0">
                        <a:ln>
                          <a:noFill/>
                        </a:ln>
                        <a:solidFill>
                          <a:schemeClr val="tx1"/>
                        </a:solidFill>
                        <a:effectLst/>
                        <a:latin typeface="Candara" pitchFamily="34" charset="0"/>
                        <a:cs typeface="Arial" pitchFamily="34" charset="0"/>
                      </a:endParaRPr>
                    </a:p>
                  </a:txBody>
                  <a:tcPr anchor="ctr" horzOverflow="overflow"/>
                </a:tc>
              </a:tr>
              <a:tr h="568063">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u="none" strike="noStrike" kern="1200" cap="none" normalizeH="0" baseline="0" dirty="0" smtClean="0">
                          <a:ln>
                            <a:noFill/>
                          </a:ln>
                          <a:effectLst/>
                        </a:rPr>
                        <a:t>人口</a:t>
                      </a:r>
                      <a:r>
                        <a:rPr kumimoji="0" lang="en-US" sz="2000" b="1" u="none" strike="noStrike" kern="1200" cap="none" normalizeH="0" baseline="0" dirty="0" smtClean="0">
                          <a:ln>
                            <a:noFill/>
                          </a:ln>
                          <a:effectLst/>
                        </a:rPr>
                        <a:t>    </a:t>
                      </a:r>
                      <a:r>
                        <a:rPr kumimoji="0" lang="en-US" sz="2000" b="1" i="0" u="none" strike="noStrike" cap="none" normalizeH="0" baseline="0" dirty="0" smtClean="0">
                          <a:ln>
                            <a:noFill/>
                          </a:ln>
                          <a:solidFill>
                            <a:srgbClr val="000000"/>
                          </a:solidFill>
                          <a:effectLst/>
                          <a:latin typeface="Calibri" pitchFamily="34" charset="0"/>
                          <a:cs typeface="Arial" pitchFamily="34" charset="0"/>
                        </a:rPr>
                        <a:t>  </a:t>
                      </a:r>
                      <a:endParaRPr kumimoji="0" lang="en-US" sz="1600" b="0" i="1" u="none" strike="noStrike" cap="none" normalizeH="0" baseline="0" dirty="0" smtClean="0">
                        <a:ln>
                          <a:noFill/>
                        </a:ln>
                        <a:solidFill>
                          <a:schemeClr val="tx1"/>
                        </a:solidFill>
                        <a:effectLst/>
                        <a:latin typeface="Calibri" pitchFamily="34"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cs typeface="Arial" pitchFamily="34" charset="0"/>
                        </a:rPr>
                        <a:t>540</a:t>
                      </a:r>
                      <a:r>
                        <a:rPr kumimoji="0" lang="zh-CN" altLang="en-US" sz="2000" b="1" i="0" u="none" strike="noStrike" cap="none" normalizeH="0" baseline="0" dirty="0" smtClean="0">
                          <a:ln>
                            <a:noFill/>
                          </a:ln>
                          <a:solidFill>
                            <a:schemeClr val="tx1"/>
                          </a:solidFill>
                          <a:effectLst/>
                          <a:latin typeface="Calibri" pitchFamily="34" charset="0"/>
                          <a:cs typeface="Arial" pitchFamily="34" charset="0"/>
                        </a:rPr>
                        <a:t>万</a:t>
                      </a:r>
                      <a:endParaRPr kumimoji="0" lang="en-US" sz="2000" b="1" i="0" u="none" strike="noStrike" cap="none" normalizeH="0" baseline="0" dirty="0" smtClean="0">
                        <a:ln>
                          <a:noFill/>
                        </a:ln>
                        <a:solidFill>
                          <a:schemeClr val="tx1"/>
                        </a:solidFill>
                        <a:effectLst/>
                        <a:latin typeface="Calibri" pitchFamily="34" charset="0"/>
                        <a:cs typeface="Arial" pitchFamily="34" charset="0"/>
                      </a:endParaRPr>
                    </a:p>
                  </a:txBody>
                  <a:tcPr anchor="ctr" horzOverflow="overflow"/>
                </a:tc>
              </a:tr>
              <a:tr h="5680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u="none" strike="noStrike" cap="none" normalizeH="0" baseline="0" dirty="0" smtClean="0">
                          <a:ln>
                            <a:noFill/>
                          </a:ln>
                          <a:effectLst/>
                        </a:rPr>
                        <a:t>人口增长率</a:t>
                      </a:r>
                      <a:endParaRPr kumimoji="0" lang="en-US" sz="2000" b="1" u="none" strike="noStrike" cap="none" normalizeH="0" baseline="0" dirty="0" smtClean="0">
                        <a:ln>
                          <a:noFill/>
                        </a:ln>
                        <a:effectLst/>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cs typeface="Arial" pitchFamily="34" charset="0"/>
                        </a:rPr>
                        <a:t>2.5%</a:t>
                      </a:r>
                      <a:endParaRPr kumimoji="0" lang="en-US" sz="2000" b="1" i="0" u="none" strike="noStrike" cap="none" normalizeH="0" baseline="0" dirty="0" smtClean="0">
                        <a:ln>
                          <a:noFill/>
                        </a:ln>
                        <a:solidFill>
                          <a:schemeClr val="tx1"/>
                        </a:solidFill>
                        <a:effectLst/>
                        <a:latin typeface="Candara" pitchFamily="34" charset="0"/>
                        <a:cs typeface="Arial" pitchFamily="34" charset="0"/>
                      </a:endParaRPr>
                    </a:p>
                  </a:txBody>
                  <a:tcPr anchor="ctr" horzOverflow="overflow"/>
                </a:tc>
              </a:tr>
              <a:tr h="568063">
                <a:tc>
                  <a:txBody>
                    <a:bodyPr/>
                    <a:lstStyle/>
                    <a:p>
                      <a:r>
                        <a:rPr kumimoji="0" lang="zh-CN" altLang="en-US" sz="2000" b="1" i="0" u="none" strike="noStrike" kern="1200" cap="none" normalizeH="0" baseline="0" dirty="0" smtClean="0">
                          <a:ln>
                            <a:noFill/>
                          </a:ln>
                          <a:solidFill>
                            <a:schemeClr val="tx1"/>
                          </a:solidFill>
                          <a:effectLst/>
                          <a:latin typeface="+mn-lt"/>
                          <a:ea typeface="+mn-ea"/>
                          <a:cs typeface="+mn-cs"/>
                        </a:rPr>
                        <a:t>家庭人数</a:t>
                      </a:r>
                      <a:endParaRPr kumimoji="0" lang="en-US" sz="2000" b="1" i="0" u="none" strike="noStrike" kern="1200" cap="none" normalizeH="0" baseline="0" dirty="0" smtClean="0">
                        <a:ln>
                          <a:noFill/>
                        </a:ln>
                        <a:solidFill>
                          <a:schemeClr val="tx1"/>
                        </a:solidFill>
                        <a:effectLst/>
                        <a:latin typeface="+mn-lt"/>
                        <a:ea typeface="+mn-ea"/>
                        <a:cs typeface="+mn-cs"/>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cs typeface="Arial" pitchFamily="34" charset="0"/>
                        </a:rPr>
                        <a:t>3.5</a:t>
                      </a:r>
                    </a:p>
                  </a:txBody>
                  <a:tcPr anchor="ctr" horzOverflow="overflow"/>
                </a:tc>
              </a:tr>
              <a:tr h="5680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chemeClr val="tx1"/>
                          </a:solidFill>
                          <a:effectLst/>
                          <a:latin typeface="Candara" pitchFamily="34" charset="0"/>
                          <a:cs typeface="Arial" pitchFamily="34" charset="0"/>
                        </a:rPr>
                        <a:t>失业率</a:t>
                      </a:r>
                      <a:endParaRPr kumimoji="0" lang="en-US" sz="2000" b="1" i="0" u="none" strike="noStrike" cap="none" normalizeH="0" baseline="0" dirty="0" smtClean="0">
                        <a:ln>
                          <a:noFill/>
                        </a:ln>
                        <a:solidFill>
                          <a:schemeClr val="tx1"/>
                        </a:solidFill>
                        <a:effectLst/>
                        <a:latin typeface="Candara" pitchFamily="34"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cs typeface="Arial" pitchFamily="34" charset="0"/>
                        </a:rPr>
                        <a:t>2%</a:t>
                      </a:r>
                      <a:endParaRPr kumimoji="0" lang="en-US" sz="2000" b="1" i="0" u="none" strike="noStrike" cap="none" normalizeH="0" baseline="0" dirty="0" smtClean="0">
                        <a:ln>
                          <a:noFill/>
                        </a:ln>
                        <a:solidFill>
                          <a:schemeClr val="tx1"/>
                        </a:solidFill>
                        <a:effectLst/>
                        <a:latin typeface="Candara" pitchFamily="34" charset="0"/>
                        <a:cs typeface="Arial" pitchFamily="34" charset="0"/>
                      </a:endParaRPr>
                    </a:p>
                  </a:txBody>
                  <a:tcPr anchor="ctr" horzOverflow="overflow"/>
                </a:tc>
              </a:tr>
            </a:tbl>
          </a:graphicData>
        </a:graphic>
      </p:graphicFrame>
      <p:graphicFrame>
        <p:nvGraphicFramePr>
          <p:cNvPr id="13" name="Table 12"/>
          <p:cNvGraphicFramePr>
            <a:graphicFrameLocks noGrp="1"/>
          </p:cNvGraphicFramePr>
          <p:nvPr/>
        </p:nvGraphicFramePr>
        <p:xfrm>
          <a:off x="4860032" y="1196752"/>
          <a:ext cx="3888432" cy="2880320"/>
        </p:xfrm>
        <a:graphic>
          <a:graphicData uri="http://schemas.openxmlformats.org/drawingml/2006/table">
            <a:tbl>
              <a:tblPr firstRow="1" bandRow="1">
                <a:tableStyleId>{93296810-A885-4BE3-A3E7-6D5BEEA58F35}</a:tableStyleId>
              </a:tblPr>
              <a:tblGrid>
                <a:gridCol w="2581397"/>
                <a:gridCol w="1307035"/>
              </a:tblGrid>
              <a:tr h="57606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solidFill>
                            <a:schemeClr val="tx1"/>
                          </a:solidFill>
                          <a:effectLst/>
                        </a:rPr>
                        <a:t>2013</a:t>
                      </a:r>
                      <a:r>
                        <a:rPr kumimoji="0" lang="zh-CN" altLang="en-US" sz="2000" u="none" strike="noStrike" cap="none" normalizeH="0" baseline="0" dirty="0" smtClean="0">
                          <a:ln>
                            <a:noFill/>
                          </a:ln>
                          <a:solidFill>
                            <a:schemeClr val="tx1"/>
                          </a:solidFill>
                          <a:effectLst/>
                        </a:rPr>
                        <a:t>年预测</a:t>
                      </a:r>
                      <a:endParaRPr kumimoji="0" lang="en-US" sz="2000" b="1" i="0" u="none" strike="noStrike" cap="none" normalizeH="0" baseline="0" dirty="0" smtClean="0">
                        <a:ln>
                          <a:noFill/>
                        </a:ln>
                        <a:solidFill>
                          <a:schemeClr val="tx1"/>
                        </a:solidFill>
                        <a:effectLst/>
                        <a:latin typeface="Candara" pitchFamily="34" charset="0"/>
                        <a:cs typeface="Arial" pitchFamily="34" charset="0"/>
                      </a:endParaRPr>
                    </a:p>
                  </a:txBody>
                  <a:tcPr anchor="ctr" horzOverflow="overflow"/>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Candara" pitchFamily="34" charset="0"/>
                        <a:cs typeface="Arial" pitchFamily="34" charset="0"/>
                      </a:endParaRPr>
                    </a:p>
                  </a:txBody>
                  <a:tcPr anchor="ctr" horzOverflow="overflow"/>
                </a:tc>
              </a:tr>
              <a:tr h="57606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chemeClr val="tx1"/>
                          </a:solidFill>
                          <a:effectLst/>
                          <a:latin typeface="Candara" pitchFamily="34" charset="0"/>
                          <a:cs typeface="Arial" pitchFamily="34" charset="0"/>
                        </a:rPr>
                        <a:t>国内生产总值增长率</a:t>
                      </a:r>
                      <a:endParaRPr kumimoji="0" lang="en-US" sz="2000" b="1" i="0" u="none" strike="noStrike" cap="none" normalizeH="0" baseline="0" dirty="0" smtClean="0">
                        <a:ln>
                          <a:noFill/>
                        </a:ln>
                        <a:solidFill>
                          <a:schemeClr val="tx1"/>
                        </a:solidFill>
                        <a:effectLst/>
                        <a:latin typeface="Candara" pitchFamily="34"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smtClean="0">
                          <a:ln>
                            <a:noFill/>
                          </a:ln>
                          <a:effectLst/>
                        </a:rPr>
                        <a:t>2.5 – 3.5%</a:t>
                      </a:r>
                      <a:endParaRPr kumimoji="0" lang="en-US" sz="2000" b="1" i="0" u="none" strike="noStrike" cap="none" normalizeH="0" baseline="0" dirty="0" smtClean="0">
                        <a:ln>
                          <a:noFill/>
                        </a:ln>
                        <a:solidFill>
                          <a:schemeClr val="tx1"/>
                        </a:solidFill>
                        <a:effectLst/>
                        <a:latin typeface="Candara" pitchFamily="34" charset="0"/>
                        <a:cs typeface="Arial" pitchFamily="34" charset="0"/>
                      </a:endParaRPr>
                    </a:p>
                  </a:txBody>
                  <a:tcPr anchor="ctr" horzOverflow="overflow"/>
                </a:tc>
              </a:tr>
              <a:tr h="57606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u="none" strike="noStrike" cap="none" normalizeH="0" baseline="0" dirty="0" smtClean="0">
                          <a:ln>
                            <a:noFill/>
                          </a:ln>
                          <a:effectLst/>
                        </a:rPr>
                        <a:t>人口增长率</a:t>
                      </a:r>
                      <a:endParaRPr kumimoji="0" lang="en-US" sz="2000" b="1" u="none" strike="noStrike" cap="none" normalizeH="0" baseline="0" dirty="0" smtClean="0">
                        <a:ln>
                          <a:noFill/>
                        </a:ln>
                        <a:effectLst/>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smtClean="0">
                          <a:ln>
                            <a:noFill/>
                          </a:ln>
                          <a:effectLst/>
                        </a:rPr>
                        <a:t>1.6%</a:t>
                      </a:r>
                      <a:endParaRPr kumimoji="0" lang="en-US" sz="2000" b="1" i="0" u="none" strike="noStrike" cap="none" normalizeH="0" baseline="0" dirty="0" smtClean="0">
                        <a:ln>
                          <a:noFill/>
                        </a:ln>
                        <a:solidFill>
                          <a:schemeClr val="tx1"/>
                        </a:solidFill>
                        <a:effectLst/>
                        <a:latin typeface="Candara" pitchFamily="34" charset="0"/>
                        <a:cs typeface="Arial" pitchFamily="34" charset="0"/>
                      </a:endParaRPr>
                    </a:p>
                  </a:txBody>
                  <a:tcPr anchor="ctr" horzOverflow="overflow"/>
                </a:tc>
              </a:tr>
              <a:tr h="57606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chemeClr val="tx1"/>
                          </a:solidFill>
                          <a:effectLst/>
                          <a:latin typeface="Candara" pitchFamily="34" charset="0"/>
                          <a:cs typeface="Arial" pitchFamily="34" charset="0"/>
                        </a:rPr>
                        <a:t>通货膨胀率</a:t>
                      </a:r>
                      <a:endParaRPr kumimoji="0" lang="en-US" sz="2000" b="1" i="0" u="none" strike="noStrike" cap="none" normalizeH="0" baseline="0" dirty="0" smtClean="0">
                        <a:ln>
                          <a:noFill/>
                        </a:ln>
                        <a:solidFill>
                          <a:schemeClr val="tx1"/>
                        </a:solidFill>
                        <a:effectLst/>
                        <a:latin typeface="Candara" pitchFamily="34"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smtClean="0">
                          <a:ln>
                            <a:noFill/>
                          </a:ln>
                          <a:effectLst/>
                        </a:rPr>
                        <a:t>2-3%</a:t>
                      </a:r>
                      <a:endParaRPr kumimoji="0" lang="en-US" sz="2000" b="1" i="0" u="none" strike="noStrike" cap="none" normalizeH="0" baseline="0" dirty="0" smtClean="0">
                        <a:ln>
                          <a:noFill/>
                        </a:ln>
                        <a:solidFill>
                          <a:schemeClr val="tx1"/>
                        </a:solidFill>
                        <a:effectLst/>
                        <a:latin typeface="Candara" pitchFamily="34" charset="0"/>
                        <a:cs typeface="Arial" pitchFamily="34" charset="0"/>
                      </a:endParaRPr>
                    </a:p>
                  </a:txBody>
                  <a:tcPr anchor="ctr" horzOverflow="overflow"/>
                </a:tc>
              </a:tr>
              <a:tr h="57606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chemeClr val="tx1"/>
                          </a:solidFill>
                          <a:effectLst/>
                          <a:latin typeface="Candara" pitchFamily="34" charset="0"/>
                          <a:cs typeface="Arial" pitchFamily="34" charset="0"/>
                        </a:rPr>
                        <a:t>失业率</a:t>
                      </a:r>
                      <a:endParaRPr kumimoji="0" lang="en-US" sz="2000" b="1" i="0" u="none" strike="noStrike" cap="none" normalizeH="0" baseline="0" dirty="0" smtClean="0">
                        <a:ln>
                          <a:noFill/>
                        </a:ln>
                        <a:solidFill>
                          <a:schemeClr val="tx1"/>
                        </a:solidFill>
                        <a:effectLst/>
                        <a:latin typeface="Candara" pitchFamily="34"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smtClean="0">
                          <a:ln>
                            <a:noFill/>
                          </a:ln>
                          <a:effectLst/>
                        </a:rPr>
                        <a:t>2.1%</a:t>
                      </a:r>
                      <a:endParaRPr kumimoji="0" lang="en-US" sz="2000" b="1" i="0" u="none" strike="noStrike" cap="none" normalizeH="0" baseline="0" dirty="0" smtClean="0">
                        <a:ln>
                          <a:noFill/>
                        </a:ln>
                        <a:solidFill>
                          <a:schemeClr val="tx1"/>
                        </a:solidFill>
                        <a:effectLst/>
                        <a:latin typeface="Candara" pitchFamily="34" charset="0"/>
                        <a:cs typeface="Arial" pitchFamily="34" charset="0"/>
                      </a:endParaRPr>
                    </a:p>
                  </a:txBody>
                  <a:tcPr anchor="ctr" horzOverflow="overflow"/>
                </a:tc>
              </a:tr>
            </a:tbl>
          </a:graphicData>
        </a:graphic>
      </p:graphicFrame>
      <p:sp>
        <p:nvSpPr>
          <p:cNvPr id="9" name="TextBox 8"/>
          <p:cNvSpPr txBox="1"/>
          <p:nvPr/>
        </p:nvSpPr>
        <p:spPr>
          <a:xfrm>
            <a:off x="179512" y="6453336"/>
            <a:ext cx="1800493" cy="307777"/>
          </a:xfrm>
          <a:prstGeom prst="rect">
            <a:avLst/>
          </a:prstGeom>
          <a:noFill/>
        </p:spPr>
        <p:txBody>
          <a:bodyPr wrap="none" rtlCol="0">
            <a:spAutoFit/>
          </a:bodyPr>
          <a:lstStyle/>
          <a:p>
            <a:r>
              <a:rPr lang="zh-CN" altLang="en-US" sz="1400" dirty="0" smtClean="0"/>
              <a:t>来源：新加坡统计局</a:t>
            </a:r>
            <a:endParaRPr lang="en-SG" sz="1400" dirty="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新加坡的华丽转型</a:t>
            </a:r>
            <a:endParaRPr lang="en-US" altLang="zh-CN"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endParaRPr>
          </a:p>
          <a:p>
            <a:pPr marL="0" lvl="1" algn="ctr" eaLnBrk="0" hangingPunct="0">
              <a:defRPr/>
            </a:pPr>
            <a:r>
              <a:rPr lang="zh-CN" altLang="en-US" sz="36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增强与马来西亚的连通性</a:t>
            </a:r>
            <a:endParaRPr lang="en-US" altLang="zh-CN" sz="36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sp>
        <p:nvSpPr>
          <p:cNvPr id="17" name="Rectangle 16"/>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18" name="TextBox 5"/>
          <p:cNvSpPr txBox="1">
            <a:spLocks noChangeArrowheads="1"/>
          </p:cNvSpPr>
          <p:nvPr/>
        </p:nvSpPr>
        <p:spPr bwMode="auto">
          <a:xfrm>
            <a:off x="107504" y="6505599"/>
            <a:ext cx="3544887" cy="307777"/>
          </a:xfrm>
          <a:prstGeom prst="rect">
            <a:avLst/>
          </a:prstGeom>
          <a:noFill/>
          <a:ln w="9525">
            <a:noFill/>
            <a:miter lim="800000"/>
            <a:headEnd/>
            <a:tailEnd/>
          </a:ln>
        </p:spPr>
        <p:txBody>
          <a:bodyPr>
            <a:spAutoFit/>
          </a:bodyPr>
          <a:lstStyle/>
          <a:p>
            <a:r>
              <a:rPr lang="en-US" sz="1400" i="1" dirty="0">
                <a:latin typeface="Calibri" pitchFamily="34" charset="0"/>
              </a:rPr>
              <a:t>Source: The </a:t>
            </a:r>
            <a:r>
              <a:rPr lang="en-US" sz="1400" i="1" dirty="0" smtClean="0">
                <a:latin typeface="Calibri" pitchFamily="34" charset="0"/>
              </a:rPr>
              <a:t>Straits Times</a:t>
            </a:r>
            <a:r>
              <a:rPr lang="en-US" sz="1400" i="1" dirty="0">
                <a:latin typeface="Calibri" pitchFamily="34" charset="0"/>
              </a:rPr>
              <a:t>, </a:t>
            </a:r>
            <a:r>
              <a:rPr lang="en-US" sz="1400" i="1" dirty="0" smtClean="0">
                <a:latin typeface="Calibri" pitchFamily="34" charset="0"/>
              </a:rPr>
              <a:t>21 Feb 2013</a:t>
            </a:r>
            <a:endParaRPr lang="en-US" sz="1400" i="1" dirty="0">
              <a:latin typeface="Calibri" pitchFamily="34" charset="0"/>
            </a:endParaRPr>
          </a:p>
        </p:txBody>
      </p:sp>
      <p:sp>
        <p:nvSpPr>
          <p:cNvPr id="20" name="TextBox 5"/>
          <p:cNvSpPr txBox="1">
            <a:spLocks noChangeArrowheads="1"/>
          </p:cNvSpPr>
          <p:nvPr/>
        </p:nvSpPr>
        <p:spPr bwMode="auto">
          <a:xfrm>
            <a:off x="5995665" y="6505599"/>
            <a:ext cx="3544887" cy="307777"/>
          </a:xfrm>
          <a:prstGeom prst="rect">
            <a:avLst/>
          </a:prstGeom>
          <a:noFill/>
          <a:ln w="9525">
            <a:noFill/>
            <a:miter lim="800000"/>
            <a:headEnd/>
            <a:tailEnd/>
          </a:ln>
        </p:spPr>
        <p:txBody>
          <a:bodyPr>
            <a:spAutoFit/>
          </a:bodyPr>
          <a:lstStyle/>
          <a:p>
            <a:r>
              <a:rPr lang="en-US" sz="1400" i="1" dirty="0">
                <a:latin typeface="Calibri" pitchFamily="34" charset="0"/>
              </a:rPr>
              <a:t>Source: The </a:t>
            </a:r>
            <a:r>
              <a:rPr lang="en-US" sz="1400" i="1" dirty="0" smtClean="0">
                <a:latin typeface="Calibri" pitchFamily="34" charset="0"/>
              </a:rPr>
              <a:t>Straits Times</a:t>
            </a:r>
            <a:r>
              <a:rPr lang="en-US" sz="1400" i="1" dirty="0">
                <a:latin typeface="Calibri" pitchFamily="34" charset="0"/>
              </a:rPr>
              <a:t>, </a:t>
            </a:r>
            <a:r>
              <a:rPr lang="en-US" sz="1400" i="1" dirty="0" smtClean="0">
                <a:latin typeface="Calibri" pitchFamily="34" charset="0"/>
              </a:rPr>
              <a:t>20 Feb 2013</a:t>
            </a:r>
            <a:endParaRPr lang="en-US" sz="1400" i="1" dirty="0">
              <a:latin typeface="Calibri" pitchFamily="34" charset="0"/>
            </a:endParaRPr>
          </a:p>
        </p:txBody>
      </p:sp>
      <p:pic>
        <p:nvPicPr>
          <p:cNvPr id="24" name="Picture 23" descr="2013-03-05_11253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80728"/>
            <a:ext cx="9144000" cy="5877272"/>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36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新加坡的华丽转型</a:t>
            </a:r>
            <a:endParaRPr lang="en-US" altLang="zh-CN" sz="36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sp>
        <p:nvSpPr>
          <p:cNvPr id="3" name="Rectangle 2"/>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cs typeface="Arial" pitchFamily="34" charset="0"/>
            </a:endParaRPr>
          </a:p>
        </p:txBody>
      </p:sp>
      <p:pic>
        <p:nvPicPr>
          <p:cNvPr id="15" name="Picture 14" descr="2013-03-05_111912.png"/>
          <p:cNvPicPr>
            <a:picLocks noChangeAspect="1"/>
          </p:cNvPicPr>
          <p:nvPr/>
        </p:nvPicPr>
        <p:blipFill>
          <a:blip r:embed="rId3" cstate="email">
            <a:clrChange>
              <a:clrFrom>
                <a:srgbClr val="DCEDF9"/>
              </a:clrFrom>
              <a:clrTo>
                <a:srgbClr val="DCEDF9">
                  <a:alpha val="0"/>
                </a:srgbClr>
              </a:clrTo>
            </a:clrChange>
            <a:extLst>
              <a:ext uri="{28A0092B-C50C-407E-A947-70E740481C1C}">
                <a14:useLocalDpi xmlns:a14="http://schemas.microsoft.com/office/drawing/2010/main"/>
              </a:ext>
            </a:extLst>
          </a:blip>
          <a:stretch>
            <a:fillRect/>
          </a:stretch>
        </p:blipFill>
        <p:spPr>
          <a:xfrm>
            <a:off x="827584" y="980728"/>
            <a:ext cx="7447620" cy="5877272"/>
          </a:xfrm>
          <a:prstGeom prst="rect">
            <a:avLst/>
          </a:prstGeom>
        </p:spPr>
      </p:pic>
      <p:sp>
        <p:nvSpPr>
          <p:cNvPr id="5" name="TextBox 4"/>
          <p:cNvSpPr txBox="1"/>
          <p:nvPr/>
        </p:nvSpPr>
        <p:spPr>
          <a:xfrm>
            <a:off x="3456361" y="3216968"/>
            <a:ext cx="2045752" cy="584775"/>
          </a:xfrm>
          <a:prstGeom prst="rect">
            <a:avLst/>
          </a:prstGeom>
          <a:solidFill>
            <a:srgbClr val="C00000"/>
          </a:solidFill>
        </p:spPr>
        <p:txBody>
          <a:bodyPr wrap="none">
            <a:spAutoFit/>
          </a:bodyPr>
          <a:lstStyle/>
          <a:p>
            <a:pPr algn="ctr">
              <a:defRPr/>
            </a:pPr>
            <a:r>
              <a:rPr lang="en-US" sz="3200" b="1" dirty="0" smtClean="0">
                <a:solidFill>
                  <a:schemeClr val="bg1"/>
                </a:solidFill>
                <a:latin typeface="+mj-lt"/>
              </a:rPr>
              <a:t>690</a:t>
            </a:r>
            <a:r>
              <a:rPr lang="zh-CN" altLang="en-US" sz="3200" b="1" dirty="0" smtClean="0">
                <a:solidFill>
                  <a:schemeClr val="bg1"/>
                </a:solidFill>
                <a:latin typeface="+mj-lt"/>
              </a:rPr>
              <a:t>万人口</a:t>
            </a:r>
            <a:endParaRPr lang="en-US" sz="3200" b="1" dirty="0">
              <a:solidFill>
                <a:schemeClr val="bg1"/>
              </a:solidFill>
              <a:latin typeface="+mj-lt"/>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新加坡的华丽转型</a:t>
            </a:r>
            <a:endParaRPr lang="en-US" altLang="zh-CN"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endParaRPr>
          </a:p>
          <a:p>
            <a:pPr marL="0" lvl="1" algn="ctr" eaLnBrk="0" hangingPunct="0">
              <a:defRPr/>
            </a:pPr>
            <a:r>
              <a:rPr lang="zh-CN" altLang="en-US" sz="3600" b="1" dirty="0" smtClean="0">
                <a:ln w="1905"/>
                <a:solidFill>
                  <a:srgbClr val="C50C46"/>
                </a:solidFill>
                <a:effectLst>
                  <a:outerShdw blurRad="38100" dist="38100" dir="2700000" algn="tl">
                    <a:srgbClr val="000000">
                      <a:alpha val="43137"/>
                    </a:srgbClr>
                  </a:outerShdw>
                </a:effectLst>
                <a:latin typeface="Candara" pitchFamily="34" charset="0"/>
                <a:cs typeface="Arial" charset="0"/>
              </a:rPr>
              <a:t>确保高质量的生活环境</a:t>
            </a:r>
            <a:endParaRPr lang="en-US" altLang="zh-CN" sz="3600" b="1" dirty="0">
              <a:ln w="1905"/>
              <a:solidFill>
                <a:srgbClr val="C50C46"/>
              </a:solidFill>
              <a:effectLst>
                <a:outerShdw blurRad="38100" dist="38100" dir="2700000" algn="tl">
                  <a:srgbClr val="000000">
                    <a:alpha val="43137"/>
                  </a:srgbClr>
                </a:outerShdw>
              </a:effectLst>
              <a:latin typeface="Candara" pitchFamily="34" charset="0"/>
              <a:cs typeface="Arial" charset="0"/>
            </a:endParaRPr>
          </a:p>
        </p:txBody>
      </p:sp>
      <p:sp>
        <p:nvSpPr>
          <p:cNvPr id="3" name="Rectangle 2"/>
          <p:cNvSpPr/>
          <p:nvPr/>
        </p:nvSpPr>
        <p:spPr>
          <a:xfrm>
            <a:off x="0" y="904528"/>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8" name="Rectangle 7"/>
          <p:cNvSpPr/>
          <p:nvPr/>
        </p:nvSpPr>
        <p:spPr>
          <a:xfrm>
            <a:off x="0" y="1005111"/>
            <a:ext cx="9144000" cy="5421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100" dirty="0" smtClean="0">
                <a:effectLst>
                  <a:outerShdw blurRad="38100" dist="38100" dir="2700000" algn="tl">
                    <a:srgbClr val="000000">
                      <a:alpha val="43137"/>
                    </a:srgbClr>
                  </a:outerShdw>
                </a:effectLst>
                <a:latin typeface="SimHei" pitchFamily="49" charset="-122"/>
                <a:ea typeface="SimHei" pitchFamily="49" charset="-122"/>
              </a:rPr>
              <a:t>基础设施建设  </a:t>
            </a:r>
            <a:r>
              <a:rPr lang="en-US" altLang="zh-CN" sz="3100" dirty="0" smtClean="0">
                <a:solidFill>
                  <a:srgbClr val="FFC000"/>
                </a:solidFill>
                <a:effectLst>
                  <a:outerShdw blurRad="38100" dist="38100" dir="2700000" algn="tl">
                    <a:srgbClr val="000000">
                      <a:alpha val="43137"/>
                    </a:srgbClr>
                  </a:outerShdw>
                </a:effectLst>
                <a:latin typeface="SimHei" pitchFamily="49" charset="-122"/>
                <a:ea typeface="SimHei" pitchFamily="49" charset="-122"/>
              </a:rPr>
              <a:t>2020</a:t>
            </a:r>
            <a:r>
              <a:rPr lang="zh-CN" altLang="en-US" sz="3100" dirty="0" smtClean="0">
                <a:solidFill>
                  <a:srgbClr val="FFC000"/>
                </a:solidFill>
                <a:effectLst>
                  <a:outerShdw blurRad="38100" dist="38100" dir="2700000" algn="tl">
                    <a:srgbClr val="000000">
                      <a:alpha val="43137"/>
                    </a:srgbClr>
                  </a:outerShdw>
                </a:effectLst>
                <a:latin typeface="SimHei" pitchFamily="49" charset="-122"/>
                <a:ea typeface="SimHei" pitchFamily="49" charset="-122"/>
              </a:rPr>
              <a:t>年前完成</a:t>
            </a:r>
            <a:endParaRPr lang="en-SG" sz="3100" dirty="0">
              <a:solidFill>
                <a:srgbClr val="FFC000"/>
              </a:solidFill>
              <a:effectLst>
                <a:outerShdw blurRad="38100" dist="38100" dir="2700000" algn="tl">
                  <a:srgbClr val="000000">
                    <a:alpha val="43137"/>
                  </a:srgbClr>
                </a:outerShdw>
              </a:effectLst>
              <a:latin typeface="SimHei" pitchFamily="49" charset="-122"/>
              <a:ea typeface="SimHei" pitchFamily="49" charset="-122"/>
            </a:endParaRPr>
          </a:p>
        </p:txBody>
      </p:sp>
      <p:sp>
        <p:nvSpPr>
          <p:cNvPr id="11" name="TextBox 10"/>
          <p:cNvSpPr txBox="1"/>
          <p:nvPr/>
        </p:nvSpPr>
        <p:spPr>
          <a:xfrm>
            <a:off x="317919" y="1552600"/>
            <a:ext cx="8640507" cy="800219"/>
          </a:xfrm>
          <a:prstGeom prst="rect">
            <a:avLst/>
          </a:prstGeom>
          <a:noFill/>
        </p:spPr>
        <p:txBody>
          <a:bodyPr wrap="none" rtlCol="0">
            <a:spAutoFit/>
          </a:bodyPr>
          <a:lstStyle/>
          <a:p>
            <a:pPr algn="ctr"/>
            <a:r>
              <a:rPr lang="zh-CN" altLang="en-US" sz="2300" b="1" dirty="0" smtClean="0"/>
              <a:t>全面提升基础设施建设以满足</a:t>
            </a:r>
            <a:r>
              <a:rPr lang="en-US" altLang="zh-CN" sz="2300" b="1" dirty="0" smtClean="0"/>
              <a:t>2020</a:t>
            </a:r>
            <a:r>
              <a:rPr lang="zh-CN" altLang="en-US" sz="2300" b="1" dirty="0" smtClean="0"/>
              <a:t>年</a:t>
            </a:r>
            <a:r>
              <a:rPr lang="en-US" altLang="zh-CN" sz="2300" b="1" dirty="0" smtClean="0"/>
              <a:t>580</a:t>
            </a:r>
            <a:r>
              <a:rPr lang="zh-CN" altLang="en-US" sz="2300" b="1" dirty="0" smtClean="0"/>
              <a:t>万至</a:t>
            </a:r>
            <a:r>
              <a:rPr lang="en-US" altLang="zh-CN" sz="2300" b="1" dirty="0" smtClean="0"/>
              <a:t>600</a:t>
            </a:r>
            <a:r>
              <a:rPr lang="zh-CN" altLang="en-US" sz="2300" b="1" dirty="0" smtClean="0"/>
              <a:t>万人口的需要，</a:t>
            </a:r>
            <a:endParaRPr lang="en-US" altLang="zh-CN" sz="2300" b="1" dirty="0" smtClean="0"/>
          </a:p>
          <a:p>
            <a:pPr algn="ctr"/>
            <a:r>
              <a:rPr lang="zh-CN" altLang="en-US" sz="2300" b="1" dirty="0" smtClean="0"/>
              <a:t>同时缓解目前的设施压力</a:t>
            </a:r>
            <a:endParaRPr lang="en-SG" sz="2300" b="1" dirty="0"/>
          </a:p>
        </p:txBody>
      </p:sp>
      <p:pic>
        <p:nvPicPr>
          <p:cNvPr id="12" name="Picture 11" descr="2013-02-22_103406.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2603004"/>
            <a:ext cx="2171055" cy="1744739"/>
          </a:xfrm>
          <a:prstGeom prst="rect">
            <a:avLst/>
          </a:prstGeom>
        </p:spPr>
      </p:pic>
      <p:pic>
        <p:nvPicPr>
          <p:cNvPr id="13" name="Picture 12" descr="2013-02-22_10341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30227" y="2579762"/>
            <a:ext cx="2207864" cy="1775891"/>
          </a:xfrm>
          <a:prstGeom prst="rect">
            <a:avLst/>
          </a:prstGeom>
        </p:spPr>
      </p:pic>
      <p:pic>
        <p:nvPicPr>
          <p:cNvPr id="14" name="Picture 13" descr="2013-02-22_103432.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01716" y="2593479"/>
            <a:ext cx="2247461" cy="1781916"/>
          </a:xfrm>
          <a:prstGeom prst="rect">
            <a:avLst/>
          </a:prstGeom>
        </p:spPr>
      </p:pic>
      <p:pic>
        <p:nvPicPr>
          <p:cNvPr id="15" name="Picture 14" descr="2013-02-22_103440.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74090" y="2564904"/>
            <a:ext cx="2284112" cy="1820787"/>
          </a:xfrm>
          <a:prstGeom prst="rect">
            <a:avLst/>
          </a:prstGeom>
        </p:spPr>
      </p:pic>
      <p:sp>
        <p:nvSpPr>
          <p:cNvPr id="16" name="TextBox 15"/>
          <p:cNvSpPr txBox="1"/>
          <p:nvPr/>
        </p:nvSpPr>
        <p:spPr>
          <a:xfrm>
            <a:off x="107505" y="4365104"/>
            <a:ext cx="2088232" cy="1846659"/>
          </a:xfrm>
          <a:prstGeom prst="rect">
            <a:avLst/>
          </a:prstGeom>
          <a:noFill/>
        </p:spPr>
        <p:txBody>
          <a:bodyPr wrap="square" rtlCol="0">
            <a:spAutoFit/>
          </a:bodyPr>
          <a:lstStyle/>
          <a:p>
            <a:r>
              <a:rPr lang="zh-CN" altLang="en-US" b="1" dirty="0" smtClean="0">
                <a:solidFill>
                  <a:schemeClr val="accent1"/>
                </a:solidFill>
                <a:latin typeface="SimHei" pitchFamily="49" charset="-122"/>
                <a:ea typeface="SimHei" pitchFamily="49" charset="-122"/>
              </a:rPr>
              <a:t>地铁</a:t>
            </a:r>
            <a:endParaRPr lang="en-US" altLang="zh-CN" b="1" dirty="0" smtClean="0">
              <a:solidFill>
                <a:schemeClr val="accent1"/>
              </a:solidFill>
              <a:latin typeface="SimHei" pitchFamily="49" charset="-122"/>
              <a:ea typeface="SimHei" pitchFamily="49" charset="-122"/>
            </a:endParaRPr>
          </a:p>
          <a:p>
            <a:pPr>
              <a:lnSpc>
                <a:spcPct val="150000"/>
              </a:lnSpc>
              <a:buClr>
                <a:schemeClr val="accent6">
                  <a:lumMod val="75000"/>
                </a:schemeClr>
              </a:buClr>
              <a:buFont typeface="Wingdings" pitchFamily="2" charset="2"/>
              <a:buChar char="§"/>
            </a:pPr>
            <a:r>
              <a:rPr lang="en-US" sz="1600" dirty="0" smtClean="0">
                <a:latin typeface="SimHei" pitchFamily="49" charset="-122"/>
                <a:ea typeface="SimHei" pitchFamily="49" charset="-122"/>
              </a:rPr>
              <a:t>2021</a:t>
            </a:r>
            <a:r>
              <a:rPr lang="zh-CN" altLang="en-US" sz="1600" dirty="0" smtClean="0">
                <a:latin typeface="SimHei" pitchFamily="49" charset="-122"/>
                <a:ea typeface="SimHei" pitchFamily="49" charset="-122"/>
              </a:rPr>
              <a:t>年前增建</a:t>
            </a:r>
            <a:r>
              <a:rPr lang="en-US" altLang="zh-CN" sz="1600" dirty="0" smtClean="0">
                <a:latin typeface="SimHei" pitchFamily="49" charset="-122"/>
                <a:ea typeface="SimHei" pitchFamily="49" charset="-122"/>
              </a:rPr>
              <a:t>100</a:t>
            </a:r>
            <a:r>
              <a:rPr lang="zh-CN" altLang="en-US" sz="1600" dirty="0" smtClean="0">
                <a:latin typeface="SimHei" pitchFamily="49" charset="-122"/>
                <a:ea typeface="SimHei" pitchFamily="49" charset="-122"/>
              </a:rPr>
              <a:t>公</a:t>
            </a:r>
            <a:endParaRPr lang="en-US" altLang="zh-CN" sz="1600" dirty="0" smtClean="0">
              <a:latin typeface="SimHei" pitchFamily="49" charset="-122"/>
              <a:ea typeface="SimHei" pitchFamily="49" charset="-122"/>
            </a:endParaRPr>
          </a:p>
          <a:p>
            <a:pPr>
              <a:lnSpc>
                <a:spcPct val="150000"/>
              </a:lnSpc>
              <a:buClr>
                <a:schemeClr val="accent6">
                  <a:lumMod val="75000"/>
                </a:schemeClr>
              </a:buClr>
            </a:pPr>
            <a:r>
              <a:rPr lang="en-US" altLang="zh-CN" sz="1600" dirty="0" smtClean="0">
                <a:latin typeface="SimHei" pitchFamily="49" charset="-122"/>
                <a:ea typeface="SimHei" pitchFamily="49" charset="-122"/>
              </a:rPr>
              <a:t> </a:t>
            </a:r>
            <a:r>
              <a:rPr lang="zh-CN" altLang="en-US" sz="1600" dirty="0" smtClean="0">
                <a:latin typeface="SimHei" pitchFamily="49" charset="-122"/>
                <a:ea typeface="SimHei" pitchFamily="49" charset="-122"/>
              </a:rPr>
              <a:t>里地铁线</a:t>
            </a:r>
            <a:endParaRPr lang="en-US" altLang="zh-CN" sz="1600" dirty="0" smtClean="0">
              <a:latin typeface="SimHei" pitchFamily="49" charset="-122"/>
              <a:ea typeface="SimHei" pitchFamily="49" charset="-122"/>
            </a:endParaRPr>
          </a:p>
          <a:p>
            <a:pPr>
              <a:lnSpc>
                <a:spcPct val="150000"/>
              </a:lnSpc>
              <a:buClr>
                <a:schemeClr val="accent6">
                  <a:lumMod val="75000"/>
                </a:schemeClr>
              </a:buClr>
              <a:buFont typeface="Wingdings" pitchFamily="2" charset="2"/>
              <a:buChar char="§"/>
            </a:pPr>
            <a:r>
              <a:rPr lang="en-US" altLang="zh-CN" sz="1600" dirty="0" smtClean="0">
                <a:latin typeface="SimHei" pitchFamily="49" charset="-122"/>
                <a:ea typeface="SimHei" pitchFamily="49" charset="-122"/>
              </a:rPr>
              <a:t>70%</a:t>
            </a:r>
            <a:r>
              <a:rPr lang="zh-CN" altLang="en-US" sz="1600" dirty="0" smtClean="0">
                <a:latin typeface="SimHei" pitchFamily="49" charset="-122"/>
                <a:ea typeface="SimHei" pitchFamily="49" charset="-122"/>
              </a:rPr>
              <a:t>家庭在</a:t>
            </a:r>
            <a:r>
              <a:rPr lang="en-US" altLang="zh-CN" sz="1600" dirty="0" smtClean="0">
                <a:latin typeface="SimHei" pitchFamily="49" charset="-122"/>
                <a:ea typeface="SimHei" pitchFamily="49" charset="-122"/>
              </a:rPr>
              <a:t>10</a:t>
            </a:r>
            <a:r>
              <a:rPr lang="zh-CN" altLang="en-US" sz="1600" dirty="0" smtClean="0">
                <a:latin typeface="SimHei" pitchFamily="49" charset="-122"/>
                <a:ea typeface="SimHei" pitchFamily="49" charset="-122"/>
              </a:rPr>
              <a:t>分钟步</a:t>
            </a:r>
            <a:endParaRPr lang="en-US" altLang="zh-CN" sz="1600" dirty="0" smtClean="0">
              <a:latin typeface="SimHei" pitchFamily="49" charset="-122"/>
              <a:ea typeface="SimHei" pitchFamily="49" charset="-122"/>
            </a:endParaRPr>
          </a:p>
          <a:p>
            <a:pPr>
              <a:lnSpc>
                <a:spcPct val="150000"/>
              </a:lnSpc>
              <a:buClr>
                <a:schemeClr val="accent6">
                  <a:lumMod val="75000"/>
                </a:schemeClr>
              </a:buClr>
            </a:pPr>
            <a:r>
              <a:rPr lang="en-US" altLang="zh-CN" sz="1600" dirty="0" smtClean="0">
                <a:latin typeface="SimHei" pitchFamily="49" charset="-122"/>
                <a:ea typeface="SimHei" pitchFamily="49" charset="-122"/>
              </a:rPr>
              <a:t> </a:t>
            </a:r>
            <a:r>
              <a:rPr lang="zh-CN" altLang="en-US" sz="1600" dirty="0" smtClean="0">
                <a:latin typeface="SimHei" pitchFamily="49" charset="-122"/>
                <a:ea typeface="SimHei" pitchFamily="49" charset="-122"/>
              </a:rPr>
              <a:t>程内有地铁站</a:t>
            </a:r>
            <a:endParaRPr lang="en-US" altLang="zh-CN" sz="1600" dirty="0" smtClean="0">
              <a:latin typeface="SimHei" pitchFamily="49" charset="-122"/>
              <a:ea typeface="SimHei" pitchFamily="49" charset="-122"/>
            </a:endParaRPr>
          </a:p>
        </p:txBody>
      </p:sp>
      <p:sp>
        <p:nvSpPr>
          <p:cNvPr id="18" name="TextBox 17"/>
          <p:cNvSpPr txBox="1"/>
          <p:nvPr/>
        </p:nvSpPr>
        <p:spPr>
          <a:xfrm>
            <a:off x="2373660" y="4351387"/>
            <a:ext cx="2088232" cy="1846659"/>
          </a:xfrm>
          <a:prstGeom prst="rect">
            <a:avLst/>
          </a:prstGeom>
          <a:noFill/>
        </p:spPr>
        <p:txBody>
          <a:bodyPr wrap="square" rtlCol="0">
            <a:spAutoFit/>
          </a:bodyPr>
          <a:lstStyle/>
          <a:p>
            <a:r>
              <a:rPr lang="zh-CN" altLang="en-US" b="1" dirty="0" smtClean="0">
                <a:solidFill>
                  <a:schemeClr val="accent1"/>
                </a:solidFill>
                <a:latin typeface="SimHei" pitchFamily="49" charset="-122"/>
                <a:ea typeface="SimHei" pitchFamily="49" charset="-122"/>
              </a:rPr>
              <a:t>巴士</a:t>
            </a:r>
            <a:endParaRPr lang="en-US" altLang="zh-CN" b="1" dirty="0" smtClean="0">
              <a:solidFill>
                <a:schemeClr val="accent1"/>
              </a:solidFill>
              <a:latin typeface="SimHei" pitchFamily="49" charset="-122"/>
              <a:ea typeface="SimHei" pitchFamily="49" charset="-122"/>
            </a:endParaRPr>
          </a:p>
          <a:p>
            <a:pPr>
              <a:lnSpc>
                <a:spcPct val="150000"/>
              </a:lnSpc>
              <a:buClr>
                <a:schemeClr val="accent6">
                  <a:lumMod val="75000"/>
                </a:schemeClr>
              </a:buClr>
              <a:buFont typeface="Wingdings" pitchFamily="2" charset="2"/>
              <a:buChar char="§"/>
            </a:pPr>
            <a:r>
              <a:rPr lang="zh-CN" altLang="en-US" sz="1600" dirty="0" smtClean="0">
                <a:latin typeface="SimHei" pitchFamily="49" charset="-122"/>
                <a:ea typeface="SimHei" pitchFamily="49" charset="-122"/>
              </a:rPr>
              <a:t>未来</a:t>
            </a:r>
            <a:r>
              <a:rPr lang="en-US" altLang="zh-CN" sz="1600" dirty="0" smtClean="0">
                <a:latin typeface="SimHei" pitchFamily="49" charset="-122"/>
                <a:ea typeface="SimHei" pitchFamily="49" charset="-122"/>
              </a:rPr>
              <a:t>5</a:t>
            </a:r>
            <a:r>
              <a:rPr lang="zh-CN" altLang="en-US" sz="1600" dirty="0" smtClean="0">
                <a:latin typeface="SimHei" pitchFamily="49" charset="-122"/>
                <a:ea typeface="SimHei" pitchFamily="49" charset="-122"/>
              </a:rPr>
              <a:t>年新增</a:t>
            </a:r>
            <a:r>
              <a:rPr lang="en-US" altLang="zh-CN" sz="1600" dirty="0" smtClean="0">
                <a:latin typeface="SimHei" pitchFamily="49" charset="-122"/>
                <a:ea typeface="SimHei" pitchFamily="49" charset="-122"/>
              </a:rPr>
              <a:t>800</a:t>
            </a:r>
            <a:r>
              <a:rPr lang="zh-CN" altLang="en-US" sz="1600" dirty="0" smtClean="0">
                <a:latin typeface="SimHei" pitchFamily="49" charset="-122"/>
                <a:ea typeface="SimHei" pitchFamily="49" charset="-122"/>
              </a:rPr>
              <a:t>辆</a:t>
            </a:r>
            <a:endParaRPr lang="en-US" altLang="zh-CN" sz="1600" dirty="0" smtClean="0">
              <a:latin typeface="SimHei" pitchFamily="49" charset="-122"/>
              <a:ea typeface="SimHei" pitchFamily="49" charset="-122"/>
            </a:endParaRPr>
          </a:p>
          <a:p>
            <a:pPr>
              <a:lnSpc>
                <a:spcPct val="150000"/>
              </a:lnSpc>
              <a:buClr>
                <a:schemeClr val="accent6">
                  <a:lumMod val="75000"/>
                </a:schemeClr>
              </a:buClr>
            </a:pPr>
            <a:r>
              <a:rPr lang="en-US" altLang="zh-CN" sz="1600" dirty="0" smtClean="0">
                <a:latin typeface="SimHei" pitchFamily="49" charset="-122"/>
                <a:ea typeface="SimHei" pitchFamily="49" charset="-122"/>
              </a:rPr>
              <a:t> </a:t>
            </a:r>
            <a:r>
              <a:rPr lang="zh-CN" altLang="en-US" sz="1600" dirty="0" smtClean="0">
                <a:latin typeface="SimHei" pitchFamily="49" charset="-122"/>
                <a:ea typeface="SimHei" pitchFamily="49" charset="-122"/>
              </a:rPr>
              <a:t>巴士</a:t>
            </a:r>
            <a:endParaRPr lang="en-US" altLang="zh-CN" sz="1600" dirty="0" smtClean="0">
              <a:latin typeface="SimHei" pitchFamily="49" charset="-122"/>
              <a:ea typeface="SimHei" pitchFamily="49" charset="-122"/>
            </a:endParaRPr>
          </a:p>
          <a:p>
            <a:pPr>
              <a:lnSpc>
                <a:spcPct val="150000"/>
              </a:lnSpc>
              <a:buClr>
                <a:schemeClr val="accent6">
                  <a:lumMod val="75000"/>
                </a:schemeClr>
              </a:buClr>
              <a:buFont typeface="Wingdings" pitchFamily="2" charset="2"/>
              <a:buChar char="§"/>
            </a:pPr>
            <a:r>
              <a:rPr lang="zh-CN" altLang="en-US" sz="1600" dirty="0" smtClean="0">
                <a:latin typeface="SimHei" pitchFamily="49" charset="-122"/>
                <a:ea typeface="SimHei" pitchFamily="49" charset="-122"/>
              </a:rPr>
              <a:t>为残疾人士提供更</a:t>
            </a:r>
            <a:endParaRPr lang="en-US" altLang="zh-CN" sz="1600" dirty="0" smtClean="0">
              <a:latin typeface="SimHei" pitchFamily="49" charset="-122"/>
              <a:ea typeface="SimHei" pitchFamily="49" charset="-122"/>
            </a:endParaRPr>
          </a:p>
          <a:p>
            <a:pPr>
              <a:lnSpc>
                <a:spcPct val="150000"/>
              </a:lnSpc>
              <a:buClr>
                <a:schemeClr val="accent6">
                  <a:lumMod val="75000"/>
                </a:schemeClr>
              </a:buClr>
            </a:pPr>
            <a:r>
              <a:rPr lang="en-US" altLang="zh-CN" sz="1600" dirty="0" smtClean="0">
                <a:latin typeface="SimHei" pitchFamily="49" charset="-122"/>
                <a:ea typeface="SimHei" pitchFamily="49" charset="-122"/>
              </a:rPr>
              <a:t> </a:t>
            </a:r>
            <a:r>
              <a:rPr lang="zh-CN" altLang="en-US" sz="1600" dirty="0" smtClean="0">
                <a:latin typeface="SimHei" pitchFamily="49" charset="-122"/>
                <a:ea typeface="SimHei" pitchFamily="49" charset="-122"/>
              </a:rPr>
              <a:t>大便利</a:t>
            </a:r>
            <a:endParaRPr lang="en-US" altLang="zh-CN" sz="1600" dirty="0" smtClean="0">
              <a:latin typeface="SimHei" pitchFamily="49" charset="-122"/>
              <a:ea typeface="SimHei" pitchFamily="49" charset="-122"/>
            </a:endParaRPr>
          </a:p>
        </p:txBody>
      </p:sp>
      <p:sp>
        <p:nvSpPr>
          <p:cNvPr id="19" name="TextBox 18"/>
          <p:cNvSpPr txBox="1"/>
          <p:nvPr/>
        </p:nvSpPr>
        <p:spPr>
          <a:xfrm>
            <a:off x="4649341" y="4366245"/>
            <a:ext cx="2088232" cy="2215991"/>
          </a:xfrm>
          <a:prstGeom prst="rect">
            <a:avLst/>
          </a:prstGeom>
          <a:noFill/>
        </p:spPr>
        <p:txBody>
          <a:bodyPr wrap="square" rtlCol="0">
            <a:spAutoFit/>
          </a:bodyPr>
          <a:lstStyle/>
          <a:p>
            <a:r>
              <a:rPr lang="zh-CN" altLang="en-US" b="1" dirty="0" smtClean="0">
                <a:solidFill>
                  <a:schemeClr val="accent1"/>
                </a:solidFill>
                <a:latin typeface="SimHei" pitchFamily="49" charset="-122"/>
                <a:ea typeface="SimHei" pitchFamily="49" charset="-122"/>
              </a:rPr>
              <a:t>住宅</a:t>
            </a:r>
            <a:endParaRPr lang="en-US" altLang="zh-CN" b="1" dirty="0" smtClean="0">
              <a:solidFill>
                <a:schemeClr val="accent1"/>
              </a:solidFill>
              <a:latin typeface="SimHei" pitchFamily="49" charset="-122"/>
              <a:ea typeface="SimHei" pitchFamily="49" charset="-122"/>
            </a:endParaRPr>
          </a:p>
          <a:p>
            <a:pPr>
              <a:lnSpc>
                <a:spcPct val="150000"/>
              </a:lnSpc>
              <a:buClr>
                <a:schemeClr val="accent6">
                  <a:lumMod val="75000"/>
                </a:schemeClr>
              </a:buClr>
              <a:buFont typeface="Wingdings" pitchFamily="2" charset="2"/>
              <a:buChar char="§"/>
            </a:pPr>
            <a:r>
              <a:rPr lang="zh-CN" altLang="en-US" sz="1600" dirty="0" smtClean="0">
                <a:latin typeface="SimHei" pitchFamily="49" charset="-122"/>
                <a:ea typeface="SimHei" pitchFamily="49" charset="-122"/>
              </a:rPr>
              <a:t>在</a:t>
            </a:r>
            <a:r>
              <a:rPr lang="en-US" altLang="zh-CN" sz="1600" dirty="0" smtClean="0">
                <a:latin typeface="SimHei" pitchFamily="49" charset="-122"/>
                <a:ea typeface="SimHei" pitchFamily="49" charset="-122"/>
              </a:rPr>
              <a:t>2016</a:t>
            </a:r>
            <a:r>
              <a:rPr lang="zh-CN" altLang="en-US" sz="1600" dirty="0" smtClean="0">
                <a:latin typeface="SimHei" pitchFamily="49" charset="-122"/>
                <a:ea typeface="SimHei" pitchFamily="49" charset="-122"/>
              </a:rPr>
              <a:t>年前新增</a:t>
            </a:r>
            <a:endParaRPr lang="en-US" altLang="zh-CN" sz="1600" dirty="0" smtClean="0">
              <a:latin typeface="SimHei" pitchFamily="49" charset="-122"/>
              <a:ea typeface="SimHei" pitchFamily="49" charset="-122"/>
            </a:endParaRPr>
          </a:p>
          <a:p>
            <a:pPr>
              <a:lnSpc>
                <a:spcPct val="150000"/>
              </a:lnSpc>
              <a:buClr>
                <a:schemeClr val="accent6">
                  <a:lumMod val="75000"/>
                </a:schemeClr>
              </a:buClr>
            </a:pPr>
            <a:r>
              <a:rPr lang="en-US" altLang="zh-CN" sz="1600" dirty="0" smtClean="0">
                <a:latin typeface="SimHei" pitchFamily="49" charset="-122"/>
                <a:ea typeface="SimHei" pitchFamily="49" charset="-122"/>
              </a:rPr>
              <a:t>110,000</a:t>
            </a:r>
            <a:r>
              <a:rPr lang="zh-CN" altLang="en-US" sz="1600" dirty="0" smtClean="0">
                <a:latin typeface="SimHei" pitchFamily="49" charset="-122"/>
                <a:ea typeface="SimHei" pitchFamily="49" charset="-122"/>
              </a:rPr>
              <a:t>套公共住宅和</a:t>
            </a:r>
            <a:r>
              <a:rPr lang="en-US" altLang="zh-CN" sz="1600" dirty="0" smtClean="0">
                <a:latin typeface="SimHei" pitchFamily="49" charset="-122"/>
                <a:ea typeface="SimHei" pitchFamily="49" charset="-122"/>
              </a:rPr>
              <a:t>90,000</a:t>
            </a:r>
            <a:r>
              <a:rPr lang="zh-CN" altLang="en-US" sz="1600" dirty="0" smtClean="0">
                <a:latin typeface="SimHei" pitchFamily="49" charset="-122"/>
                <a:ea typeface="SimHei" pitchFamily="49" charset="-122"/>
              </a:rPr>
              <a:t>套私人住宅</a:t>
            </a:r>
            <a:endParaRPr lang="en-US" altLang="zh-CN" sz="1600" dirty="0" smtClean="0">
              <a:latin typeface="SimHei" pitchFamily="49" charset="-122"/>
              <a:ea typeface="SimHei" pitchFamily="49" charset="-122"/>
            </a:endParaRPr>
          </a:p>
          <a:p>
            <a:pPr>
              <a:lnSpc>
                <a:spcPct val="150000"/>
              </a:lnSpc>
              <a:buClr>
                <a:schemeClr val="accent6">
                  <a:lumMod val="75000"/>
                </a:schemeClr>
              </a:buClr>
              <a:buFont typeface="Wingdings" pitchFamily="2" charset="2"/>
              <a:buChar char="§"/>
            </a:pPr>
            <a:r>
              <a:rPr lang="zh-CN" altLang="en-US" sz="1600" dirty="0" smtClean="0">
                <a:latin typeface="SimHei" pitchFamily="49" charset="-122"/>
                <a:ea typeface="SimHei" pitchFamily="49" charset="-122"/>
              </a:rPr>
              <a:t>对市中心区进行翻新改造</a:t>
            </a:r>
            <a:endParaRPr lang="en-US" altLang="zh-CN" sz="1600" dirty="0" smtClean="0">
              <a:latin typeface="SimHei" pitchFamily="49" charset="-122"/>
              <a:ea typeface="SimHei" pitchFamily="49" charset="-122"/>
            </a:endParaRPr>
          </a:p>
        </p:txBody>
      </p:sp>
      <p:sp>
        <p:nvSpPr>
          <p:cNvPr id="20" name="TextBox 19"/>
          <p:cNvSpPr txBox="1"/>
          <p:nvPr/>
        </p:nvSpPr>
        <p:spPr>
          <a:xfrm>
            <a:off x="6948264" y="4365104"/>
            <a:ext cx="2088232" cy="1846659"/>
          </a:xfrm>
          <a:prstGeom prst="rect">
            <a:avLst/>
          </a:prstGeom>
          <a:noFill/>
        </p:spPr>
        <p:txBody>
          <a:bodyPr wrap="square" rtlCol="0">
            <a:spAutoFit/>
          </a:bodyPr>
          <a:lstStyle/>
          <a:p>
            <a:r>
              <a:rPr lang="zh-CN" altLang="en-US" b="1" dirty="0" smtClean="0">
                <a:solidFill>
                  <a:schemeClr val="accent1"/>
                </a:solidFill>
                <a:latin typeface="SimHei" pitchFamily="49" charset="-122"/>
                <a:ea typeface="SimHei" pitchFamily="49" charset="-122"/>
              </a:rPr>
              <a:t>医疗</a:t>
            </a:r>
            <a:endParaRPr lang="en-US" altLang="zh-CN" b="1" dirty="0" smtClean="0">
              <a:solidFill>
                <a:schemeClr val="accent1"/>
              </a:solidFill>
              <a:latin typeface="SimHei" pitchFamily="49" charset="-122"/>
              <a:ea typeface="SimHei" pitchFamily="49" charset="-122"/>
            </a:endParaRPr>
          </a:p>
          <a:p>
            <a:pPr>
              <a:lnSpc>
                <a:spcPct val="150000"/>
              </a:lnSpc>
              <a:buClr>
                <a:schemeClr val="accent6">
                  <a:lumMod val="75000"/>
                </a:schemeClr>
              </a:buClr>
              <a:buFont typeface="Wingdings" pitchFamily="2" charset="2"/>
              <a:buChar char="§"/>
            </a:pPr>
            <a:r>
              <a:rPr lang="zh-CN" altLang="en-US" sz="1600" dirty="0" smtClean="0">
                <a:latin typeface="SimHei" pitchFamily="49" charset="-122"/>
                <a:ea typeface="SimHei" pitchFamily="49" charset="-122"/>
              </a:rPr>
              <a:t>新增</a:t>
            </a:r>
            <a:r>
              <a:rPr lang="en-US" altLang="zh-CN" sz="1600" dirty="0" smtClean="0">
                <a:latin typeface="SimHei" pitchFamily="49" charset="-122"/>
                <a:ea typeface="SimHei" pitchFamily="49" charset="-122"/>
              </a:rPr>
              <a:t>4100</a:t>
            </a:r>
            <a:r>
              <a:rPr lang="zh-CN" altLang="en-US" sz="1600" dirty="0" smtClean="0">
                <a:latin typeface="SimHei" pitchFamily="49" charset="-122"/>
                <a:ea typeface="SimHei" pitchFamily="49" charset="-122"/>
              </a:rPr>
              <a:t>个医院病</a:t>
            </a:r>
            <a:endParaRPr lang="en-US" altLang="zh-CN" sz="1600" dirty="0" smtClean="0">
              <a:latin typeface="SimHei" pitchFamily="49" charset="-122"/>
              <a:ea typeface="SimHei" pitchFamily="49" charset="-122"/>
            </a:endParaRPr>
          </a:p>
          <a:p>
            <a:pPr>
              <a:lnSpc>
                <a:spcPct val="150000"/>
              </a:lnSpc>
              <a:buClr>
                <a:schemeClr val="accent6">
                  <a:lumMod val="75000"/>
                </a:schemeClr>
              </a:buClr>
            </a:pPr>
            <a:r>
              <a:rPr lang="en-US" altLang="zh-CN" sz="1600" dirty="0" smtClean="0">
                <a:latin typeface="SimHei" pitchFamily="49" charset="-122"/>
                <a:ea typeface="SimHei" pitchFamily="49" charset="-122"/>
              </a:rPr>
              <a:t> </a:t>
            </a:r>
            <a:r>
              <a:rPr lang="zh-CN" altLang="en-US" sz="1600" dirty="0" smtClean="0">
                <a:latin typeface="SimHei" pitchFamily="49" charset="-122"/>
                <a:ea typeface="SimHei" pitchFamily="49" charset="-122"/>
              </a:rPr>
              <a:t>床</a:t>
            </a:r>
            <a:endParaRPr lang="en-US" altLang="zh-CN" sz="1600" dirty="0" smtClean="0">
              <a:latin typeface="SimHei" pitchFamily="49" charset="-122"/>
              <a:ea typeface="SimHei" pitchFamily="49" charset="-122"/>
            </a:endParaRPr>
          </a:p>
          <a:p>
            <a:pPr>
              <a:lnSpc>
                <a:spcPct val="150000"/>
              </a:lnSpc>
              <a:buClr>
                <a:schemeClr val="accent6">
                  <a:lumMod val="75000"/>
                </a:schemeClr>
              </a:buClr>
              <a:buFont typeface="Wingdings" pitchFamily="2" charset="2"/>
              <a:buChar char="§"/>
            </a:pPr>
            <a:r>
              <a:rPr lang="zh-CN" altLang="en-US" sz="1600" dirty="0" smtClean="0">
                <a:latin typeface="SimHei" pitchFamily="49" charset="-122"/>
                <a:ea typeface="SimHei" pitchFamily="49" charset="-122"/>
              </a:rPr>
              <a:t>更多服务于老年人</a:t>
            </a:r>
            <a:endParaRPr lang="en-US" altLang="zh-CN" sz="1600" dirty="0" smtClean="0">
              <a:latin typeface="SimHei" pitchFamily="49" charset="-122"/>
              <a:ea typeface="SimHei" pitchFamily="49" charset="-122"/>
            </a:endParaRPr>
          </a:p>
          <a:p>
            <a:pPr>
              <a:lnSpc>
                <a:spcPct val="150000"/>
              </a:lnSpc>
              <a:buClr>
                <a:schemeClr val="accent6">
                  <a:lumMod val="75000"/>
                </a:schemeClr>
              </a:buClr>
            </a:pPr>
            <a:r>
              <a:rPr lang="en-US" altLang="zh-CN" sz="1600" dirty="0" smtClean="0">
                <a:latin typeface="SimHei" pitchFamily="49" charset="-122"/>
                <a:ea typeface="SimHei" pitchFamily="49" charset="-122"/>
              </a:rPr>
              <a:t> </a:t>
            </a:r>
            <a:r>
              <a:rPr lang="zh-CN" altLang="en-US" sz="1600" dirty="0" smtClean="0">
                <a:latin typeface="SimHei" pitchFamily="49" charset="-122"/>
                <a:ea typeface="SimHei" pitchFamily="49" charset="-122"/>
              </a:rPr>
              <a:t>的医疗设施</a:t>
            </a:r>
            <a:endParaRPr lang="en-US" altLang="zh-CN" sz="1600" dirty="0" smtClean="0">
              <a:latin typeface="SimHei" pitchFamily="49" charset="-122"/>
              <a:ea typeface="SimHei" pitchFamily="49" charset="-122"/>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6" grpId="0"/>
      <p:bldP spid="18" grpId="0"/>
      <p:bldP spid="19" grpId="0"/>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新加坡的华丽转型</a:t>
            </a:r>
            <a:endParaRPr lang="en-US" altLang="zh-CN"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endParaRPr>
          </a:p>
          <a:p>
            <a:pPr marL="0" lvl="1" algn="ctr" eaLnBrk="0" hangingPunct="0">
              <a:defRPr/>
            </a:pPr>
            <a:r>
              <a:rPr lang="zh-CN" altLang="en-US" sz="3600" b="1" dirty="0" smtClean="0">
                <a:ln w="1905"/>
                <a:solidFill>
                  <a:srgbClr val="C50C46"/>
                </a:solidFill>
                <a:effectLst>
                  <a:outerShdw blurRad="38100" dist="38100" dir="2700000" algn="tl">
                    <a:srgbClr val="000000">
                      <a:alpha val="43137"/>
                    </a:srgbClr>
                  </a:outerShdw>
                </a:effectLst>
                <a:latin typeface="Candara" pitchFamily="34" charset="0"/>
                <a:cs typeface="Arial" charset="0"/>
              </a:rPr>
              <a:t>确保高质量的生活环境</a:t>
            </a:r>
            <a:endParaRPr lang="en-US" altLang="zh-CN" sz="3600" b="1" dirty="0">
              <a:ln w="1905"/>
              <a:solidFill>
                <a:srgbClr val="C50C46"/>
              </a:solidFill>
              <a:effectLst>
                <a:outerShdw blurRad="38100" dist="38100" dir="2700000" algn="tl">
                  <a:srgbClr val="000000">
                    <a:alpha val="43137"/>
                  </a:srgbClr>
                </a:outerShdw>
              </a:effectLst>
              <a:latin typeface="Candara" pitchFamily="34" charset="0"/>
              <a:cs typeface="Arial" charset="0"/>
            </a:endParaRPr>
          </a:p>
        </p:txBody>
      </p:sp>
      <p:sp>
        <p:nvSpPr>
          <p:cNvPr id="3" name="Rectangle 2"/>
          <p:cNvSpPr/>
          <p:nvPr/>
        </p:nvSpPr>
        <p:spPr>
          <a:xfrm>
            <a:off x="0" y="904528"/>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8" name="Rectangle 7"/>
          <p:cNvSpPr/>
          <p:nvPr/>
        </p:nvSpPr>
        <p:spPr>
          <a:xfrm>
            <a:off x="0" y="1005111"/>
            <a:ext cx="9144000" cy="5421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100" dirty="0" smtClean="0">
                <a:effectLst>
                  <a:outerShdw blurRad="38100" dist="38100" dir="2700000" algn="tl">
                    <a:srgbClr val="000000">
                      <a:alpha val="43137"/>
                    </a:srgbClr>
                  </a:outerShdw>
                </a:effectLst>
                <a:latin typeface="SimHei" pitchFamily="49" charset="-122"/>
                <a:ea typeface="SimHei" pitchFamily="49" charset="-122"/>
              </a:rPr>
              <a:t>基础设施建设  </a:t>
            </a:r>
            <a:r>
              <a:rPr lang="en-US" altLang="zh-CN" sz="3100" dirty="0" smtClean="0">
                <a:solidFill>
                  <a:srgbClr val="FFC000"/>
                </a:solidFill>
                <a:effectLst>
                  <a:outerShdw blurRad="38100" dist="38100" dir="2700000" algn="tl">
                    <a:srgbClr val="000000">
                      <a:alpha val="43137"/>
                    </a:srgbClr>
                  </a:outerShdw>
                </a:effectLst>
                <a:latin typeface="SimHei" pitchFamily="49" charset="-122"/>
                <a:ea typeface="SimHei" pitchFamily="49" charset="-122"/>
              </a:rPr>
              <a:t>2030</a:t>
            </a:r>
            <a:r>
              <a:rPr lang="zh-CN" altLang="en-US" sz="3100" dirty="0" smtClean="0">
                <a:solidFill>
                  <a:srgbClr val="FFC000"/>
                </a:solidFill>
                <a:effectLst>
                  <a:outerShdw blurRad="38100" dist="38100" dir="2700000" algn="tl">
                    <a:srgbClr val="000000">
                      <a:alpha val="43137"/>
                    </a:srgbClr>
                  </a:outerShdw>
                </a:effectLst>
                <a:latin typeface="SimHei" pitchFamily="49" charset="-122"/>
                <a:ea typeface="SimHei" pitchFamily="49" charset="-122"/>
              </a:rPr>
              <a:t>年前完成</a:t>
            </a:r>
            <a:endParaRPr lang="en-SG" sz="3100" dirty="0">
              <a:solidFill>
                <a:srgbClr val="FFC000"/>
              </a:solidFill>
              <a:effectLst>
                <a:outerShdw blurRad="38100" dist="38100" dir="2700000" algn="tl">
                  <a:srgbClr val="000000">
                    <a:alpha val="43137"/>
                  </a:srgbClr>
                </a:outerShdw>
              </a:effectLst>
              <a:latin typeface="SimHei" pitchFamily="49" charset="-122"/>
              <a:ea typeface="SimHei" pitchFamily="49" charset="-122"/>
            </a:endParaRPr>
          </a:p>
        </p:txBody>
      </p:sp>
      <p:sp>
        <p:nvSpPr>
          <p:cNvPr id="11" name="TextBox 10"/>
          <p:cNvSpPr txBox="1"/>
          <p:nvPr/>
        </p:nvSpPr>
        <p:spPr>
          <a:xfrm>
            <a:off x="0" y="1556792"/>
            <a:ext cx="9144000" cy="800219"/>
          </a:xfrm>
          <a:prstGeom prst="rect">
            <a:avLst/>
          </a:prstGeom>
          <a:noFill/>
        </p:spPr>
        <p:txBody>
          <a:bodyPr wrap="square" rtlCol="0">
            <a:spAutoFit/>
          </a:bodyPr>
          <a:lstStyle/>
          <a:p>
            <a:pPr algn="ctr"/>
            <a:r>
              <a:rPr lang="zh-CN" altLang="en-US" sz="2300" b="1" dirty="0" smtClean="0"/>
              <a:t>进行长远规划，以使</a:t>
            </a:r>
            <a:r>
              <a:rPr lang="en-US" altLang="zh-CN" sz="2300" b="1" dirty="0" smtClean="0"/>
              <a:t>2030</a:t>
            </a:r>
            <a:r>
              <a:rPr lang="zh-CN" altLang="en-US" sz="2300" b="1" dirty="0" smtClean="0"/>
              <a:t>年时的</a:t>
            </a:r>
            <a:r>
              <a:rPr lang="en-US" altLang="zh-CN" sz="2300" b="1" dirty="0" smtClean="0"/>
              <a:t>650</a:t>
            </a:r>
            <a:r>
              <a:rPr lang="zh-CN" altLang="en-US" sz="2300" b="1" dirty="0" smtClean="0"/>
              <a:t>万至</a:t>
            </a:r>
            <a:r>
              <a:rPr lang="en-US" altLang="zh-CN" sz="2300" b="1" dirty="0" smtClean="0"/>
              <a:t>690</a:t>
            </a:r>
            <a:r>
              <a:rPr lang="zh-CN" altLang="en-US" sz="2300" b="1" dirty="0" smtClean="0"/>
              <a:t>万人享有优质生活，</a:t>
            </a:r>
            <a:endParaRPr lang="en-US" altLang="zh-CN" sz="2300" b="1" dirty="0" smtClean="0"/>
          </a:p>
          <a:p>
            <a:pPr algn="ctr"/>
            <a:r>
              <a:rPr lang="zh-CN" altLang="en-US" sz="2300" b="1" dirty="0" smtClean="0"/>
              <a:t>并创造未来的发展空间</a:t>
            </a:r>
            <a:endParaRPr lang="en-SG" sz="2300" b="1" dirty="0"/>
          </a:p>
        </p:txBody>
      </p:sp>
      <p:sp>
        <p:nvSpPr>
          <p:cNvPr id="16" name="TextBox 15"/>
          <p:cNvSpPr txBox="1"/>
          <p:nvPr/>
        </p:nvSpPr>
        <p:spPr>
          <a:xfrm>
            <a:off x="107505" y="4365104"/>
            <a:ext cx="2088232" cy="2954655"/>
          </a:xfrm>
          <a:prstGeom prst="rect">
            <a:avLst/>
          </a:prstGeom>
          <a:noFill/>
        </p:spPr>
        <p:txBody>
          <a:bodyPr wrap="square" rtlCol="0">
            <a:spAutoFit/>
          </a:bodyPr>
          <a:lstStyle/>
          <a:p>
            <a:r>
              <a:rPr lang="zh-CN" altLang="en-US" b="1" dirty="0" smtClean="0">
                <a:solidFill>
                  <a:schemeClr val="accent1"/>
                </a:solidFill>
                <a:latin typeface="SimHei" pitchFamily="49" charset="-122"/>
                <a:ea typeface="SimHei" pitchFamily="49" charset="-122"/>
              </a:rPr>
              <a:t>地铁</a:t>
            </a:r>
            <a:endParaRPr lang="en-US" altLang="zh-CN" b="1" dirty="0" smtClean="0">
              <a:solidFill>
                <a:schemeClr val="accent1"/>
              </a:solidFill>
              <a:latin typeface="SimHei" pitchFamily="49" charset="-122"/>
              <a:ea typeface="SimHei" pitchFamily="49" charset="-122"/>
            </a:endParaRPr>
          </a:p>
          <a:p>
            <a:pPr>
              <a:lnSpc>
                <a:spcPct val="150000"/>
              </a:lnSpc>
              <a:buClr>
                <a:schemeClr val="accent6">
                  <a:lumMod val="75000"/>
                </a:schemeClr>
              </a:buClr>
              <a:buFont typeface="Wingdings" pitchFamily="2" charset="2"/>
              <a:buChar char="§"/>
            </a:pPr>
            <a:r>
              <a:rPr lang="zh-CN" altLang="en-US" sz="1600" dirty="0" smtClean="0">
                <a:latin typeface="SimHei" pitchFamily="49" charset="-122"/>
                <a:ea typeface="SimHei" pitchFamily="49" charset="-122"/>
              </a:rPr>
              <a:t>地铁线路增加一倍至</a:t>
            </a:r>
            <a:r>
              <a:rPr lang="en-US" altLang="zh-CN" sz="1600" dirty="0" smtClean="0">
                <a:latin typeface="SimHei" pitchFamily="49" charset="-122"/>
                <a:ea typeface="SimHei" pitchFamily="49" charset="-122"/>
              </a:rPr>
              <a:t>360</a:t>
            </a:r>
            <a:r>
              <a:rPr lang="zh-CN" altLang="en-US" sz="1600" dirty="0" smtClean="0">
                <a:latin typeface="SimHei" pitchFamily="49" charset="-122"/>
                <a:ea typeface="SimHei" pitchFamily="49" charset="-122"/>
              </a:rPr>
              <a:t>公里</a:t>
            </a:r>
            <a:endParaRPr lang="en-US" altLang="zh-CN" sz="1600" dirty="0" smtClean="0">
              <a:latin typeface="SimHei" pitchFamily="49" charset="-122"/>
              <a:ea typeface="SimHei" pitchFamily="49" charset="-122"/>
            </a:endParaRPr>
          </a:p>
          <a:p>
            <a:pPr>
              <a:lnSpc>
                <a:spcPct val="150000"/>
              </a:lnSpc>
              <a:buClr>
                <a:schemeClr val="accent6">
                  <a:lumMod val="75000"/>
                </a:schemeClr>
              </a:buClr>
              <a:buFont typeface="Wingdings" pitchFamily="2" charset="2"/>
              <a:buChar char="§"/>
            </a:pPr>
            <a:r>
              <a:rPr lang="en-US" altLang="zh-CN" sz="1600" dirty="0" smtClean="0">
                <a:latin typeface="SimHei" pitchFamily="49" charset="-122"/>
                <a:ea typeface="SimHei" pitchFamily="49" charset="-122"/>
              </a:rPr>
              <a:t>80%</a:t>
            </a:r>
            <a:r>
              <a:rPr lang="zh-CN" altLang="en-US" sz="1600" dirty="0" smtClean="0">
                <a:latin typeface="SimHei" pitchFamily="49" charset="-122"/>
                <a:ea typeface="SimHei" pitchFamily="49" charset="-122"/>
              </a:rPr>
              <a:t>家庭在</a:t>
            </a:r>
            <a:r>
              <a:rPr lang="en-US" altLang="zh-CN" sz="1600" dirty="0" smtClean="0">
                <a:latin typeface="SimHei" pitchFamily="49" charset="-122"/>
                <a:ea typeface="SimHei" pitchFamily="49" charset="-122"/>
              </a:rPr>
              <a:t>10</a:t>
            </a:r>
            <a:r>
              <a:rPr lang="zh-CN" altLang="en-US" sz="1600" dirty="0" smtClean="0">
                <a:latin typeface="SimHei" pitchFamily="49" charset="-122"/>
                <a:ea typeface="SimHei" pitchFamily="49" charset="-122"/>
              </a:rPr>
              <a:t>分钟步程内有地铁站</a:t>
            </a:r>
            <a:endParaRPr lang="en-US" altLang="zh-CN" sz="1600" dirty="0" smtClean="0">
              <a:latin typeface="SimHei" pitchFamily="49" charset="-122"/>
              <a:ea typeface="SimHei" pitchFamily="49" charset="-122"/>
            </a:endParaRPr>
          </a:p>
          <a:p>
            <a:pPr>
              <a:lnSpc>
                <a:spcPct val="150000"/>
              </a:lnSpc>
              <a:buClr>
                <a:schemeClr val="accent6">
                  <a:lumMod val="75000"/>
                </a:schemeClr>
              </a:buClr>
              <a:buFont typeface="Wingdings" pitchFamily="2" charset="2"/>
              <a:buChar char="§"/>
            </a:pPr>
            <a:r>
              <a:rPr lang="zh-CN" altLang="en-US" sz="1600" dirty="0" smtClean="0">
                <a:latin typeface="SimHei" pitchFamily="49" charset="-122"/>
                <a:ea typeface="SimHei" pitchFamily="49" charset="-122"/>
              </a:rPr>
              <a:t>建成两条新地铁线及三条延长线</a:t>
            </a:r>
            <a:endParaRPr lang="en-US" altLang="zh-CN" sz="1600" dirty="0" smtClean="0">
              <a:latin typeface="SimHei" pitchFamily="49" charset="-122"/>
              <a:ea typeface="SimHei" pitchFamily="49" charset="-122"/>
            </a:endParaRPr>
          </a:p>
          <a:p>
            <a:pPr>
              <a:lnSpc>
                <a:spcPct val="150000"/>
              </a:lnSpc>
              <a:buClr>
                <a:schemeClr val="accent6">
                  <a:lumMod val="75000"/>
                </a:schemeClr>
              </a:buClr>
            </a:pPr>
            <a:endParaRPr lang="en-US" altLang="zh-CN" sz="1600" dirty="0" smtClean="0">
              <a:latin typeface="SimHei" pitchFamily="49" charset="-122"/>
              <a:ea typeface="SimHei" pitchFamily="49" charset="-122"/>
            </a:endParaRPr>
          </a:p>
        </p:txBody>
      </p:sp>
      <p:sp>
        <p:nvSpPr>
          <p:cNvPr id="18" name="TextBox 17"/>
          <p:cNvSpPr txBox="1"/>
          <p:nvPr/>
        </p:nvSpPr>
        <p:spPr>
          <a:xfrm>
            <a:off x="2373660" y="4351387"/>
            <a:ext cx="2088232" cy="1846659"/>
          </a:xfrm>
          <a:prstGeom prst="rect">
            <a:avLst/>
          </a:prstGeom>
          <a:noFill/>
        </p:spPr>
        <p:txBody>
          <a:bodyPr wrap="square" rtlCol="0">
            <a:spAutoFit/>
          </a:bodyPr>
          <a:lstStyle/>
          <a:p>
            <a:r>
              <a:rPr lang="zh-CN" altLang="en-US" b="1" dirty="0" smtClean="0">
                <a:solidFill>
                  <a:schemeClr val="accent1"/>
                </a:solidFill>
                <a:latin typeface="SimHei" pitchFamily="49" charset="-122"/>
                <a:ea typeface="SimHei" pitchFamily="49" charset="-122"/>
              </a:rPr>
              <a:t>住宅</a:t>
            </a:r>
            <a:endParaRPr lang="en-US" altLang="zh-CN" b="1" dirty="0" smtClean="0">
              <a:solidFill>
                <a:schemeClr val="accent1"/>
              </a:solidFill>
              <a:latin typeface="SimHei" pitchFamily="49" charset="-122"/>
              <a:ea typeface="SimHei" pitchFamily="49" charset="-122"/>
            </a:endParaRPr>
          </a:p>
          <a:p>
            <a:pPr>
              <a:lnSpc>
                <a:spcPct val="150000"/>
              </a:lnSpc>
              <a:buClr>
                <a:schemeClr val="accent6">
                  <a:lumMod val="75000"/>
                </a:schemeClr>
              </a:buClr>
              <a:buFont typeface="Wingdings" pitchFamily="2" charset="2"/>
              <a:buChar char="§"/>
            </a:pPr>
            <a:r>
              <a:rPr lang="zh-CN" altLang="en-US" sz="1600" dirty="0" smtClean="0">
                <a:latin typeface="SimHei" pitchFamily="49" charset="-122"/>
                <a:ea typeface="SimHei" pitchFamily="49" charset="-122"/>
              </a:rPr>
              <a:t>为</a:t>
            </a:r>
            <a:r>
              <a:rPr lang="en-US" altLang="zh-CN" sz="1600" dirty="0" smtClean="0">
                <a:latin typeface="SimHei" pitchFamily="49" charset="-122"/>
                <a:ea typeface="SimHei" pitchFamily="49" charset="-122"/>
              </a:rPr>
              <a:t>700,000</a:t>
            </a:r>
            <a:r>
              <a:rPr lang="zh-CN" altLang="en-US" sz="1600" dirty="0" smtClean="0">
                <a:latin typeface="SimHei" pitchFamily="49" charset="-122"/>
                <a:ea typeface="SimHei" pitchFamily="49" charset="-122"/>
              </a:rPr>
              <a:t>套住宅规划土地</a:t>
            </a:r>
            <a:endParaRPr lang="en-US" altLang="zh-CN" sz="1600" dirty="0" smtClean="0">
              <a:latin typeface="SimHei" pitchFamily="49" charset="-122"/>
              <a:ea typeface="SimHei" pitchFamily="49" charset="-122"/>
            </a:endParaRPr>
          </a:p>
          <a:p>
            <a:pPr>
              <a:lnSpc>
                <a:spcPct val="150000"/>
              </a:lnSpc>
              <a:buClr>
                <a:schemeClr val="accent6">
                  <a:lumMod val="75000"/>
                </a:schemeClr>
              </a:buClr>
              <a:buFont typeface="Wingdings" pitchFamily="2" charset="2"/>
              <a:buChar char="§"/>
            </a:pPr>
            <a:r>
              <a:rPr lang="zh-CN" altLang="en-US" sz="1600" dirty="0" smtClean="0">
                <a:latin typeface="SimHei" pitchFamily="49" charset="-122"/>
                <a:ea typeface="SimHei" pitchFamily="49" charset="-122"/>
              </a:rPr>
              <a:t>建设富有活力及独特魅力的住宅区</a:t>
            </a:r>
            <a:endParaRPr lang="en-US" altLang="zh-CN" sz="1600" dirty="0" smtClean="0">
              <a:latin typeface="SimHei" pitchFamily="49" charset="-122"/>
              <a:ea typeface="SimHei" pitchFamily="49" charset="-122"/>
            </a:endParaRPr>
          </a:p>
        </p:txBody>
      </p:sp>
      <p:sp>
        <p:nvSpPr>
          <p:cNvPr id="19" name="TextBox 18"/>
          <p:cNvSpPr txBox="1"/>
          <p:nvPr/>
        </p:nvSpPr>
        <p:spPr>
          <a:xfrm>
            <a:off x="4649341" y="4366245"/>
            <a:ext cx="2088232" cy="2123658"/>
          </a:xfrm>
          <a:prstGeom prst="rect">
            <a:avLst/>
          </a:prstGeom>
          <a:noFill/>
        </p:spPr>
        <p:txBody>
          <a:bodyPr wrap="square" rtlCol="0">
            <a:spAutoFit/>
          </a:bodyPr>
          <a:lstStyle/>
          <a:p>
            <a:r>
              <a:rPr lang="zh-CN" altLang="en-US" b="1" dirty="0" smtClean="0">
                <a:solidFill>
                  <a:schemeClr val="accent1"/>
                </a:solidFill>
                <a:latin typeface="SimHei" pitchFamily="49" charset="-122"/>
                <a:ea typeface="SimHei" pitchFamily="49" charset="-122"/>
              </a:rPr>
              <a:t>住家附近的工作与娱乐</a:t>
            </a:r>
            <a:endParaRPr lang="en-US" altLang="zh-CN" b="1" dirty="0" smtClean="0">
              <a:solidFill>
                <a:schemeClr val="accent1"/>
              </a:solidFill>
              <a:latin typeface="SimHei" pitchFamily="49" charset="-122"/>
              <a:ea typeface="SimHei" pitchFamily="49" charset="-122"/>
            </a:endParaRPr>
          </a:p>
          <a:p>
            <a:pPr>
              <a:lnSpc>
                <a:spcPct val="150000"/>
              </a:lnSpc>
              <a:buClr>
                <a:schemeClr val="accent6">
                  <a:lumMod val="75000"/>
                </a:schemeClr>
              </a:buClr>
              <a:buFont typeface="Wingdings" pitchFamily="2" charset="2"/>
              <a:buChar char="§"/>
            </a:pPr>
            <a:r>
              <a:rPr lang="zh-CN" altLang="en-US" sz="1600" dirty="0" smtClean="0">
                <a:latin typeface="SimHei" pitchFamily="49" charset="-122"/>
                <a:ea typeface="SimHei" pitchFamily="49" charset="-122"/>
              </a:rPr>
              <a:t>在住宅区附近创造更多就业机会</a:t>
            </a:r>
            <a:endParaRPr lang="en-US" altLang="zh-CN" sz="1600" dirty="0" smtClean="0">
              <a:latin typeface="SimHei" pitchFamily="49" charset="-122"/>
              <a:ea typeface="SimHei" pitchFamily="49" charset="-122"/>
            </a:endParaRPr>
          </a:p>
          <a:p>
            <a:pPr>
              <a:lnSpc>
                <a:spcPct val="150000"/>
              </a:lnSpc>
              <a:buClr>
                <a:schemeClr val="accent6">
                  <a:lumMod val="75000"/>
                </a:schemeClr>
              </a:buClr>
              <a:buFont typeface="Wingdings" pitchFamily="2" charset="2"/>
              <a:buChar char="§"/>
            </a:pPr>
            <a:r>
              <a:rPr lang="zh-CN" altLang="en-US" sz="1600" dirty="0" smtClean="0">
                <a:latin typeface="SimHei" pitchFamily="49" charset="-122"/>
                <a:ea typeface="SimHei" pitchFamily="49" charset="-122"/>
              </a:rPr>
              <a:t>在住家附近增添更多绿化与休闲设施</a:t>
            </a:r>
            <a:endParaRPr lang="en-US" altLang="zh-CN" sz="1600" dirty="0" smtClean="0">
              <a:latin typeface="SimHei" pitchFamily="49" charset="-122"/>
              <a:ea typeface="SimHei" pitchFamily="49" charset="-122"/>
            </a:endParaRPr>
          </a:p>
        </p:txBody>
      </p:sp>
      <p:sp>
        <p:nvSpPr>
          <p:cNvPr id="20" name="TextBox 19"/>
          <p:cNvSpPr txBox="1"/>
          <p:nvPr/>
        </p:nvSpPr>
        <p:spPr>
          <a:xfrm>
            <a:off x="6948264" y="4365104"/>
            <a:ext cx="2088232" cy="1846659"/>
          </a:xfrm>
          <a:prstGeom prst="rect">
            <a:avLst/>
          </a:prstGeom>
          <a:noFill/>
        </p:spPr>
        <p:txBody>
          <a:bodyPr wrap="square" rtlCol="0">
            <a:spAutoFit/>
          </a:bodyPr>
          <a:lstStyle/>
          <a:p>
            <a:r>
              <a:rPr lang="zh-CN" altLang="en-US" b="1" dirty="0" smtClean="0">
                <a:solidFill>
                  <a:schemeClr val="accent1"/>
                </a:solidFill>
                <a:latin typeface="SimHei" pitchFamily="49" charset="-122"/>
                <a:ea typeface="SimHei" pitchFamily="49" charset="-122"/>
              </a:rPr>
              <a:t>更优质的环境</a:t>
            </a:r>
            <a:endParaRPr lang="en-US" altLang="zh-CN" b="1" dirty="0" smtClean="0">
              <a:solidFill>
                <a:schemeClr val="accent1"/>
              </a:solidFill>
              <a:latin typeface="SimHei" pitchFamily="49" charset="-122"/>
              <a:ea typeface="SimHei" pitchFamily="49" charset="-122"/>
            </a:endParaRPr>
          </a:p>
          <a:p>
            <a:pPr>
              <a:lnSpc>
                <a:spcPct val="150000"/>
              </a:lnSpc>
              <a:buClr>
                <a:schemeClr val="accent6">
                  <a:lumMod val="75000"/>
                </a:schemeClr>
              </a:buClr>
              <a:buFont typeface="Wingdings" pitchFamily="2" charset="2"/>
              <a:buChar char="§"/>
            </a:pPr>
            <a:r>
              <a:rPr lang="zh-CN" altLang="en-US" sz="1600" dirty="0" smtClean="0">
                <a:latin typeface="SimHei" pitchFamily="49" charset="-122"/>
                <a:ea typeface="SimHei" pitchFamily="49" charset="-122"/>
              </a:rPr>
              <a:t>将新加坡打造成“城市花园”</a:t>
            </a:r>
            <a:endParaRPr lang="en-US" altLang="zh-CN" sz="1600" dirty="0" smtClean="0">
              <a:latin typeface="SimHei" pitchFamily="49" charset="-122"/>
              <a:ea typeface="SimHei" pitchFamily="49" charset="-122"/>
            </a:endParaRPr>
          </a:p>
          <a:p>
            <a:pPr>
              <a:lnSpc>
                <a:spcPct val="150000"/>
              </a:lnSpc>
              <a:buClr>
                <a:schemeClr val="accent6">
                  <a:lumMod val="75000"/>
                </a:schemeClr>
              </a:buClr>
              <a:buFont typeface="Wingdings" pitchFamily="2" charset="2"/>
              <a:buChar char="§"/>
            </a:pPr>
            <a:r>
              <a:rPr lang="zh-CN" altLang="en-US" sz="1600" dirty="0" smtClean="0">
                <a:latin typeface="SimHei" pitchFamily="49" charset="-122"/>
                <a:ea typeface="SimHei" pitchFamily="49" charset="-122"/>
              </a:rPr>
              <a:t>建设更多公园与绿色空间</a:t>
            </a:r>
            <a:endParaRPr lang="en-US" altLang="zh-CN" sz="1600" dirty="0" smtClean="0">
              <a:latin typeface="SimHei" pitchFamily="49" charset="-122"/>
              <a:ea typeface="SimHei" pitchFamily="49" charset="-122"/>
            </a:endParaRPr>
          </a:p>
        </p:txBody>
      </p:sp>
      <p:pic>
        <p:nvPicPr>
          <p:cNvPr id="21" name="Picture 20" descr="2013-02-22_11290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564904"/>
            <a:ext cx="2173784" cy="1754837"/>
          </a:xfrm>
          <a:prstGeom prst="rect">
            <a:avLst/>
          </a:prstGeom>
        </p:spPr>
      </p:pic>
      <p:pic>
        <p:nvPicPr>
          <p:cNvPr id="22" name="Picture 21" descr="2013-02-22_11291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6603" y="2564904"/>
            <a:ext cx="2212501" cy="1792610"/>
          </a:xfrm>
          <a:prstGeom prst="rect">
            <a:avLst/>
          </a:prstGeom>
        </p:spPr>
      </p:pic>
      <p:pic>
        <p:nvPicPr>
          <p:cNvPr id="23" name="Picture 22" descr="2013-02-22_112928.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98851" y="2564903"/>
            <a:ext cx="2275334" cy="1816993"/>
          </a:xfrm>
          <a:prstGeom prst="rect">
            <a:avLst/>
          </a:prstGeom>
        </p:spPr>
      </p:pic>
      <p:pic>
        <p:nvPicPr>
          <p:cNvPr id="24" name="Picture 23" descr="2013-02-22_112942.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29425" y="2564904"/>
            <a:ext cx="2290221" cy="1822326"/>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6" grpId="0"/>
      <p:bldP spid="18" grpId="0"/>
      <p:bldP spid="19" grpId="0"/>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新加坡的华丽转型</a:t>
            </a:r>
            <a:endParaRPr lang="en-US" altLang="zh-CN"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endParaRPr>
          </a:p>
          <a:p>
            <a:pPr marL="0" lvl="1" algn="ctr" eaLnBrk="0" hangingPunct="0">
              <a:defRPr/>
            </a:pPr>
            <a:r>
              <a:rPr lang="en-US" altLang="zh-CN" sz="3600" b="1" dirty="0" smtClean="0">
                <a:ln w="1905"/>
                <a:solidFill>
                  <a:srgbClr val="C50C46"/>
                </a:solidFill>
                <a:effectLst>
                  <a:outerShdw blurRad="38100" dist="38100" dir="2700000" algn="tl">
                    <a:srgbClr val="000000">
                      <a:alpha val="43137"/>
                    </a:srgbClr>
                  </a:outerShdw>
                </a:effectLst>
                <a:latin typeface="Candara" pitchFamily="34" charset="0"/>
                <a:cs typeface="Arial" charset="0"/>
              </a:rPr>
              <a:t>2030</a:t>
            </a:r>
            <a:r>
              <a:rPr lang="zh-CN" altLang="en-US" sz="3600" b="1" dirty="0" smtClean="0">
                <a:ln w="1905"/>
                <a:solidFill>
                  <a:srgbClr val="C50C46"/>
                </a:solidFill>
                <a:effectLst>
                  <a:outerShdw blurRad="38100" dist="38100" dir="2700000" algn="tl">
                    <a:srgbClr val="000000">
                      <a:alpha val="43137"/>
                    </a:srgbClr>
                  </a:outerShdw>
                </a:effectLst>
                <a:latin typeface="Candara" pitchFamily="34" charset="0"/>
                <a:cs typeface="Arial" charset="0"/>
              </a:rPr>
              <a:t>年，</a:t>
            </a:r>
            <a:r>
              <a:rPr lang="en-US" altLang="zh-CN" sz="3600" b="1" dirty="0" smtClean="0">
                <a:ln w="1905"/>
                <a:solidFill>
                  <a:srgbClr val="C50C46"/>
                </a:solidFill>
                <a:effectLst>
                  <a:outerShdw blurRad="38100" dist="38100" dir="2700000" algn="tl">
                    <a:srgbClr val="000000">
                      <a:alpha val="43137"/>
                    </a:srgbClr>
                  </a:outerShdw>
                </a:effectLst>
                <a:latin typeface="Candara" pitchFamily="34" charset="0"/>
                <a:cs typeface="Arial" charset="0"/>
              </a:rPr>
              <a:t>85%</a:t>
            </a:r>
            <a:r>
              <a:rPr lang="zh-CN" altLang="en-US" sz="3600" b="1" dirty="0" smtClean="0">
                <a:ln w="1905"/>
                <a:solidFill>
                  <a:srgbClr val="C50C46"/>
                </a:solidFill>
                <a:effectLst>
                  <a:outerShdw blurRad="38100" dist="38100" dir="2700000" algn="tl">
                    <a:srgbClr val="000000">
                      <a:alpha val="43137"/>
                    </a:srgbClr>
                  </a:outerShdw>
                </a:effectLst>
                <a:latin typeface="Candara" pitchFamily="34" charset="0"/>
                <a:cs typeface="Arial" charset="0"/>
              </a:rPr>
              <a:t>的家庭将在</a:t>
            </a:r>
            <a:r>
              <a:rPr lang="en-US" altLang="zh-CN" sz="3600" b="1" dirty="0" smtClean="0">
                <a:ln w="1905"/>
                <a:solidFill>
                  <a:srgbClr val="C50C46"/>
                </a:solidFill>
                <a:effectLst>
                  <a:outerShdw blurRad="38100" dist="38100" dir="2700000" algn="tl">
                    <a:srgbClr val="000000">
                      <a:alpha val="43137"/>
                    </a:srgbClr>
                  </a:outerShdw>
                </a:effectLst>
                <a:latin typeface="Candara" pitchFamily="34" charset="0"/>
                <a:cs typeface="Arial" charset="0"/>
              </a:rPr>
              <a:t>400</a:t>
            </a:r>
            <a:r>
              <a:rPr lang="zh-CN" altLang="en-US" sz="3600" b="1" dirty="0" smtClean="0">
                <a:ln w="1905"/>
                <a:solidFill>
                  <a:srgbClr val="C50C46"/>
                </a:solidFill>
                <a:effectLst>
                  <a:outerShdw blurRad="38100" dist="38100" dir="2700000" algn="tl">
                    <a:srgbClr val="000000">
                      <a:alpha val="43137"/>
                    </a:srgbClr>
                  </a:outerShdw>
                </a:effectLst>
                <a:latin typeface="Candara" pitchFamily="34" charset="0"/>
                <a:cs typeface="Arial" charset="0"/>
              </a:rPr>
              <a:t>米内拥有公园</a:t>
            </a:r>
            <a:endParaRPr lang="en-US" altLang="zh-CN" sz="3600" b="1" dirty="0">
              <a:ln w="1905"/>
              <a:solidFill>
                <a:srgbClr val="C50C46"/>
              </a:solidFill>
              <a:effectLst>
                <a:outerShdw blurRad="38100" dist="38100" dir="2700000" algn="tl">
                  <a:srgbClr val="000000">
                    <a:alpha val="43137"/>
                  </a:srgbClr>
                </a:outerShdw>
              </a:effectLst>
              <a:latin typeface="Candara" pitchFamily="34" charset="0"/>
              <a:cs typeface="Arial" charset="0"/>
            </a:endParaRPr>
          </a:p>
        </p:txBody>
      </p:sp>
      <p:sp>
        <p:nvSpPr>
          <p:cNvPr id="3" name="Rectangle 2"/>
          <p:cNvSpPr/>
          <p:nvPr/>
        </p:nvSpPr>
        <p:spPr>
          <a:xfrm>
            <a:off x="0" y="904528"/>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7" name="TextBox 5"/>
          <p:cNvSpPr txBox="1">
            <a:spLocks noChangeArrowheads="1"/>
          </p:cNvSpPr>
          <p:nvPr/>
        </p:nvSpPr>
        <p:spPr bwMode="auto">
          <a:xfrm>
            <a:off x="26981" y="6475239"/>
            <a:ext cx="3544887" cy="338137"/>
          </a:xfrm>
          <a:prstGeom prst="rect">
            <a:avLst/>
          </a:prstGeom>
          <a:noFill/>
          <a:ln w="9525">
            <a:noFill/>
            <a:miter lim="800000"/>
            <a:headEnd/>
            <a:tailEnd/>
          </a:ln>
        </p:spPr>
        <p:txBody>
          <a:bodyPr>
            <a:spAutoFit/>
          </a:bodyPr>
          <a:lstStyle/>
          <a:p>
            <a:r>
              <a:rPr lang="zh-CN" altLang="en-US" sz="1600" i="1" dirty="0" smtClean="0">
                <a:latin typeface="Calibri" pitchFamily="34" charset="0"/>
              </a:rPr>
              <a:t>来源</a:t>
            </a:r>
            <a:r>
              <a:rPr lang="en-US" sz="1600" i="1" dirty="0" smtClean="0">
                <a:latin typeface="Calibri" pitchFamily="34" charset="0"/>
              </a:rPr>
              <a:t>: </a:t>
            </a:r>
            <a:r>
              <a:rPr lang="zh-CN" altLang="en-US" sz="1600" i="1" dirty="0" smtClean="0">
                <a:latin typeface="Calibri" pitchFamily="34" charset="0"/>
              </a:rPr>
              <a:t>联合早报</a:t>
            </a:r>
            <a:r>
              <a:rPr lang="en-US" sz="1600" i="1" dirty="0" smtClean="0">
                <a:latin typeface="Calibri" pitchFamily="34" charset="0"/>
              </a:rPr>
              <a:t>, 2013</a:t>
            </a:r>
            <a:r>
              <a:rPr lang="zh-CN" altLang="en-US" sz="1600" i="1" dirty="0" smtClean="0">
                <a:latin typeface="Calibri" pitchFamily="34" charset="0"/>
              </a:rPr>
              <a:t>年</a:t>
            </a:r>
            <a:r>
              <a:rPr lang="en-US" altLang="zh-CN" sz="1600" i="1" dirty="0" smtClean="0">
                <a:latin typeface="Calibri" pitchFamily="34" charset="0"/>
              </a:rPr>
              <a:t>2</a:t>
            </a:r>
            <a:r>
              <a:rPr lang="zh-CN" altLang="en-US" sz="1600" i="1" dirty="0" smtClean="0">
                <a:latin typeface="Calibri" pitchFamily="34" charset="0"/>
              </a:rPr>
              <a:t>月</a:t>
            </a:r>
            <a:r>
              <a:rPr lang="en-US" altLang="zh-CN" sz="1600" i="1" dirty="0" smtClean="0">
                <a:latin typeface="Calibri" pitchFamily="34" charset="0"/>
              </a:rPr>
              <a:t>3</a:t>
            </a:r>
            <a:r>
              <a:rPr lang="zh-CN" altLang="en-US" sz="1600" i="1" dirty="0" smtClean="0">
                <a:latin typeface="Calibri" pitchFamily="34" charset="0"/>
              </a:rPr>
              <a:t>日</a:t>
            </a:r>
            <a:endParaRPr lang="en-US" sz="1600" i="1" dirty="0">
              <a:latin typeface="Calibri" pitchFamily="34" charset="0"/>
            </a:endParaRPr>
          </a:p>
        </p:txBody>
      </p:sp>
      <p:pic>
        <p:nvPicPr>
          <p:cNvPr id="10" name="Picture 9" descr="2013-02-06_145934.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7212" y="1009303"/>
            <a:ext cx="8775268" cy="5440516"/>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新加坡的华丽转型</a:t>
            </a:r>
            <a:endParaRPr lang="en-US" altLang="zh-CN"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endParaRPr>
          </a:p>
          <a:p>
            <a:pPr marL="0" lvl="1" algn="ctr" eaLnBrk="0" hangingPunct="0">
              <a:defRPr/>
            </a:pPr>
            <a:r>
              <a:rPr lang="zh-CN" altLang="en-US" sz="3600" b="1" dirty="0" smtClean="0">
                <a:ln w="1905"/>
                <a:solidFill>
                  <a:srgbClr val="C50C46"/>
                </a:solidFill>
                <a:effectLst>
                  <a:outerShdw blurRad="38100" dist="38100" dir="2700000" algn="tl">
                    <a:srgbClr val="000000">
                      <a:alpha val="43137"/>
                    </a:srgbClr>
                  </a:outerShdw>
                </a:effectLst>
                <a:latin typeface="Candara" pitchFamily="34" charset="0"/>
                <a:cs typeface="Arial" charset="0"/>
              </a:rPr>
              <a:t>未来的大型发展项目</a:t>
            </a:r>
            <a:endParaRPr lang="en-US" altLang="zh-CN" sz="3600" b="1" dirty="0">
              <a:ln w="1905"/>
              <a:solidFill>
                <a:srgbClr val="C50C46"/>
              </a:solidFill>
              <a:effectLst>
                <a:outerShdw blurRad="38100" dist="38100" dir="2700000" algn="tl">
                  <a:srgbClr val="000000">
                    <a:alpha val="43137"/>
                  </a:srgbClr>
                </a:outerShdw>
              </a:effectLst>
              <a:latin typeface="Candara" pitchFamily="34" charset="0"/>
              <a:cs typeface="Arial" charset="0"/>
            </a:endParaRPr>
          </a:p>
        </p:txBody>
      </p:sp>
      <p:sp>
        <p:nvSpPr>
          <p:cNvPr id="3" name="Rectangle 2"/>
          <p:cNvSpPr/>
          <p:nvPr/>
        </p:nvSpPr>
        <p:spPr>
          <a:xfrm>
            <a:off x="0" y="904528"/>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7" name="TextBox 5"/>
          <p:cNvSpPr txBox="1">
            <a:spLocks noChangeArrowheads="1"/>
          </p:cNvSpPr>
          <p:nvPr/>
        </p:nvSpPr>
        <p:spPr bwMode="auto">
          <a:xfrm>
            <a:off x="26981" y="6475239"/>
            <a:ext cx="3544887" cy="338137"/>
          </a:xfrm>
          <a:prstGeom prst="rect">
            <a:avLst/>
          </a:prstGeom>
          <a:noFill/>
          <a:ln w="9525">
            <a:noFill/>
            <a:miter lim="800000"/>
            <a:headEnd/>
            <a:tailEnd/>
          </a:ln>
        </p:spPr>
        <p:txBody>
          <a:bodyPr>
            <a:spAutoFit/>
          </a:bodyPr>
          <a:lstStyle/>
          <a:p>
            <a:r>
              <a:rPr lang="zh-CN" altLang="en-US" sz="1600" i="1" dirty="0" smtClean="0">
                <a:latin typeface="Calibri" pitchFamily="34" charset="0"/>
              </a:rPr>
              <a:t>来源</a:t>
            </a:r>
            <a:r>
              <a:rPr lang="en-US" sz="1600" i="1" dirty="0" smtClean="0">
                <a:latin typeface="Calibri" pitchFamily="34" charset="0"/>
              </a:rPr>
              <a:t>: </a:t>
            </a:r>
            <a:r>
              <a:rPr lang="zh-CN" altLang="en-US" sz="1600" i="1" dirty="0" smtClean="0">
                <a:latin typeface="Calibri" pitchFamily="34" charset="0"/>
              </a:rPr>
              <a:t>海峡时报</a:t>
            </a:r>
            <a:r>
              <a:rPr lang="en-US" sz="1600" i="1" dirty="0" smtClean="0">
                <a:latin typeface="Calibri" pitchFamily="34" charset="0"/>
              </a:rPr>
              <a:t>, 2013</a:t>
            </a:r>
            <a:r>
              <a:rPr lang="zh-CN" altLang="en-US" sz="1600" i="1" dirty="0" smtClean="0">
                <a:latin typeface="Calibri" pitchFamily="34" charset="0"/>
              </a:rPr>
              <a:t>年</a:t>
            </a:r>
            <a:r>
              <a:rPr lang="en-US" altLang="zh-CN" sz="1600" i="1" dirty="0" smtClean="0">
                <a:latin typeface="Calibri" pitchFamily="34" charset="0"/>
              </a:rPr>
              <a:t>11</a:t>
            </a:r>
            <a:r>
              <a:rPr lang="zh-CN" altLang="en-US" sz="1600" i="1" dirty="0" smtClean="0">
                <a:latin typeface="Calibri" pitchFamily="34" charset="0"/>
              </a:rPr>
              <a:t>月</a:t>
            </a:r>
            <a:r>
              <a:rPr lang="en-US" altLang="zh-CN" sz="1600" i="1" dirty="0" smtClean="0">
                <a:latin typeface="Calibri" pitchFamily="34" charset="0"/>
              </a:rPr>
              <a:t>11</a:t>
            </a:r>
            <a:r>
              <a:rPr lang="zh-CN" altLang="en-US" sz="1600" i="1" dirty="0" smtClean="0">
                <a:latin typeface="Calibri" pitchFamily="34" charset="0"/>
              </a:rPr>
              <a:t>日</a:t>
            </a:r>
            <a:endParaRPr lang="en-US" sz="1600" i="1" dirty="0">
              <a:latin typeface="Calibri" pitchFamily="34" charset="0"/>
            </a:endParaRPr>
          </a:p>
        </p:txBody>
      </p:sp>
      <p:pic>
        <p:nvPicPr>
          <p:cNvPr id="6" name="Picture 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980728"/>
            <a:ext cx="9144000" cy="5472608"/>
          </a:xfrm>
          <a:prstGeom prst="rect">
            <a:avLst/>
          </a:prstGeom>
          <a:ln>
            <a:noFill/>
          </a:ln>
          <a:effectLst>
            <a:softEdge rad="112500"/>
          </a:effectLst>
        </p:spPr>
      </p:pic>
      <p:sp>
        <p:nvSpPr>
          <p:cNvPr id="8" name="TextBox 7"/>
          <p:cNvSpPr txBox="1"/>
          <p:nvPr/>
        </p:nvSpPr>
        <p:spPr>
          <a:xfrm>
            <a:off x="1691680" y="2312444"/>
            <a:ext cx="1080120" cy="615553"/>
          </a:xfrm>
          <a:prstGeom prst="rect">
            <a:avLst/>
          </a:prstGeom>
          <a:solidFill>
            <a:schemeClr val="tx1"/>
          </a:solidFill>
        </p:spPr>
        <p:txBody>
          <a:bodyPr wrap="square" rtlCol="0">
            <a:spAutoFit/>
          </a:bodyPr>
          <a:lstStyle/>
          <a:p>
            <a:r>
              <a:rPr lang="zh-CN" altLang="en-US" sz="1700" dirty="0" smtClean="0">
                <a:solidFill>
                  <a:schemeClr val="bg1"/>
                </a:solidFill>
              </a:rPr>
              <a:t>大士集装箱码头</a:t>
            </a:r>
            <a:endParaRPr lang="en-SG" sz="1700" dirty="0">
              <a:solidFill>
                <a:schemeClr val="bg1"/>
              </a:solidFill>
            </a:endParaRPr>
          </a:p>
        </p:txBody>
      </p:sp>
      <p:sp>
        <p:nvSpPr>
          <p:cNvPr id="9" name="TextBox 8"/>
          <p:cNvSpPr txBox="1"/>
          <p:nvPr/>
        </p:nvSpPr>
        <p:spPr>
          <a:xfrm>
            <a:off x="4355976" y="2370396"/>
            <a:ext cx="1080120" cy="615553"/>
          </a:xfrm>
          <a:prstGeom prst="rect">
            <a:avLst/>
          </a:prstGeom>
          <a:solidFill>
            <a:schemeClr val="tx1"/>
          </a:solidFill>
        </p:spPr>
        <p:txBody>
          <a:bodyPr wrap="square" rtlCol="0">
            <a:spAutoFit/>
          </a:bodyPr>
          <a:lstStyle/>
          <a:p>
            <a:r>
              <a:rPr lang="zh-CN" altLang="en-US" sz="1700" dirty="0" smtClean="0">
                <a:solidFill>
                  <a:schemeClr val="bg1"/>
                </a:solidFill>
              </a:rPr>
              <a:t>南部滨海新城</a:t>
            </a:r>
            <a:endParaRPr lang="en-SG" sz="1700" dirty="0">
              <a:solidFill>
                <a:schemeClr val="bg1"/>
              </a:solidFill>
            </a:endParaRPr>
          </a:p>
        </p:txBody>
      </p:sp>
      <p:sp>
        <p:nvSpPr>
          <p:cNvPr id="11" name="TextBox 10"/>
          <p:cNvSpPr txBox="1"/>
          <p:nvPr/>
        </p:nvSpPr>
        <p:spPr>
          <a:xfrm>
            <a:off x="5292080" y="1484784"/>
            <a:ext cx="1512168" cy="615553"/>
          </a:xfrm>
          <a:prstGeom prst="rect">
            <a:avLst/>
          </a:prstGeom>
          <a:solidFill>
            <a:schemeClr val="tx1"/>
          </a:solidFill>
        </p:spPr>
        <p:txBody>
          <a:bodyPr wrap="square" rtlCol="0">
            <a:spAutoFit/>
          </a:bodyPr>
          <a:lstStyle/>
          <a:p>
            <a:r>
              <a:rPr lang="zh-CN" altLang="en-US" sz="1700" dirty="0" smtClean="0">
                <a:solidFill>
                  <a:schemeClr val="bg1"/>
                </a:solidFill>
              </a:rPr>
              <a:t>巴耶利峇商业枢纽</a:t>
            </a:r>
            <a:endParaRPr lang="en-SG" sz="1700" dirty="0">
              <a:solidFill>
                <a:schemeClr val="bg1"/>
              </a:solidFill>
            </a:endParaRPr>
          </a:p>
        </p:txBody>
      </p:sp>
      <p:sp>
        <p:nvSpPr>
          <p:cNvPr id="12" name="TextBox 11"/>
          <p:cNvSpPr txBox="1"/>
          <p:nvPr/>
        </p:nvSpPr>
        <p:spPr>
          <a:xfrm>
            <a:off x="7142772" y="3309798"/>
            <a:ext cx="1656184" cy="1138773"/>
          </a:xfrm>
          <a:prstGeom prst="rect">
            <a:avLst/>
          </a:prstGeom>
          <a:solidFill>
            <a:schemeClr val="tx1"/>
          </a:solidFill>
        </p:spPr>
        <p:txBody>
          <a:bodyPr wrap="square" rtlCol="0">
            <a:spAutoFit/>
          </a:bodyPr>
          <a:lstStyle/>
          <a:p>
            <a:pPr>
              <a:buFont typeface="Arial" pitchFamily="34" charset="0"/>
              <a:buChar char="•"/>
            </a:pPr>
            <a:r>
              <a:rPr lang="zh-CN" altLang="en-US" sz="1700" dirty="0" smtClean="0">
                <a:solidFill>
                  <a:schemeClr val="bg1"/>
                </a:solidFill>
              </a:rPr>
              <a:t>宝石</a:t>
            </a:r>
            <a:endParaRPr lang="en-US" altLang="zh-CN" sz="1700" dirty="0" smtClean="0">
              <a:solidFill>
                <a:schemeClr val="bg1"/>
              </a:solidFill>
            </a:endParaRPr>
          </a:p>
          <a:p>
            <a:pPr>
              <a:buFont typeface="Arial" pitchFamily="34" charset="0"/>
              <a:buChar char="•"/>
            </a:pPr>
            <a:r>
              <a:rPr lang="en-US" sz="1700" dirty="0" smtClean="0">
                <a:solidFill>
                  <a:schemeClr val="bg1"/>
                </a:solidFill>
              </a:rPr>
              <a:t>5</a:t>
            </a:r>
            <a:r>
              <a:rPr lang="zh-CN" altLang="en-US" sz="1700" dirty="0" smtClean="0">
                <a:solidFill>
                  <a:schemeClr val="bg1"/>
                </a:solidFill>
              </a:rPr>
              <a:t>号航站楼</a:t>
            </a:r>
            <a:endParaRPr lang="en-US" altLang="zh-CN" sz="1700" dirty="0" smtClean="0">
              <a:solidFill>
                <a:schemeClr val="bg1"/>
              </a:solidFill>
            </a:endParaRPr>
          </a:p>
          <a:p>
            <a:pPr>
              <a:buFont typeface="Arial" pitchFamily="34" charset="0"/>
              <a:buChar char="•"/>
            </a:pPr>
            <a:r>
              <a:rPr lang="zh-CN" altLang="en-US" sz="1700" dirty="0" smtClean="0">
                <a:solidFill>
                  <a:schemeClr val="bg1"/>
                </a:solidFill>
              </a:rPr>
              <a:t>新空军基地和第</a:t>
            </a:r>
            <a:r>
              <a:rPr lang="en-US" altLang="zh-CN" sz="1700" dirty="0" smtClean="0">
                <a:solidFill>
                  <a:schemeClr val="bg1"/>
                </a:solidFill>
              </a:rPr>
              <a:t>4</a:t>
            </a:r>
            <a:r>
              <a:rPr lang="zh-CN" altLang="en-US" sz="1700" dirty="0" smtClean="0">
                <a:solidFill>
                  <a:schemeClr val="bg1"/>
                </a:solidFill>
              </a:rPr>
              <a:t>条跑道</a:t>
            </a:r>
            <a:endParaRPr lang="en-US" altLang="zh-CN" sz="1700" dirty="0" smtClean="0">
              <a:solidFill>
                <a:schemeClr val="bg1"/>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新加坡的华丽转型</a:t>
            </a:r>
            <a:endParaRPr lang="en-US" altLang="zh-CN"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endParaRPr>
          </a:p>
          <a:p>
            <a:pPr marL="0" lvl="1" algn="ctr" eaLnBrk="0" hangingPunct="0">
              <a:defRPr/>
            </a:pPr>
            <a:r>
              <a:rPr lang="en-US" altLang="zh-CN" sz="3600" b="1" dirty="0" smtClean="0">
                <a:ln w="1905"/>
                <a:solidFill>
                  <a:srgbClr val="C50C46"/>
                </a:solidFill>
                <a:effectLst>
                  <a:outerShdw blurRad="38100" dist="38100" dir="2700000" algn="tl">
                    <a:srgbClr val="000000">
                      <a:alpha val="43137"/>
                    </a:srgbClr>
                  </a:outerShdw>
                </a:effectLst>
                <a:latin typeface="Candara" pitchFamily="34" charset="0"/>
                <a:cs typeface="Arial" charset="0"/>
              </a:rPr>
              <a:t>2013</a:t>
            </a:r>
            <a:r>
              <a:rPr lang="zh-CN" altLang="en-US" sz="3600" b="1" dirty="0" smtClean="0">
                <a:ln w="1905"/>
                <a:solidFill>
                  <a:srgbClr val="C50C46"/>
                </a:solidFill>
                <a:effectLst>
                  <a:outerShdw blurRad="38100" dist="38100" dir="2700000" algn="tl">
                    <a:srgbClr val="000000">
                      <a:alpha val="43137"/>
                    </a:srgbClr>
                  </a:outerShdw>
                </a:effectLst>
                <a:latin typeface="Candara" pitchFamily="34" charset="0"/>
                <a:cs typeface="Arial" charset="0"/>
              </a:rPr>
              <a:t>年发展总蓝图</a:t>
            </a:r>
            <a:endParaRPr lang="en-US" altLang="zh-CN" sz="3600" b="1" dirty="0">
              <a:ln w="1905"/>
              <a:solidFill>
                <a:srgbClr val="C50C46"/>
              </a:solidFill>
              <a:effectLst>
                <a:outerShdw blurRad="38100" dist="38100" dir="2700000" algn="tl">
                  <a:srgbClr val="000000">
                    <a:alpha val="43137"/>
                  </a:srgbClr>
                </a:outerShdw>
              </a:effectLst>
              <a:latin typeface="Candara" pitchFamily="34" charset="0"/>
              <a:cs typeface="Arial" charset="0"/>
            </a:endParaRPr>
          </a:p>
        </p:txBody>
      </p:sp>
      <p:sp>
        <p:nvSpPr>
          <p:cNvPr id="3" name="Rectangle 2"/>
          <p:cNvSpPr/>
          <p:nvPr/>
        </p:nvSpPr>
        <p:spPr>
          <a:xfrm>
            <a:off x="0" y="904528"/>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pic>
        <p:nvPicPr>
          <p:cNvPr id="10" name="Picture 9" descr="2013-11-20_12282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0988" y="1004457"/>
            <a:ext cx="8388424" cy="5853543"/>
          </a:xfrm>
          <a:prstGeom prst="rect">
            <a:avLst/>
          </a:prstGeom>
        </p:spPr>
      </p:pic>
      <p:sp>
        <p:nvSpPr>
          <p:cNvPr id="7" name="TextBox 5"/>
          <p:cNvSpPr txBox="1">
            <a:spLocks noChangeArrowheads="1"/>
          </p:cNvSpPr>
          <p:nvPr/>
        </p:nvSpPr>
        <p:spPr bwMode="auto">
          <a:xfrm>
            <a:off x="1" y="6519863"/>
            <a:ext cx="3131840" cy="338137"/>
          </a:xfrm>
          <a:prstGeom prst="rect">
            <a:avLst/>
          </a:prstGeom>
          <a:solidFill>
            <a:schemeClr val="bg1"/>
          </a:solidFill>
          <a:ln w="9525">
            <a:noFill/>
            <a:miter lim="800000"/>
            <a:headEnd/>
            <a:tailEnd/>
          </a:ln>
        </p:spPr>
        <p:txBody>
          <a:bodyPr wrap="square">
            <a:spAutoFit/>
          </a:bodyPr>
          <a:lstStyle/>
          <a:p>
            <a:r>
              <a:rPr lang="zh-CN" altLang="en-US" sz="1600" i="1" dirty="0" smtClean="0">
                <a:latin typeface="Calibri" pitchFamily="34" charset="0"/>
              </a:rPr>
              <a:t>来源</a:t>
            </a:r>
            <a:r>
              <a:rPr lang="en-US" sz="1600" i="1" dirty="0" smtClean="0">
                <a:latin typeface="Calibri" pitchFamily="34" charset="0"/>
              </a:rPr>
              <a:t>: </a:t>
            </a:r>
            <a:r>
              <a:rPr lang="zh-CN" altLang="en-US" sz="1600" i="1" dirty="0" smtClean="0">
                <a:latin typeface="Calibri" pitchFamily="34" charset="0"/>
              </a:rPr>
              <a:t>联合早报</a:t>
            </a:r>
            <a:r>
              <a:rPr lang="en-US" sz="1600" i="1" dirty="0" smtClean="0">
                <a:latin typeface="Calibri" pitchFamily="34" charset="0"/>
              </a:rPr>
              <a:t>, 2013</a:t>
            </a:r>
            <a:r>
              <a:rPr lang="zh-CN" altLang="en-US" sz="1600" i="1" dirty="0" smtClean="0">
                <a:latin typeface="Calibri" pitchFamily="34" charset="0"/>
              </a:rPr>
              <a:t>年</a:t>
            </a:r>
            <a:r>
              <a:rPr lang="en-US" altLang="zh-CN" sz="1600" i="1" dirty="0" smtClean="0">
                <a:latin typeface="Calibri" pitchFamily="34" charset="0"/>
              </a:rPr>
              <a:t>11</a:t>
            </a:r>
            <a:r>
              <a:rPr lang="zh-CN" altLang="en-US" sz="1600" i="1" dirty="0" smtClean="0">
                <a:latin typeface="Calibri" pitchFamily="34" charset="0"/>
              </a:rPr>
              <a:t>月</a:t>
            </a:r>
            <a:r>
              <a:rPr lang="en-US" altLang="zh-CN" sz="1600" i="1" dirty="0" smtClean="0">
                <a:latin typeface="Calibri" pitchFamily="34" charset="0"/>
              </a:rPr>
              <a:t>20</a:t>
            </a:r>
            <a:r>
              <a:rPr lang="zh-CN" altLang="en-US" sz="1600" i="1" dirty="0" smtClean="0">
                <a:latin typeface="Calibri" pitchFamily="34" charset="0"/>
              </a:rPr>
              <a:t>日</a:t>
            </a:r>
            <a:endParaRPr lang="en-US" sz="1600" i="1" dirty="0">
              <a:latin typeface="Calibri" pitchFamily="34" charset="0"/>
            </a:endParaRPr>
          </a:p>
        </p:txBody>
      </p:sp>
      <p:sp>
        <p:nvSpPr>
          <p:cNvPr id="14" name="Rectangular Callout 13"/>
          <p:cNvSpPr/>
          <p:nvPr/>
        </p:nvSpPr>
        <p:spPr>
          <a:xfrm>
            <a:off x="683568" y="3789040"/>
            <a:ext cx="2520280" cy="1368152"/>
          </a:xfrm>
          <a:prstGeom prst="wedgeRectCallout">
            <a:avLst>
              <a:gd name="adj1" fmla="val -44453"/>
              <a:gd name="adj2" fmla="val -86441"/>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zh-CN" altLang="en-US" sz="1600" dirty="0" smtClean="0">
                <a:solidFill>
                  <a:schemeClr val="tx1"/>
                </a:solidFill>
                <a:latin typeface="Candara" pitchFamily="34" charset="0"/>
                <a:cs typeface="Arial" pitchFamily="34" charset="0"/>
              </a:rPr>
              <a:t>未来五年，荷兰村、甘榜武吉士和滨海南将先后启动新发展、展现新面貌，并最终建造</a:t>
            </a:r>
            <a:r>
              <a:rPr lang="en-US" altLang="zh-CN" sz="1600" dirty="0" smtClean="0">
                <a:solidFill>
                  <a:schemeClr val="tx1"/>
                </a:solidFill>
                <a:latin typeface="Candara" pitchFamily="34" charset="0"/>
                <a:cs typeface="Arial" pitchFamily="34" charset="0"/>
              </a:rPr>
              <a:t>1</a:t>
            </a:r>
            <a:r>
              <a:rPr lang="zh-CN" altLang="en-US" sz="1600" dirty="0" smtClean="0">
                <a:solidFill>
                  <a:schemeClr val="tx1"/>
                </a:solidFill>
                <a:latin typeface="Candara" pitchFamily="34" charset="0"/>
                <a:cs typeface="Arial" pitchFamily="34" charset="0"/>
              </a:rPr>
              <a:t>万</a:t>
            </a:r>
            <a:r>
              <a:rPr lang="en-US" altLang="zh-CN" sz="1600" dirty="0" smtClean="0">
                <a:solidFill>
                  <a:schemeClr val="tx1"/>
                </a:solidFill>
                <a:latin typeface="Candara" pitchFamily="34" charset="0"/>
                <a:cs typeface="Arial" pitchFamily="34" charset="0"/>
              </a:rPr>
              <a:t>4500</a:t>
            </a:r>
            <a:r>
              <a:rPr lang="zh-CN" altLang="en-US" sz="1600" dirty="0" smtClean="0">
                <a:solidFill>
                  <a:schemeClr val="tx1"/>
                </a:solidFill>
                <a:latin typeface="Candara" pitchFamily="34" charset="0"/>
                <a:cs typeface="Arial" pitchFamily="34" charset="0"/>
              </a:rPr>
              <a:t>个住宅单位。</a:t>
            </a:r>
            <a:endParaRPr lang="en-US" sz="1600" dirty="0">
              <a:solidFill>
                <a:schemeClr val="tx1"/>
              </a:solidFill>
              <a:latin typeface="Candara" pitchFamily="34" charset="0"/>
              <a:cs typeface="Arial" pitchFamily="34"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新经济增长区</a:t>
            </a:r>
            <a:endParaRPr lang="en-US" altLang="zh-CN"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endParaRPr>
          </a:p>
          <a:p>
            <a:pPr marL="0" lvl="1" algn="ctr" eaLnBrk="0" hangingPunct="0">
              <a:defRPr/>
            </a:pPr>
            <a:r>
              <a:rPr lang="zh-CN" altLang="en-US" sz="36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未来的丹戎巴葛滨海新城</a:t>
            </a:r>
            <a:endParaRPr lang="en-US" altLang="zh-CN" sz="36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045276"/>
            <a:ext cx="9144000" cy="5877273"/>
          </a:xfrm>
          <a:prstGeom prst="rect">
            <a:avLst/>
          </a:prstGeom>
          <a:ln>
            <a:noFill/>
          </a:ln>
          <a:effectLst>
            <a:softEdge rad="112500"/>
          </a:effectLst>
        </p:spPr>
      </p:pic>
      <p:sp>
        <p:nvSpPr>
          <p:cNvPr id="7" name="Rectangle 6"/>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5" name="Rectangle 2"/>
          <p:cNvSpPr>
            <a:spLocks noChangeArrowheads="1"/>
          </p:cNvSpPr>
          <p:nvPr/>
        </p:nvSpPr>
        <p:spPr bwMode="auto">
          <a:xfrm>
            <a:off x="0" y="973138"/>
            <a:ext cx="9144000" cy="707886"/>
          </a:xfrm>
          <a:prstGeom prst="rect">
            <a:avLst/>
          </a:prstGeom>
          <a:solidFill>
            <a:schemeClr val="bg2">
              <a:lumMod val="75000"/>
            </a:schemeClr>
          </a:solidFill>
          <a:ln w="9525">
            <a:noFill/>
            <a:miter lim="800000"/>
            <a:headEnd/>
            <a:tailEnd/>
          </a:ln>
        </p:spPr>
        <p:txBody>
          <a:bodyPr>
            <a:spAutoFit/>
          </a:bodyPr>
          <a:lstStyle/>
          <a:p>
            <a:pPr marL="342900" indent="-342900" algn="ctr" eaLnBrk="0" hangingPunct="0">
              <a:spcBef>
                <a:spcPct val="20000"/>
              </a:spcBef>
              <a:defRPr/>
            </a:pPr>
            <a:r>
              <a:rPr lang="zh-CN" altLang="en-US" sz="2000" b="1" dirty="0" smtClean="0">
                <a:latin typeface="Candara" pitchFamily="34" charset="0"/>
              </a:rPr>
              <a:t>丹戎巴葛的集装箱码头将在</a:t>
            </a:r>
            <a:r>
              <a:rPr lang="en-US" altLang="zh-CN" sz="2000" b="1" dirty="0" smtClean="0">
                <a:latin typeface="Candara" pitchFamily="34" charset="0"/>
              </a:rPr>
              <a:t>2027</a:t>
            </a:r>
            <a:r>
              <a:rPr lang="zh-CN" altLang="en-US" sz="2000" b="1" dirty="0" smtClean="0">
                <a:latin typeface="Candara" pitchFamily="34" charset="0"/>
              </a:rPr>
              <a:t>年迁往大士，将为滨海新城建设提供从珊顿道延伸至巴西班让的大片黄金地段，其面积是滨海湾的</a:t>
            </a:r>
            <a:r>
              <a:rPr lang="en-US" altLang="zh-CN" sz="2000" b="1" dirty="0" smtClean="0">
                <a:latin typeface="Candara" pitchFamily="34" charset="0"/>
              </a:rPr>
              <a:t>2.5</a:t>
            </a:r>
            <a:r>
              <a:rPr lang="zh-CN" altLang="en-US" sz="2000" b="1" dirty="0" smtClean="0">
                <a:latin typeface="Candara" pitchFamily="34" charset="0"/>
              </a:rPr>
              <a:t>倍。</a:t>
            </a:r>
            <a:endParaRPr lang="en-US" sz="2000" b="1" dirty="0">
              <a:latin typeface="Candara" pitchFamily="34" charset="0"/>
            </a:endParaRPr>
          </a:p>
        </p:txBody>
      </p:sp>
    </p:spTree>
    <p:extLst>
      <p:ext uri="{BB962C8B-B14F-4D97-AF65-F5344CB8AC3E}">
        <p14:creationId xmlns:p14="http://schemas.microsoft.com/office/powerpoint/2010/main" val="125215112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1788" y="176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endParaRPr lang="en-US" altLang="zh-CN" sz="36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sp>
        <p:nvSpPr>
          <p:cNvPr id="12" name="Rectangle 11"/>
          <p:cNvSpPr>
            <a:spLocks noChangeArrowheads="1"/>
          </p:cNvSpPr>
          <p:nvPr/>
        </p:nvSpPr>
        <p:spPr bwMode="auto">
          <a:xfrm>
            <a:off x="0" y="-24"/>
            <a:ext cx="9144000" cy="990600"/>
          </a:xfrm>
          <a:prstGeom prst="rect">
            <a:avLst/>
          </a:prstGeom>
          <a:no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新经济增长区</a:t>
            </a:r>
            <a:endParaRPr lang="en-US" altLang="zh-CN" sz="20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a:p>
            <a:pPr marL="0" lvl="1" algn="ctr" eaLnBrk="0" hangingPunct="0">
              <a:defRPr/>
            </a:pPr>
            <a:r>
              <a:rPr lang="zh-CN" altLang="en-US" sz="32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滨海高速公路</a:t>
            </a:r>
            <a:endParaRPr lang="en-US" altLang="zh-CN" sz="32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sp>
        <p:nvSpPr>
          <p:cNvPr id="13" name="Rectangle 12"/>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pitchFamily="34" charset="0"/>
            </a:endParaRPr>
          </a:p>
        </p:txBody>
      </p:sp>
      <p:pic>
        <p:nvPicPr>
          <p:cNvPr id="8" name="Picture 7" descr="2013-11-20_11485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80728"/>
            <a:ext cx="9144000" cy="5544615"/>
          </a:xfrm>
          <a:prstGeom prst="rect">
            <a:avLst/>
          </a:prstGeom>
        </p:spPr>
      </p:pic>
      <p:sp>
        <p:nvSpPr>
          <p:cNvPr id="9" name="TextBox 11"/>
          <p:cNvSpPr txBox="1">
            <a:spLocks noChangeArrowheads="1"/>
          </p:cNvSpPr>
          <p:nvPr/>
        </p:nvSpPr>
        <p:spPr bwMode="auto">
          <a:xfrm>
            <a:off x="74722" y="6550247"/>
            <a:ext cx="2606804" cy="307777"/>
          </a:xfrm>
          <a:prstGeom prst="rect">
            <a:avLst/>
          </a:prstGeom>
          <a:noFill/>
          <a:ln w="9525">
            <a:noFill/>
            <a:miter lim="800000"/>
            <a:headEnd/>
            <a:tailEnd/>
          </a:ln>
        </p:spPr>
        <p:txBody>
          <a:bodyPr wrap="none">
            <a:spAutoFit/>
          </a:bodyPr>
          <a:lstStyle/>
          <a:p>
            <a:r>
              <a:rPr lang="zh-CN" altLang="en-US" sz="1400" i="1" dirty="0" smtClean="0">
                <a:latin typeface="Candara" pitchFamily="34" charset="0"/>
              </a:rPr>
              <a:t>来源：联合早报 </a:t>
            </a:r>
            <a:r>
              <a:rPr lang="en-US" altLang="zh-CN" sz="1400" i="1" dirty="0" smtClean="0">
                <a:latin typeface="Candara" pitchFamily="34" charset="0"/>
              </a:rPr>
              <a:t>2013</a:t>
            </a:r>
            <a:r>
              <a:rPr lang="zh-CN" altLang="en-US" sz="1400" i="1" dirty="0" smtClean="0">
                <a:latin typeface="Candara" pitchFamily="34" charset="0"/>
              </a:rPr>
              <a:t>年</a:t>
            </a:r>
            <a:r>
              <a:rPr lang="en-US" altLang="zh-CN" sz="1400" i="1" dirty="0" smtClean="0">
                <a:latin typeface="Candara" pitchFamily="34" charset="0"/>
              </a:rPr>
              <a:t>11</a:t>
            </a:r>
            <a:r>
              <a:rPr lang="zh-CN" altLang="en-US" sz="1400" i="1" dirty="0" smtClean="0">
                <a:latin typeface="Candara" pitchFamily="34" charset="0"/>
              </a:rPr>
              <a:t>月</a:t>
            </a:r>
            <a:r>
              <a:rPr lang="en-US" altLang="zh-CN" sz="1400" i="1" dirty="0" smtClean="0">
                <a:latin typeface="Candara" pitchFamily="34" charset="0"/>
              </a:rPr>
              <a:t>14</a:t>
            </a:r>
            <a:r>
              <a:rPr lang="zh-CN" altLang="en-US" sz="1400" i="1" dirty="0" smtClean="0">
                <a:latin typeface="Candara" pitchFamily="34" charset="0"/>
              </a:rPr>
              <a:t>日</a:t>
            </a:r>
            <a:endParaRPr lang="en-US" sz="1400" i="1" dirty="0">
              <a:latin typeface="Candara" pitchFamily="34"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新经济增长区</a:t>
            </a:r>
            <a:endParaRPr lang="en-US" altLang="zh-CN"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endParaRPr>
          </a:p>
          <a:p>
            <a:pPr marL="0" lvl="1" algn="ctr" eaLnBrk="0" hangingPunct="0">
              <a:defRPr/>
            </a:pPr>
            <a:r>
              <a:rPr lang="zh-CN" altLang="en-US" sz="36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巴耶利峇中心</a:t>
            </a:r>
            <a:endParaRPr lang="en-US" altLang="zh-CN" sz="36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pic>
        <p:nvPicPr>
          <p:cNvPr id="172042" name="Picture 10" descr="http://www.businesstimes.com.sg/mnt/media/image/launched/2008-05-24/BT_IMAGES_DRAFT24B.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7298"/>
            <a:ext cx="9144000" cy="5500702"/>
          </a:xfrm>
          <a:prstGeom prst="rect">
            <a:avLst/>
          </a:prstGeom>
          <a:ln>
            <a:noFill/>
          </a:ln>
          <a:effectLst>
            <a:softEdge rad="112500"/>
          </a:effectLst>
        </p:spPr>
      </p:pic>
      <p:sp>
        <p:nvSpPr>
          <p:cNvPr id="12" name="Rectangle 11"/>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14" name="Title 1"/>
          <p:cNvSpPr txBox="1">
            <a:spLocks/>
          </p:cNvSpPr>
          <p:nvPr/>
        </p:nvSpPr>
        <p:spPr>
          <a:xfrm>
            <a:off x="0" y="980728"/>
            <a:ext cx="9144000" cy="369332"/>
          </a:xfrm>
          <a:prstGeom prst="rect">
            <a:avLst/>
          </a:prstGeom>
          <a:solidFill>
            <a:schemeClr val="bg2">
              <a:lumMod val="75000"/>
            </a:schemeClr>
          </a:solidFill>
        </p:spPr>
        <p:txBody>
          <a:bodyPr lIns="0" tIns="0" rIns="0" bIns="0" anchor="ctr">
            <a:spAutoFit/>
          </a:bodyPr>
          <a:lstStyle/>
          <a:p>
            <a:pPr algn="ctr" defTabSz="912813" fontAlgn="auto">
              <a:spcBef>
                <a:spcPts val="1200"/>
              </a:spcBef>
              <a:spcAft>
                <a:spcPts val="600"/>
              </a:spcAft>
              <a:defRPr/>
            </a:pPr>
            <a:r>
              <a:rPr lang="zh-CN" altLang="en-US" sz="2400" b="1" spc="-150" dirty="0" smtClean="0">
                <a:ln w="3175">
                  <a:noFill/>
                </a:ln>
                <a:latin typeface="Candara" pitchFamily="34" charset="0"/>
                <a:cs typeface="Arial" charset="0"/>
              </a:rPr>
              <a:t>拥有</a:t>
            </a:r>
            <a:r>
              <a:rPr lang="en-US" altLang="zh-CN" sz="2400" b="1" spc="-150" dirty="0" smtClean="0">
                <a:ln w="3175">
                  <a:noFill/>
                </a:ln>
                <a:latin typeface="Candara" pitchFamily="34" charset="0"/>
                <a:cs typeface="Arial" charset="0"/>
              </a:rPr>
              <a:t>540</a:t>
            </a:r>
            <a:r>
              <a:rPr lang="zh-CN" altLang="en-US" sz="2400" b="1" spc="-150" dirty="0" smtClean="0">
                <a:ln w="3175">
                  <a:noFill/>
                </a:ln>
                <a:latin typeface="Candara" pitchFamily="34" charset="0"/>
                <a:cs typeface="Arial" charset="0"/>
              </a:rPr>
              <a:t>万平方英尺商业楼面的商业枢纽</a:t>
            </a:r>
            <a:r>
              <a:rPr lang="en-US" altLang="zh-TW" sz="2400" b="1" spc="-150" dirty="0" smtClean="0">
                <a:ln w="3175">
                  <a:noFill/>
                </a:ln>
                <a:latin typeface="Candara" pitchFamily="34" charset="0"/>
                <a:cs typeface="Arial" charset="0"/>
              </a:rPr>
              <a:t> </a:t>
            </a:r>
            <a:endParaRPr lang="en-US" altLang="ko-KR" sz="2400" b="1" spc="-150" dirty="0" smtClean="0">
              <a:ln w="3175">
                <a:noFill/>
              </a:ln>
              <a:latin typeface="Candara" pitchFamily="34"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a:spLocks noChangeArrowheads="1"/>
          </p:cNvSpPr>
          <p:nvPr/>
        </p:nvSpPr>
        <p:spPr bwMode="auto">
          <a:xfrm>
            <a:off x="13648"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r" eaLnBrk="0" hangingPunct="0">
              <a:defRPr/>
            </a:pPr>
            <a:r>
              <a:rPr lang="zh-CN" altLang="en-US" sz="3600" b="1" dirty="0">
                <a:ln w="1905"/>
                <a:solidFill>
                  <a:srgbClr val="C50C46"/>
                </a:solidFill>
                <a:effectLst>
                  <a:outerShdw blurRad="38100" dist="38100" dir="2700000" algn="tl">
                    <a:srgbClr val="000000">
                      <a:alpha val="43137"/>
                    </a:srgbClr>
                  </a:outerShdw>
                </a:effectLst>
                <a:latin typeface="Candara" pitchFamily="34" charset="0"/>
                <a:cs typeface="Arial" charset="0"/>
              </a:rPr>
              <a:t>国际</a:t>
            </a:r>
            <a:r>
              <a:rPr lang="zh-CN" altLang="en-US" sz="3600" b="1" dirty="0" smtClean="0">
                <a:ln w="1905"/>
                <a:solidFill>
                  <a:srgbClr val="C50C46"/>
                </a:solidFill>
                <a:effectLst>
                  <a:outerShdw blurRad="38100" dist="38100" dir="2700000" algn="tl">
                    <a:srgbClr val="000000">
                      <a:alpha val="43137"/>
                    </a:srgbClr>
                  </a:outerShdw>
                </a:effectLst>
                <a:latin typeface="Candara" pitchFamily="34" charset="0"/>
                <a:cs typeface="Arial" charset="0"/>
              </a:rPr>
              <a:t>金融中心</a:t>
            </a:r>
            <a:r>
              <a:rPr lang="zh-CN" altLang="en-US" sz="4000" b="1" dirty="0" smtClean="0">
                <a:ln w="1905"/>
                <a:solidFill>
                  <a:srgbClr val="C50C46"/>
                </a:solidFill>
                <a:latin typeface="Candara" pitchFamily="34" charset="0"/>
                <a:cs typeface="Arial" charset="0"/>
              </a:rPr>
              <a:t> </a:t>
            </a:r>
            <a:r>
              <a:rPr lang="en-US" altLang="zh-CN" sz="4000" b="1" dirty="0" smtClean="0">
                <a:ln w="1905"/>
                <a:solidFill>
                  <a:srgbClr val="C50C46"/>
                </a:solidFill>
                <a:latin typeface="Candara" pitchFamily="34" charset="0"/>
                <a:cs typeface="Arial" charset="0"/>
              </a:rPr>
              <a:t>–</a:t>
            </a:r>
            <a:r>
              <a:rPr lang="zh-CN" altLang="en-US" sz="4000" b="1" dirty="0" smtClean="0">
                <a:ln w="1905"/>
                <a:solidFill>
                  <a:srgbClr val="C50C46"/>
                </a:solidFill>
                <a:latin typeface="Candara" pitchFamily="34" charset="0"/>
                <a:cs typeface="Arial" charset="0"/>
              </a:rPr>
              <a:t> </a:t>
            </a:r>
            <a:r>
              <a:rPr lang="zh-CN" altLang="en-US" sz="2400" b="1" dirty="0" smtClean="0">
                <a:ln w="1905"/>
                <a:solidFill>
                  <a:srgbClr val="C50C46"/>
                </a:solidFill>
                <a:latin typeface="Candara" pitchFamily="34" charset="0"/>
                <a:cs typeface="Arial" charset="0"/>
              </a:rPr>
              <a:t>新加坡是世界第二个人民币离岸中心</a:t>
            </a:r>
            <a:r>
              <a:rPr lang="en-US" altLang="zh-CN" sz="2000" b="1" dirty="0" smtClean="0">
                <a:ln w="1905"/>
                <a:solidFill>
                  <a:srgbClr val="C50C46"/>
                </a:solidFill>
                <a:latin typeface="Candara" pitchFamily="34" charset="0"/>
                <a:cs typeface="Arial" charset="0"/>
              </a:rPr>
              <a:t>            40</a:t>
            </a:r>
            <a:r>
              <a:rPr lang="zh-CN" altLang="en-US" sz="2000" b="1" dirty="0" smtClean="0">
                <a:ln w="1905"/>
                <a:solidFill>
                  <a:srgbClr val="C50C46"/>
                </a:solidFill>
                <a:latin typeface="Candara" pitchFamily="34" charset="0"/>
                <a:cs typeface="Arial" charset="0"/>
              </a:rPr>
              <a:t>家私人银行管理着</a:t>
            </a:r>
            <a:r>
              <a:rPr lang="en-US" altLang="zh-CN" sz="2000" b="1" dirty="0" smtClean="0">
                <a:ln w="1905"/>
                <a:solidFill>
                  <a:srgbClr val="C50C46"/>
                </a:solidFill>
                <a:latin typeface="Candara" pitchFamily="34" charset="0"/>
                <a:cs typeface="Arial" charset="0"/>
              </a:rPr>
              <a:t>5000</a:t>
            </a:r>
            <a:r>
              <a:rPr lang="zh-CN" altLang="en-US" sz="2000" b="1" dirty="0" smtClean="0">
                <a:ln w="1905"/>
                <a:solidFill>
                  <a:srgbClr val="C50C46"/>
                </a:solidFill>
                <a:latin typeface="Candara" pitchFamily="34" charset="0"/>
                <a:cs typeface="Arial" charset="0"/>
              </a:rPr>
              <a:t>亿美元的私人资产</a:t>
            </a:r>
            <a:endParaRPr lang="en-US" altLang="zh-CN" sz="2400" b="1" dirty="0" smtClean="0">
              <a:ln w="1905"/>
              <a:solidFill>
                <a:srgbClr val="C50C46"/>
              </a:solidFill>
              <a:latin typeface="Candara" pitchFamily="34" charset="0"/>
              <a:cs typeface="Arial" charset="0"/>
            </a:endParaRPr>
          </a:p>
        </p:txBody>
      </p:sp>
      <p:sp>
        <p:nvSpPr>
          <p:cNvPr id="17" name="Rounded Rectangle 16"/>
          <p:cNvSpPr/>
          <p:nvPr/>
        </p:nvSpPr>
        <p:spPr bwMode="auto">
          <a:xfrm>
            <a:off x="251520" y="1196752"/>
            <a:ext cx="8568952" cy="1872208"/>
          </a:xfrm>
          <a:prstGeom prst="roundRect">
            <a:avLst/>
          </a:prstGeom>
          <a:noFill/>
          <a:ln>
            <a:solidFill>
              <a:schemeClr val="tx1">
                <a:lumMod val="50000"/>
                <a:lumOff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pic>
        <p:nvPicPr>
          <p:cNvPr id="30728" name="Picture 20" descr="HSBC logo">
            <a:hlinkClick r:id="rId3" tooltip="Home"/>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092950" y="1408113"/>
            <a:ext cx="1511300" cy="292100"/>
          </a:xfrm>
          <a:prstGeom prst="rect">
            <a:avLst/>
          </a:prstGeom>
          <a:noFill/>
          <a:ln w="9525">
            <a:noFill/>
            <a:miter lim="800000"/>
            <a:headEnd/>
            <a:tailEnd/>
          </a:ln>
        </p:spPr>
      </p:pic>
      <p:pic>
        <p:nvPicPr>
          <p:cNvPr id="30729" name="Picture 30" descr="Morgan Stanley"/>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01716" y="2401208"/>
            <a:ext cx="1584772" cy="569005"/>
          </a:xfrm>
          <a:prstGeom prst="rect">
            <a:avLst/>
          </a:prstGeom>
          <a:noFill/>
          <a:ln w="9525">
            <a:noFill/>
            <a:miter lim="800000"/>
            <a:headEnd/>
            <a:tailEnd/>
          </a:ln>
        </p:spPr>
      </p:pic>
      <p:pic>
        <p:nvPicPr>
          <p:cNvPr id="30731" name="Picture 27" descr="http://www.aiesec.org/cms/aiesec/AI/Asia%20Pacific/HONG%20KONG/organizations/partners/UBS.jpg"/>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308304" y="1916832"/>
            <a:ext cx="1223963" cy="461962"/>
          </a:xfrm>
          <a:prstGeom prst="rect">
            <a:avLst/>
          </a:prstGeom>
          <a:noFill/>
          <a:ln w="9525">
            <a:noFill/>
            <a:miter lim="800000"/>
            <a:headEnd/>
            <a:tailEnd/>
          </a:ln>
        </p:spPr>
      </p:pic>
      <p:pic>
        <p:nvPicPr>
          <p:cNvPr id="30732" name="Picture 29" descr="&amp;t=1&amp;usg=__SxtMZul9esv2JSsf-GOuoZ1jdVs="/>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83568" y="2411951"/>
            <a:ext cx="1296144" cy="584232"/>
          </a:xfrm>
          <a:prstGeom prst="rect">
            <a:avLst/>
          </a:prstGeom>
          <a:noFill/>
          <a:ln w="9525">
            <a:noFill/>
            <a:miter lim="800000"/>
            <a:headEnd/>
            <a:tailEnd/>
          </a:ln>
        </p:spPr>
      </p:pic>
      <p:pic>
        <p:nvPicPr>
          <p:cNvPr id="30733" name="Picture 25" descr="http://barneymccoy.files.wordpress.com/2008/09/merrill-lynch-logo.jpg"/>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516688" y="2425700"/>
            <a:ext cx="2060575" cy="477838"/>
          </a:xfrm>
          <a:prstGeom prst="rect">
            <a:avLst/>
          </a:prstGeom>
          <a:noFill/>
          <a:ln w="9525">
            <a:noFill/>
            <a:miter lim="800000"/>
            <a:headEnd/>
            <a:tailEnd/>
          </a:ln>
        </p:spPr>
      </p:pic>
      <p:pic>
        <p:nvPicPr>
          <p:cNvPr id="30734" name="Picture 2"/>
          <p:cNvPicPr>
            <a:picLocks noChangeAspect="1" noChangeArrowheads="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08104" y="1700808"/>
            <a:ext cx="1536700" cy="649287"/>
          </a:xfrm>
          <a:prstGeom prst="rect">
            <a:avLst/>
          </a:prstGeom>
          <a:noFill/>
          <a:ln w="9525">
            <a:noFill/>
            <a:miter lim="800000"/>
            <a:headEnd/>
            <a:tailEnd/>
          </a:ln>
        </p:spPr>
      </p:pic>
      <p:pic>
        <p:nvPicPr>
          <p:cNvPr id="30735" name="Picture 2"/>
          <p:cNvPicPr>
            <a:picLocks noChangeAspect="1" noChangeArrowheads="1"/>
          </p:cNvPicPr>
          <p:nvPr/>
        </p:nvPicPr>
        <p:blipFill>
          <a:blip r:embed="rId10" cstate="email">
            <a:extLst>
              <a:ext uri="{28A0092B-C50C-407E-A947-70E740481C1C}">
                <a14:useLocalDpi xmlns:a14="http://schemas.microsoft.com/office/drawing/2010/main"/>
              </a:ext>
            </a:extLst>
          </a:blip>
          <a:srcRect l="5559" t="-4716" r="5247" b="15674"/>
          <a:stretch>
            <a:fillRect/>
          </a:stretch>
        </p:blipFill>
        <p:spPr bwMode="auto">
          <a:xfrm>
            <a:off x="683568" y="1810916"/>
            <a:ext cx="1975121" cy="522387"/>
          </a:xfrm>
          <a:prstGeom prst="rect">
            <a:avLst/>
          </a:prstGeom>
          <a:noFill/>
          <a:ln w="9525">
            <a:noFill/>
            <a:miter lim="800000"/>
            <a:headEnd/>
            <a:tailEnd/>
          </a:ln>
        </p:spPr>
      </p:pic>
      <p:sp>
        <p:nvSpPr>
          <p:cNvPr id="16" name="Rectangle 15"/>
          <p:cNvSpPr/>
          <p:nvPr/>
        </p:nvSpPr>
        <p:spPr>
          <a:xfrm>
            <a:off x="0" y="971550"/>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pic>
        <p:nvPicPr>
          <p:cNvPr id="30738" name="Picture 21" descr="http://www.ocbc.kartright.com/images/OCBC%20bannerlogo.png"/>
          <p:cNvPicPr>
            <a:picLocks noChangeAspect="1" noChangeArrowheads="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16463" y="1268413"/>
            <a:ext cx="2016125" cy="444500"/>
          </a:xfrm>
          <a:prstGeom prst="rect">
            <a:avLst/>
          </a:prstGeom>
          <a:noFill/>
          <a:ln w="9525">
            <a:noFill/>
            <a:miter lim="800000"/>
            <a:headEnd/>
            <a:tailEnd/>
          </a:ln>
        </p:spPr>
      </p:pic>
      <p:pic>
        <p:nvPicPr>
          <p:cNvPr id="30739" name="Picture 46" descr="http://www.tvmundo.com/bancos/imagenes/credit%20suisse.jpg"/>
          <p:cNvPicPr>
            <a:picLocks noChangeAspect="1" noChangeArrowheads="1"/>
          </p:cNvPicPr>
          <p:nvPr/>
        </p:nvPicPr>
        <p:blipFill>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03377" y="2440182"/>
            <a:ext cx="2046386" cy="458594"/>
          </a:xfrm>
          <a:prstGeom prst="rect">
            <a:avLst/>
          </a:prstGeom>
          <a:noFill/>
          <a:ln w="9525">
            <a:noFill/>
            <a:miter lim="800000"/>
            <a:headEnd/>
            <a:tailEnd/>
          </a:ln>
        </p:spPr>
      </p:pic>
      <p:pic>
        <p:nvPicPr>
          <p:cNvPr id="30740" name="Picture 5" descr="Citi"/>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4427984" y="1772816"/>
            <a:ext cx="1001712" cy="503237"/>
          </a:xfrm>
          <a:prstGeom prst="rect">
            <a:avLst/>
          </a:prstGeom>
          <a:noFill/>
          <a:ln w="9525">
            <a:noFill/>
            <a:miter lim="800000"/>
            <a:headEnd/>
            <a:tailEnd/>
          </a:ln>
        </p:spPr>
      </p:pic>
      <p:pic>
        <p:nvPicPr>
          <p:cNvPr id="30741" name="Picture 23" descr="http://www.ntu-iic.org/iia/images/logos/DBS.jpg"/>
          <p:cNvPicPr>
            <a:picLocks noChangeAspect="1" noChangeArrowheads="1"/>
          </p:cNvPicPr>
          <p:nvPr/>
        </p:nvPicPr>
        <p:blipFill>
          <a:blip r:embed="rId1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843808" y="1916832"/>
            <a:ext cx="1295400" cy="463550"/>
          </a:xfrm>
          <a:prstGeom prst="rect">
            <a:avLst/>
          </a:prstGeom>
          <a:noFill/>
          <a:ln w="9525">
            <a:noFill/>
            <a:miter lim="800000"/>
            <a:headEnd/>
            <a:tailEnd/>
          </a:ln>
        </p:spPr>
      </p:pic>
      <p:pic>
        <p:nvPicPr>
          <p:cNvPr id="18" name="图片 17" descr="200710214926860_2.jp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67544" y="1340768"/>
            <a:ext cx="1728192" cy="517939"/>
          </a:xfrm>
          <a:prstGeom prst="rect">
            <a:avLst/>
          </a:prstGeom>
        </p:spPr>
      </p:pic>
      <p:pic>
        <p:nvPicPr>
          <p:cNvPr id="19" name="图片 18" descr="2012-10-14_180803.jp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627785" y="1268760"/>
            <a:ext cx="1728192" cy="585633"/>
          </a:xfrm>
          <a:prstGeom prst="rect">
            <a:avLst/>
          </a:prstGeom>
        </p:spPr>
      </p:pic>
      <p:pic>
        <p:nvPicPr>
          <p:cNvPr id="21" name="Picture 20" descr="2012-10-18_122317.jpg"/>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0" y="3140968"/>
            <a:ext cx="9144000" cy="3621881"/>
          </a:xfrm>
          <a:prstGeom prst="rect">
            <a:avLst/>
          </a:prstGeom>
          <a:ln>
            <a:noFill/>
          </a:ln>
          <a:effectLst>
            <a:softEdge rad="112500"/>
          </a:effec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r>
              <a:rPr lang="en-US" altLang="zh-CN" sz="2000" b="1" dirty="0" smtClean="0">
                <a:solidFill>
                  <a:srgbClr val="C50C46"/>
                </a:solidFill>
                <a:effectLst>
                  <a:outerShdw blurRad="38100" dist="38100" dir="2700000" algn="tl">
                    <a:srgbClr val="C0C0C0"/>
                  </a:outerShdw>
                </a:effectLst>
                <a:latin typeface="Candara" pitchFamily="34" charset="0"/>
              </a:rPr>
              <a:t>2013</a:t>
            </a:r>
            <a:r>
              <a:rPr lang="zh-CN" altLang="en-US" sz="2000" b="1" dirty="0" smtClean="0">
                <a:solidFill>
                  <a:srgbClr val="C50C46"/>
                </a:solidFill>
                <a:effectLst>
                  <a:outerShdw blurRad="38100" dist="38100" dir="2700000" algn="tl">
                    <a:srgbClr val="C0C0C0"/>
                  </a:outerShdw>
                </a:effectLst>
                <a:latin typeface="Candara" pitchFamily="34" charset="0"/>
              </a:rPr>
              <a:t>国庆群众大会宣布</a:t>
            </a:r>
            <a:endParaRPr lang="en-US" altLang="zh-CN" sz="2000" b="1" dirty="0">
              <a:solidFill>
                <a:srgbClr val="C50C46"/>
              </a:solidFill>
              <a:effectLst>
                <a:outerShdw blurRad="38100" dist="38100" dir="2700000" algn="tl">
                  <a:srgbClr val="C0C0C0"/>
                </a:outerShdw>
              </a:effectLst>
              <a:latin typeface="Candara" pitchFamily="34" charset="0"/>
            </a:endParaRPr>
          </a:p>
          <a:p>
            <a:pPr marL="0" lvl="1" algn="ctr" eaLnBrk="0" hangingPunct="0"/>
            <a:r>
              <a:rPr lang="zh-CN" altLang="en-US" sz="3200" b="1" dirty="0" smtClean="0">
                <a:solidFill>
                  <a:srgbClr val="C50C46"/>
                </a:solidFill>
                <a:effectLst>
                  <a:outerShdw blurRad="38100" dist="38100" dir="2700000" algn="tl">
                    <a:srgbClr val="C0C0C0"/>
                  </a:outerShdw>
                </a:effectLst>
                <a:latin typeface="Candara" pitchFamily="34" charset="0"/>
              </a:rPr>
              <a:t>巴耶利峇空军基地将在</a:t>
            </a:r>
            <a:r>
              <a:rPr lang="en-US" altLang="zh-CN" sz="3200" b="1" dirty="0" smtClean="0">
                <a:solidFill>
                  <a:srgbClr val="C50C46"/>
                </a:solidFill>
                <a:effectLst>
                  <a:outerShdw blurRad="38100" dist="38100" dir="2700000" algn="tl">
                    <a:srgbClr val="C0C0C0"/>
                  </a:outerShdw>
                </a:effectLst>
                <a:latin typeface="Candara" pitchFamily="34" charset="0"/>
              </a:rPr>
              <a:t>2030</a:t>
            </a:r>
            <a:r>
              <a:rPr lang="zh-CN" altLang="en-US" sz="3200" b="1" dirty="0" smtClean="0">
                <a:solidFill>
                  <a:srgbClr val="C50C46"/>
                </a:solidFill>
                <a:effectLst>
                  <a:outerShdw blurRad="38100" dist="38100" dir="2700000" algn="tl">
                    <a:srgbClr val="C0C0C0"/>
                  </a:outerShdw>
                </a:effectLst>
                <a:latin typeface="Candara" pitchFamily="34" charset="0"/>
              </a:rPr>
              <a:t>年迁至樟宜</a:t>
            </a:r>
            <a:endParaRPr lang="en-US" altLang="zh-CN" sz="3200" b="1" dirty="0">
              <a:solidFill>
                <a:srgbClr val="C50C46"/>
              </a:solidFill>
              <a:effectLst>
                <a:outerShdw blurRad="38100" dist="38100" dir="2700000" algn="tl">
                  <a:srgbClr val="C0C0C0"/>
                </a:outerShdw>
              </a:effectLst>
              <a:latin typeface="Candara" pitchFamily="34" charset="0"/>
            </a:endParaRPr>
          </a:p>
        </p:txBody>
      </p:sp>
      <p:sp>
        <p:nvSpPr>
          <p:cNvPr id="12" name="Rectangle 11"/>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pitchFamily="34" charset="0"/>
            </a:endParaRPr>
          </a:p>
        </p:txBody>
      </p:sp>
      <p:sp>
        <p:nvSpPr>
          <p:cNvPr id="8" name="Rectangle 2"/>
          <p:cNvSpPr>
            <a:spLocks noChangeArrowheads="1"/>
          </p:cNvSpPr>
          <p:nvPr/>
        </p:nvSpPr>
        <p:spPr bwMode="auto">
          <a:xfrm>
            <a:off x="0" y="973138"/>
            <a:ext cx="9144000" cy="707886"/>
          </a:xfrm>
          <a:prstGeom prst="rect">
            <a:avLst/>
          </a:prstGeom>
          <a:solidFill>
            <a:schemeClr val="bg2">
              <a:lumMod val="75000"/>
            </a:schemeClr>
          </a:solidFill>
          <a:ln w="9525">
            <a:noFill/>
            <a:miter lim="800000"/>
            <a:headEnd/>
            <a:tailEnd/>
          </a:ln>
        </p:spPr>
        <p:txBody>
          <a:bodyPr>
            <a:spAutoFit/>
          </a:bodyPr>
          <a:lstStyle/>
          <a:p>
            <a:pPr algn="ctr">
              <a:defRPr/>
            </a:pPr>
            <a:r>
              <a:rPr lang="zh-CN" altLang="en-US" sz="2000" b="1" dirty="0" smtClean="0">
                <a:latin typeface="Candara" pitchFamily="34" charset="0"/>
              </a:rPr>
              <a:t>巴耶利峇空军基地迁至樟宜后</a:t>
            </a:r>
            <a:r>
              <a:rPr lang="en-SG" sz="2000" b="1" dirty="0" smtClean="0">
                <a:latin typeface="Candara" pitchFamily="34" charset="0"/>
              </a:rPr>
              <a:t>, </a:t>
            </a:r>
            <a:r>
              <a:rPr lang="zh-CN" altLang="en-US" sz="2000" b="1" dirty="0" smtClean="0">
                <a:latin typeface="Candara" pitchFamily="34" charset="0"/>
              </a:rPr>
              <a:t>将腾出</a:t>
            </a:r>
            <a:r>
              <a:rPr lang="en-US" altLang="zh-CN" sz="2000" b="1" dirty="0" smtClean="0">
                <a:latin typeface="Candara" pitchFamily="34" charset="0"/>
              </a:rPr>
              <a:t>800</a:t>
            </a:r>
            <a:r>
              <a:rPr lang="zh-CN" altLang="en-US" sz="2000" b="1" dirty="0" smtClean="0">
                <a:latin typeface="Candara" pitchFamily="34" charset="0"/>
              </a:rPr>
              <a:t>公顷的土地用于重新发展</a:t>
            </a:r>
            <a:r>
              <a:rPr lang="en-SG" sz="2000" b="1" dirty="0" smtClean="0">
                <a:latin typeface="Candara" pitchFamily="34" charset="0"/>
              </a:rPr>
              <a:t>, </a:t>
            </a:r>
            <a:r>
              <a:rPr lang="zh-CN" altLang="en-US" sz="2000" b="1" dirty="0" smtClean="0">
                <a:latin typeface="Candara" pitchFamily="34" charset="0"/>
              </a:rPr>
              <a:t>对周围的建筑高度限制也将解除</a:t>
            </a:r>
            <a:endParaRPr lang="en-SG" sz="2000" b="1" dirty="0">
              <a:latin typeface="Candara" pitchFamily="34" charset="0"/>
            </a:endParaRPr>
          </a:p>
        </p:txBody>
      </p:sp>
      <p:pic>
        <p:nvPicPr>
          <p:cNvPr id="11" name="Picture 10" descr="2013-08-23_17483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821831"/>
            <a:ext cx="9144000" cy="4298740"/>
          </a:xfrm>
          <a:prstGeom prst="rect">
            <a:avLst/>
          </a:prstGeom>
        </p:spPr>
      </p:pic>
      <p:sp>
        <p:nvSpPr>
          <p:cNvPr id="13" name="TextBox 5"/>
          <p:cNvSpPr txBox="1">
            <a:spLocks noChangeArrowheads="1"/>
          </p:cNvSpPr>
          <p:nvPr/>
        </p:nvSpPr>
        <p:spPr bwMode="auto">
          <a:xfrm>
            <a:off x="107950" y="6475413"/>
            <a:ext cx="38877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zh-CN" altLang="en-US" sz="1600" i="1" dirty="0" smtClean="0">
                <a:latin typeface="Calibri" pitchFamily="34" charset="0"/>
              </a:rPr>
              <a:t>来源：联合早报</a:t>
            </a:r>
            <a:r>
              <a:rPr lang="en-US" altLang="zh-CN" sz="1600" i="1" dirty="0" smtClean="0">
                <a:latin typeface="Calibri" pitchFamily="34" charset="0"/>
              </a:rPr>
              <a:t>, 2013</a:t>
            </a:r>
            <a:r>
              <a:rPr lang="zh-CN" altLang="en-US" sz="1600" i="1" dirty="0" smtClean="0">
                <a:latin typeface="Calibri" pitchFamily="34" charset="0"/>
              </a:rPr>
              <a:t>年</a:t>
            </a:r>
            <a:r>
              <a:rPr lang="en-US" altLang="zh-CN" sz="1600" i="1" dirty="0" smtClean="0">
                <a:latin typeface="Calibri" pitchFamily="34" charset="0"/>
              </a:rPr>
              <a:t>8</a:t>
            </a:r>
            <a:r>
              <a:rPr lang="zh-CN" altLang="en-US" sz="1600" i="1" dirty="0" smtClean="0">
                <a:latin typeface="Calibri" pitchFamily="34" charset="0"/>
              </a:rPr>
              <a:t>月</a:t>
            </a:r>
            <a:r>
              <a:rPr lang="en-US" altLang="zh-CN" sz="1600" i="1" dirty="0" smtClean="0">
                <a:latin typeface="Calibri" pitchFamily="34" charset="0"/>
              </a:rPr>
              <a:t>20</a:t>
            </a:r>
            <a:r>
              <a:rPr lang="zh-CN" altLang="en-US" sz="1600" i="1" dirty="0" smtClean="0">
                <a:latin typeface="Calibri" pitchFamily="34" charset="0"/>
              </a:rPr>
              <a:t>日</a:t>
            </a:r>
            <a:endParaRPr lang="en-US" altLang="zh-CN" sz="1600" i="1" dirty="0">
              <a:latin typeface="Calibri" pitchFamily="34"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3"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681977"/>
            <a:ext cx="9144000" cy="5176023"/>
          </a:xfrm>
          <a:prstGeom prst="rect">
            <a:avLst/>
          </a:prstGeom>
          <a:ln>
            <a:noFill/>
          </a:ln>
          <a:effectLst>
            <a:softEdge rad="112500"/>
          </a:effectLst>
        </p:spPr>
      </p:pic>
      <p:sp>
        <p:nvSpPr>
          <p:cNvPr id="6" name="Rectangle 5"/>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en-US" altLang="zh-CN" sz="2000" b="1" dirty="0" smtClean="0">
                <a:solidFill>
                  <a:srgbClr val="C50C46"/>
                </a:solidFill>
                <a:effectLst>
                  <a:outerShdw blurRad="38100" dist="38100" dir="2700000" algn="tl">
                    <a:srgbClr val="C0C0C0"/>
                  </a:outerShdw>
                </a:effectLst>
                <a:latin typeface="Candara" pitchFamily="34" charset="0"/>
              </a:rPr>
              <a:t>2013</a:t>
            </a:r>
            <a:r>
              <a:rPr lang="zh-CN" altLang="en-US" sz="2000" b="1" dirty="0" smtClean="0">
                <a:solidFill>
                  <a:srgbClr val="C50C46"/>
                </a:solidFill>
                <a:effectLst>
                  <a:outerShdw blurRad="38100" dist="38100" dir="2700000" algn="tl">
                    <a:srgbClr val="C0C0C0"/>
                  </a:outerShdw>
                </a:effectLst>
                <a:latin typeface="Candara" pitchFamily="34" charset="0"/>
              </a:rPr>
              <a:t>国庆群众大会宣布</a:t>
            </a:r>
            <a:endParaRPr lang="en-US" altLang="zh-CN" sz="2000" b="1" dirty="0">
              <a:solidFill>
                <a:srgbClr val="C50C46"/>
              </a:solidFill>
              <a:effectLst>
                <a:outerShdw blurRad="38100" dist="38100" dir="2700000" algn="tl">
                  <a:srgbClr val="C0C0C0"/>
                </a:outerShdw>
              </a:effectLst>
              <a:latin typeface="Candara" pitchFamily="34" charset="0"/>
            </a:endParaRPr>
          </a:p>
          <a:p>
            <a:pPr marL="0" lvl="1" algn="ctr" eaLnBrk="0" hangingPunct="0">
              <a:defRPr/>
            </a:pPr>
            <a:r>
              <a:rPr lang="zh-CN" altLang="en-US" sz="32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宝石</a:t>
            </a:r>
            <a:r>
              <a:rPr lang="en-US" altLang="zh-CN" sz="32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(Jewel)</a:t>
            </a:r>
            <a:endParaRPr lang="en-US" altLang="zh-CN" sz="32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sp>
        <p:nvSpPr>
          <p:cNvPr id="12" name="Rectangle 11"/>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pitchFamily="34" charset="0"/>
            </a:endParaRPr>
          </a:p>
        </p:txBody>
      </p:sp>
      <p:pic>
        <p:nvPicPr>
          <p:cNvPr id="175106" name="12421A76-2C9C-489D-BB77-EC035B1A1CD7" descr="jewel-2.jpg"/>
          <p:cNvPicPr>
            <a:picLocks noChangeAspect="1" noChangeArrowheads="1"/>
          </p:cNvPicPr>
          <p:nvPr/>
        </p:nvPicPr>
        <p:blipFill>
          <a:blip r:embed="rId4" cstate="print"/>
          <a:srcRect/>
          <a:stretch>
            <a:fillRect/>
          </a:stretch>
        </p:blipFill>
        <p:spPr bwMode="auto">
          <a:xfrm>
            <a:off x="0" y="1673424"/>
            <a:ext cx="9144000" cy="5184576"/>
          </a:xfrm>
          <a:prstGeom prst="rect">
            <a:avLst/>
          </a:prstGeom>
          <a:ln>
            <a:noFill/>
          </a:ln>
          <a:effectLst>
            <a:softEdge rad="112500"/>
          </a:effectLst>
        </p:spPr>
      </p:pic>
      <p:sp>
        <p:nvSpPr>
          <p:cNvPr id="8" name="Rectangle 2"/>
          <p:cNvSpPr>
            <a:spLocks noChangeArrowheads="1"/>
          </p:cNvSpPr>
          <p:nvPr/>
        </p:nvSpPr>
        <p:spPr bwMode="auto">
          <a:xfrm>
            <a:off x="0" y="973138"/>
            <a:ext cx="9144000" cy="707886"/>
          </a:xfrm>
          <a:prstGeom prst="rect">
            <a:avLst/>
          </a:prstGeom>
          <a:solidFill>
            <a:schemeClr val="bg2">
              <a:lumMod val="75000"/>
            </a:schemeClr>
          </a:solidFill>
          <a:ln w="9525">
            <a:noFill/>
            <a:miter lim="800000"/>
            <a:headEnd/>
            <a:tailEnd/>
          </a:ln>
        </p:spPr>
        <p:txBody>
          <a:bodyPr>
            <a:spAutoFit/>
          </a:bodyPr>
          <a:lstStyle/>
          <a:p>
            <a:pPr algn="ctr">
              <a:defRPr/>
            </a:pPr>
            <a:r>
              <a:rPr lang="zh-CN" altLang="en-US" sz="2000" b="1" dirty="0" smtClean="0">
                <a:latin typeface="Candara" pitchFamily="34" charset="0"/>
              </a:rPr>
              <a:t>樟宜机场</a:t>
            </a:r>
            <a:r>
              <a:rPr lang="zh-CN" altLang="en-US" sz="2000" dirty="0" smtClean="0">
                <a:latin typeface="Candara" pitchFamily="34" charset="0"/>
              </a:rPr>
              <a:t>将兴建代号为“宝石”的综合项目、</a:t>
            </a:r>
            <a:endParaRPr lang="en-US" altLang="zh-CN" sz="2000" dirty="0" smtClean="0">
              <a:latin typeface="Candara" pitchFamily="34" charset="0"/>
            </a:endParaRPr>
          </a:p>
          <a:p>
            <a:pPr algn="ctr">
              <a:defRPr/>
            </a:pPr>
            <a:r>
              <a:rPr lang="zh-CN" altLang="en-US" sz="2000" dirty="0" smtClean="0">
                <a:latin typeface="Candara" pitchFamily="34" charset="0"/>
              </a:rPr>
              <a:t>两座新的航站楼和第四条跑道</a:t>
            </a:r>
            <a:endParaRPr lang="en-SG" sz="2000" dirty="0">
              <a:latin typeface="Candara" pitchFamily="34"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5106"/>
                                        </p:tgtEl>
                                        <p:attrNameLst>
                                          <p:attrName>style.visibility</p:attrName>
                                        </p:attrNameLst>
                                      </p:cBhvr>
                                      <p:to>
                                        <p:strVal val="visible"/>
                                      </p:to>
                                    </p:set>
                                    <p:animEffect transition="in" filter="fade">
                                      <p:cBhvr>
                                        <p:cTn id="7" dur="1000"/>
                                        <p:tgtEl>
                                          <p:spTgt spid="175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en-US" altLang="zh-CN" sz="2000" b="1" dirty="0" smtClean="0">
                <a:solidFill>
                  <a:srgbClr val="C50C46"/>
                </a:solidFill>
                <a:effectLst>
                  <a:outerShdw blurRad="38100" dist="38100" dir="2700000" algn="tl">
                    <a:srgbClr val="C0C0C0"/>
                  </a:outerShdw>
                </a:effectLst>
                <a:latin typeface="Candara" pitchFamily="34" charset="0"/>
              </a:rPr>
              <a:t>2013</a:t>
            </a:r>
            <a:r>
              <a:rPr lang="zh-CN" altLang="en-US" sz="2000" b="1" dirty="0" smtClean="0">
                <a:solidFill>
                  <a:srgbClr val="C50C46"/>
                </a:solidFill>
                <a:effectLst>
                  <a:outerShdw blurRad="38100" dist="38100" dir="2700000" algn="tl">
                    <a:srgbClr val="C0C0C0"/>
                  </a:outerShdw>
                </a:effectLst>
                <a:latin typeface="Candara" pitchFamily="34" charset="0"/>
              </a:rPr>
              <a:t>国庆群众大会宣布</a:t>
            </a:r>
            <a:endParaRPr lang="en-US" altLang="zh-CN" sz="2000" b="1" dirty="0">
              <a:solidFill>
                <a:srgbClr val="C50C46"/>
              </a:solidFill>
              <a:effectLst>
                <a:outerShdw blurRad="38100" dist="38100" dir="2700000" algn="tl">
                  <a:srgbClr val="C0C0C0"/>
                </a:outerShdw>
              </a:effectLst>
              <a:latin typeface="Candara" pitchFamily="34" charset="0"/>
            </a:endParaRPr>
          </a:p>
          <a:p>
            <a:pPr marL="0" lvl="1" algn="ctr" eaLnBrk="0" hangingPunct="0">
              <a:defRPr/>
            </a:pPr>
            <a:r>
              <a:rPr lang="zh-CN" altLang="en-US" sz="32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宝石</a:t>
            </a:r>
            <a:r>
              <a:rPr lang="en-US" altLang="zh-CN" sz="32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(Jewel)</a:t>
            </a:r>
            <a:endParaRPr lang="en-US" altLang="zh-CN" sz="32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sp>
        <p:nvSpPr>
          <p:cNvPr id="7" name="TextBox 6"/>
          <p:cNvSpPr txBox="1"/>
          <p:nvPr/>
        </p:nvSpPr>
        <p:spPr>
          <a:xfrm>
            <a:off x="4787900" y="1628775"/>
            <a:ext cx="4356100" cy="2800767"/>
          </a:xfrm>
          <a:prstGeom prst="rect">
            <a:avLst/>
          </a:prstGeom>
          <a:solidFill>
            <a:schemeClr val="accent6">
              <a:lumMod val="40000"/>
              <a:lumOff val="60000"/>
            </a:schemeClr>
          </a:solidFill>
        </p:spPr>
        <p:txBody>
          <a:bodyPr>
            <a:spAutoFit/>
          </a:bodyPr>
          <a:lstStyle/>
          <a:p>
            <a:r>
              <a:rPr lang="zh-CN" altLang="en-US" b="1" i="1" u="sng" dirty="0" smtClean="0">
                <a:latin typeface="Calibri" pitchFamily="34" charset="0"/>
              </a:rPr>
              <a:t>即将建成</a:t>
            </a:r>
            <a:endParaRPr lang="en-US" b="1" i="1" u="sng" dirty="0">
              <a:latin typeface="Calibri" pitchFamily="34" charset="0"/>
            </a:endParaRPr>
          </a:p>
          <a:p>
            <a:r>
              <a:rPr lang="en-US" dirty="0">
                <a:latin typeface="Calibri" pitchFamily="34" charset="0"/>
              </a:rPr>
              <a:t>- </a:t>
            </a:r>
            <a:r>
              <a:rPr lang="zh-CN" altLang="en-US" dirty="0" smtClean="0">
                <a:latin typeface="Calibri" pitchFamily="34" charset="0"/>
              </a:rPr>
              <a:t>新的</a:t>
            </a:r>
            <a:r>
              <a:rPr lang="en-US" altLang="zh-CN" dirty="0" smtClean="0">
                <a:latin typeface="Calibri" pitchFamily="34" charset="0"/>
              </a:rPr>
              <a:t>4</a:t>
            </a:r>
            <a:r>
              <a:rPr lang="zh-CN" altLang="en-US" dirty="0" smtClean="0">
                <a:latin typeface="Calibri" pitchFamily="34" charset="0"/>
              </a:rPr>
              <a:t>号航站楼 </a:t>
            </a:r>
            <a:r>
              <a:rPr lang="en-US" dirty="0" smtClean="0">
                <a:latin typeface="Calibri" pitchFamily="34" charset="0"/>
              </a:rPr>
              <a:t>(2017</a:t>
            </a:r>
            <a:r>
              <a:rPr lang="zh-CN" altLang="en-US" dirty="0" smtClean="0">
                <a:latin typeface="Calibri" pitchFamily="34" charset="0"/>
              </a:rPr>
              <a:t>年前</a:t>
            </a:r>
            <a:r>
              <a:rPr lang="en-US" dirty="0" smtClean="0">
                <a:latin typeface="Calibri" pitchFamily="34" charset="0"/>
              </a:rPr>
              <a:t>)</a:t>
            </a:r>
            <a:endParaRPr lang="en-US" dirty="0">
              <a:latin typeface="Calibri" pitchFamily="34" charset="0"/>
            </a:endParaRPr>
          </a:p>
          <a:p>
            <a:r>
              <a:rPr lang="en-US" dirty="0">
                <a:latin typeface="Calibri" pitchFamily="34" charset="0"/>
              </a:rPr>
              <a:t>- </a:t>
            </a:r>
            <a:r>
              <a:rPr lang="en-US" dirty="0" smtClean="0">
                <a:latin typeface="Calibri" pitchFamily="34" charset="0"/>
              </a:rPr>
              <a:t>1</a:t>
            </a:r>
            <a:r>
              <a:rPr lang="zh-CN" altLang="en-US" dirty="0" smtClean="0">
                <a:latin typeface="Calibri" pitchFamily="34" charset="0"/>
              </a:rPr>
              <a:t>号航站楼外名为“宝石”的综合项目</a:t>
            </a:r>
            <a:r>
              <a:rPr lang="en-US" dirty="0" smtClean="0">
                <a:latin typeface="Calibri" pitchFamily="34" charset="0"/>
              </a:rPr>
              <a:t>(2018</a:t>
            </a:r>
            <a:r>
              <a:rPr lang="zh-CN" altLang="en-US" dirty="0" smtClean="0">
                <a:latin typeface="Calibri" pitchFamily="34" charset="0"/>
              </a:rPr>
              <a:t>年前</a:t>
            </a:r>
            <a:r>
              <a:rPr lang="en-US" dirty="0" smtClean="0">
                <a:latin typeface="Calibri" pitchFamily="34" charset="0"/>
              </a:rPr>
              <a:t>)</a:t>
            </a:r>
            <a:endParaRPr lang="en-US" dirty="0">
              <a:latin typeface="Calibri" pitchFamily="34" charset="0"/>
            </a:endParaRPr>
          </a:p>
          <a:p>
            <a:endParaRPr lang="en-US" sz="1600" dirty="0">
              <a:latin typeface="Calibri" pitchFamily="34" charset="0"/>
            </a:endParaRPr>
          </a:p>
          <a:p>
            <a:r>
              <a:rPr lang="zh-CN" altLang="en-US" i="1" dirty="0" smtClean="0">
                <a:latin typeface="Calibri" pitchFamily="34" charset="0"/>
              </a:rPr>
              <a:t>斥资</a:t>
            </a:r>
            <a:endParaRPr lang="en-US" i="1" dirty="0">
              <a:latin typeface="Calibri" pitchFamily="34" charset="0"/>
            </a:endParaRPr>
          </a:p>
          <a:p>
            <a:r>
              <a:rPr lang="zh-CN" altLang="en-US" dirty="0" smtClean="0">
                <a:latin typeface="Calibri" pitchFamily="34" charset="0"/>
              </a:rPr>
              <a:t>约</a:t>
            </a:r>
            <a:r>
              <a:rPr lang="en-US" altLang="zh-CN" dirty="0" smtClean="0">
                <a:latin typeface="Calibri" pitchFamily="34" charset="0"/>
              </a:rPr>
              <a:t>12.8</a:t>
            </a:r>
            <a:r>
              <a:rPr lang="zh-CN" altLang="en-US" dirty="0" smtClean="0">
                <a:latin typeface="Calibri" pitchFamily="34" charset="0"/>
              </a:rPr>
              <a:t>亿新元兴建</a:t>
            </a:r>
            <a:r>
              <a:rPr lang="en-US" altLang="zh-CN" dirty="0" smtClean="0">
                <a:latin typeface="Calibri" pitchFamily="34" charset="0"/>
              </a:rPr>
              <a:t>4</a:t>
            </a:r>
            <a:r>
              <a:rPr lang="zh-CN" altLang="en-US" dirty="0" smtClean="0">
                <a:latin typeface="Calibri" pitchFamily="34" charset="0"/>
              </a:rPr>
              <a:t>号航站楼和相关设施</a:t>
            </a:r>
            <a:endParaRPr lang="en-US" dirty="0">
              <a:latin typeface="Calibri" pitchFamily="34" charset="0"/>
            </a:endParaRPr>
          </a:p>
          <a:p>
            <a:endParaRPr lang="en-US" sz="1600" dirty="0">
              <a:latin typeface="Calibri" pitchFamily="34" charset="0"/>
            </a:endParaRPr>
          </a:p>
          <a:p>
            <a:r>
              <a:rPr lang="zh-CN" altLang="en-US" i="1" dirty="0" smtClean="0">
                <a:latin typeface="Calibri" pitchFamily="34" charset="0"/>
              </a:rPr>
              <a:t>客容量</a:t>
            </a:r>
            <a:endParaRPr lang="en-US" altLang="zh-CN" i="1" dirty="0" smtClean="0">
              <a:latin typeface="Calibri" pitchFamily="34" charset="0"/>
            </a:endParaRPr>
          </a:p>
          <a:p>
            <a:r>
              <a:rPr lang="zh-CN" altLang="en-US" dirty="0" smtClean="0">
                <a:latin typeface="Calibri" pitchFamily="34" charset="0"/>
              </a:rPr>
              <a:t>从</a:t>
            </a:r>
            <a:r>
              <a:rPr lang="en-US" dirty="0" smtClean="0">
                <a:latin typeface="Calibri" pitchFamily="34" charset="0"/>
              </a:rPr>
              <a:t> </a:t>
            </a:r>
            <a:r>
              <a:rPr lang="zh-CN" altLang="en-US" dirty="0" smtClean="0">
                <a:latin typeface="Calibri" pitchFamily="34" charset="0"/>
              </a:rPr>
              <a:t>每年</a:t>
            </a:r>
            <a:r>
              <a:rPr lang="en-US" dirty="0" smtClean="0">
                <a:latin typeface="Calibri" pitchFamily="34" charset="0"/>
              </a:rPr>
              <a:t>660</a:t>
            </a:r>
            <a:r>
              <a:rPr lang="zh-CN" altLang="en-US" dirty="0" smtClean="0">
                <a:latin typeface="Calibri" pitchFamily="34" charset="0"/>
              </a:rPr>
              <a:t>万增至</a:t>
            </a:r>
            <a:r>
              <a:rPr lang="en-US" dirty="0" smtClean="0">
                <a:latin typeface="Calibri" pitchFamily="34" charset="0"/>
              </a:rPr>
              <a:t>850</a:t>
            </a:r>
            <a:r>
              <a:rPr lang="zh-CN" altLang="en-US" dirty="0" smtClean="0">
                <a:latin typeface="Calibri" pitchFamily="34" charset="0"/>
              </a:rPr>
              <a:t>万</a:t>
            </a:r>
            <a:endParaRPr lang="en-US" dirty="0">
              <a:latin typeface="Calibri" pitchFamily="34" charset="0"/>
            </a:endParaRPr>
          </a:p>
        </p:txBody>
      </p:sp>
      <p:sp>
        <p:nvSpPr>
          <p:cNvPr id="12" name="Rectangle 11"/>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pitchFamily="34" charset="0"/>
            </a:endParaRPr>
          </a:p>
        </p:txBody>
      </p:sp>
      <p:sp>
        <p:nvSpPr>
          <p:cNvPr id="11" name="Rectangle 2"/>
          <p:cNvSpPr>
            <a:spLocks noChangeArrowheads="1"/>
          </p:cNvSpPr>
          <p:nvPr/>
        </p:nvSpPr>
        <p:spPr bwMode="auto">
          <a:xfrm>
            <a:off x="0" y="973138"/>
            <a:ext cx="9144000" cy="707886"/>
          </a:xfrm>
          <a:prstGeom prst="rect">
            <a:avLst/>
          </a:prstGeom>
          <a:solidFill>
            <a:schemeClr val="bg2">
              <a:lumMod val="75000"/>
            </a:schemeClr>
          </a:solidFill>
          <a:ln w="9525">
            <a:noFill/>
            <a:miter lim="800000"/>
            <a:headEnd/>
            <a:tailEnd/>
          </a:ln>
        </p:spPr>
        <p:txBody>
          <a:bodyPr>
            <a:spAutoFit/>
          </a:bodyPr>
          <a:lstStyle/>
          <a:p>
            <a:pPr algn="ctr"/>
            <a:r>
              <a:rPr lang="en-US" sz="2000" b="1" dirty="0" smtClean="0">
                <a:latin typeface="Candara" pitchFamily="34" charset="0"/>
              </a:rPr>
              <a:t>1</a:t>
            </a:r>
            <a:r>
              <a:rPr lang="zh-CN" altLang="en-US" sz="2000" b="1" dirty="0" smtClean="0">
                <a:latin typeface="Candara" pitchFamily="34" charset="0"/>
              </a:rPr>
              <a:t>号航站楼</a:t>
            </a:r>
            <a:r>
              <a:rPr lang="zh-CN" altLang="en-US" sz="2000" dirty="0" smtClean="0">
                <a:latin typeface="Candara" pitchFamily="34" charset="0"/>
              </a:rPr>
              <a:t>将扩建，</a:t>
            </a:r>
            <a:r>
              <a:rPr lang="en-US" altLang="zh-CN" sz="2000" b="1" dirty="0" smtClean="0">
                <a:latin typeface="Candara" pitchFamily="34" charset="0"/>
              </a:rPr>
              <a:t>5</a:t>
            </a:r>
            <a:r>
              <a:rPr lang="zh-CN" altLang="en-US" sz="2000" b="1" dirty="0" smtClean="0">
                <a:latin typeface="Candara" pitchFamily="34" charset="0"/>
              </a:rPr>
              <a:t>号航站楼</a:t>
            </a:r>
            <a:r>
              <a:rPr lang="zh-CN" altLang="en-US" sz="2000" dirty="0" smtClean="0">
                <a:latin typeface="Candara" pitchFamily="34" charset="0"/>
              </a:rPr>
              <a:t>将兴建第三条跑道并在</a:t>
            </a:r>
            <a:endParaRPr lang="en-US" altLang="zh-CN" sz="2000" dirty="0" smtClean="0">
              <a:latin typeface="Candara" pitchFamily="34" charset="0"/>
            </a:endParaRPr>
          </a:p>
          <a:p>
            <a:pPr algn="ctr"/>
            <a:r>
              <a:rPr lang="en-US" altLang="zh-CN" sz="2000" dirty="0" smtClean="0">
                <a:latin typeface="Candara" pitchFamily="34" charset="0"/>
              </a:rPr>
              <a:t>2020</a:t>
            </a:r>
            <a:r>
              <a:rPr lang="zh-CN" altLang="en-US" sz="2000" dirty="0" smtClean="0">
                <a:latin typeface="Candara" pitchFamily="34" charset="0"/>
              </a:rPr>
              <a:t>年前把樟宜机场的客容量增加一倍</a:t>
            </a:r>
            <a:endParaRPr lang="en-SG" sz="2000" dirty="0">
              <a:latin typeface="Candara" pitchFamily="34" charset="0"/>
            </a:endParaRPr>
          </a:p>
        </p:txBody>
      </p:sp>
      <p:sp>
        <p:nvSpPr>
          <p:cNvPr id="8" name="Rectangle 7"/>
          <p:cNvSpPr/>
          <p:nvPr/>
        </p:nvSpPr>
        <p:spPr>
          <a:xfrm>
            <a:off x="4787900" y="4635500"/>
            <a:ext cx="4356100" cy="1692771"/>
          </a:xfrm>
          <a:prstGeom prst="rect">
            <a:avLst/>
          </a:prstGeom>
          <a:solidFill>
            <a:schemeClr val="accent6">
              <a:lumMod val="20000"/>
              <a:lumOff val="80000"/>
            </a:schemeClr>
          </a:solidFill>
        </p:spPr>
        <p:txBody>
          <a:bodyPr>
            <a:spAutoFit/>
          </a:bodyPr>
          <a:lstStyle/>
          <a:p>
            <a:r>
              <a:rPr lang="zh-CN" altLang="en-US" i="1" u="sng" dirty="0" smtClean="0">
                <a:solidFill>
                  <a:srgbClr val="000000"/>
                </a:solidFill>
                <a:latin typeface="Calibri" pitchFamily="34" charset="0"/>
              </a:rPr>
              <a:t>未来</a:t>
            </a:r>
            <a:r>
              <a:rPr lang="en-US" altLang="zh-CN" i="1" u="sng" dirty="0" smtClean="0">
                <a:solidFill>
                  <a:srgbClr val="000000"/>
                </a:solidFill>
                <a:latin typeface="Calibri" pitchFamily="34" charset="0"/>
              </a:rPr>
              <a:t>10</a:t>
            </a:r>
            <a:r>
              <a:rPr lang="zh-CN" altLang="en-US" i="1" u="sng" dirty="0" smtClean="0">
                <a:solidFill>
                  <a:srgbClr val="000000"/>
                </a:solidFill>
                <a:latin typeface="Calibri" pitchFamily="34" charset="0"/>
              </a:rPr>
              <a:t>年的发展</a:t>
            </a:r>
            <a:endParaRPr lang="en-US" i="1" u="sng" dirty="0">
              <a:solidFill>
                <a:srgbClr val="000000"/>
              </a:solidFill>
              <a:latin typeface="Calibri" pitchFamily="34" charset="0"/>
            </a:endParaRPr>
          </a:p>
          <a:p>
            <a:r>
              <a:rPr lang="en-US" dirty="0">
                <a:solidFill>
                  <a:srgbClr val="000000"/>
                </a:solidFill>
                <a:latin typeface="Calibri" pitchFamily="34" charset="0"/>
              </a:rPr>
              <a:t>- </a:t>
            </a:r>
            <a:r>
              <a:rPr lang="zh-CN" altLang="en-US" dirty="0" smtClean="0">
                <a:solidFill>
                  <a:srgbClr val="000000"/>
                </a:solidFill>
                <a:latin typeface="Calibri" pitchFamily="34" charset="0"/>
              </a:rPr>
              <a:t>新的</a:t>
            </a:r>
            <a:r>
              <a:rPr lang="en-US" b="1" dirty="0" smtClean="0">
                <a:solidFill>
                  <a:srgbClr val="000000"/>
                </a:solidFill>
                <a:latin typeface="Calibri" pitchFamily="34" charset="0"/>
              </a:rPr>
              <a:t>5</a:t>
            </a:r>
            <a:r>
              <a:rPr lang="zh-CN" altLang="en-US" b="1" dirty="0" smtClean="0">
                <a:solidFill>
                  <a:srgbClr val="000000"/>
                </a:solidFill>
                <a:latin typeface="Calibri" pitchFamily="34" charset="0"/>
              </a:rPr>
              <a:t>号航站楼</a:t>
            </a:r>
            <a:r>
              <a:rPr lang="en-US" dirty="0" smtClean="0">
                <a:solidFill>
                  <a:srgbClr val="000000"/>
                </a:solidFill>
                <a:latin typeface="Calibri" pitchFamily="34" charset="0"/>
              </a:rPr>
              <a:t> </a:t>
            </a:r>
            <a:endParaRPr lang="en-US" dirty="0">
              <a:solidFill>
                <a:srgbClr val="000000"/>
              </a:solidFill>
              <a:latin typeface="Calibri" pitchFamily="34" charset="0"/>
            </a:endParaRPr>
          </a:p>
          <a:p>
            <a:r>
              <a:rPr lang="en-US" dirty="0">
                <a:solidFill>
                  <a:srgbClr val="000000"/>
                </a:solidFill>
                <a:latin typeface="Calibri" pitchFamily="34" charset="0"/>
              </a:rPr>
              <a:t>- </a:t>
            </a:r>
            <a:r>
              <a:rPr lang="zh-CN" altLang="en-US" dirty="0" smtClean="0">
                <a:solidFill>
                  <a:srgbClr val="000000"/>
                </a:solidFill>
                <a:latin typeface="Calibri" pitchFamily="34" charset="0"/>
              </a:rPr>
              <a:t>第三条跑道</a:t>
            </a:r>
            <a:endParaRPr lang="en-US" dirty="0">
              <a:solidFill>
                <a:srgbClr val="000000"/>
              </a:solidFill>
              <a:latin typeface="Calibri" pitchFamily="34" charset="0"/>
            </a:endParaRPr>
          </a:p>
          <a:p>
            <a:endParaRPr lang="en-US" sz="1400" dirty="0">
              <a:solidFill>
                <a:srgbClr val="000000"/>
              </a:solidFill>
              <a:latin typeface="Calibri" pitchFamily="34" charset="0"/>
            </a:endParaRPr>
          </a:p>
          <a:p>
            <a:r>
              <a:rPr lang="zh-CN" altLang="en-US" i="1" dirty="0" smtClean="0">
                <a:solidFill>
                  <a:srgbClr val="000000"/>
                </a:solidFill>
                <a:latin typeface="Calibri" pitchFamily="34" charset="0"/>
              </a:rPr>
              <a:t>客容量</a:t>
            </a:r>
            <a:endParaRPr lang="en-US" i="1" dirty="0">
              <a:solidFill>
                <a:srgbClr val="000000"/>
              </a:solidFill>
              <a:latin typeface="Calibri" pitchFamily="34" charset="0"/>
            </a:endParaRPr>
          </a:p>
          <a:p>
            <a:r>
              <a:rPr lang="zh-CN" altLang="en-US" dirty="0" smtClean="0">
                <a:solidFill>
                  <a:srgbClr val="000000"/>
                </a:solidFill>
                <a:latin typeface="Calibri" pitchFamily="34" charset="0"/>
              </a:rPr>
              <a:t>增至每年</a:t>
            </a:r>
            <a:r>
              <a:rPr lang="en-US" altLang="zh-CN" dirty="0" smtClean="0">
                <a:solidFill>
                  <a:srgbClr val="000000"/>
                </a:solidFill>
                <a:latin typeface="Calibri" pitchFamily="34" charset="0"/>
              </a:rPr>
              <a:t>1320</a:t>
            </a:r>
            <a:r>
              <a:rPr lang="zh-CN" altLang="en-US" dirty="0" smtClean="0">
                <a:solidFill>
                  <a:srgbClr val="000000"/>
                </a:solidFill>
                <a:latin typeface="Calibri" pitchFamily="34" charset="0"/>
              </a:rPr>
              <a:t>万</a:t>
            </a:r>
            <a:endParaRPr lang="en-US" dirty="0">
              <a:solidFill>
                <a:srgbClr val="000000"/>
              </a:solidFill>
              <a:latin typeface="Calibri" pitchFamily="34" charset="0"/>
            </a:endParaRPr>
          </a:p>
        </p:txBody>
      </p:sp>
      <p:sp>
        <p:nvSpPr>
          <p:cNvPr id="9" name="TextBox 8"/>
          <p:cNvSpPr txBox="1"/>
          <p:nvPr/>
        </p:nvSpPr>
        <p:spPr>
          <a:xfrm>
            <a:off x="4732338" y="6577013"/>
            <a:ext cx="4448175" cy="307975"/>
          </a:xfrm>
          <a:prstGeom prst="rect">
            <a:avLst/>
          </a:prstGeom>
          <a:noFill/>
        </p:spPr>
        <p:txBody>
          <a:bodyPr wrap="none">
            <a:spAutoFit/>
          </a:bodyPr>
          <a:lstStyle/>
          <a:p>
            <a:pPr>
              <a:defRPr/>
            </a:pPr>
            <a:r>
              <a:rPr lang="en-US" sz="1400" i="1" dirty="0">
                <a:latin typeface="+mj-lt"/>
              </a:rPr>
              <a:t>Source: The Straits Times, The Business Times, 20 Aug 2013</a:t>
            </a:r>
          </a:p>
        </p:txBody>
      </p:sp>
      <p:pic>
        <p:nvPicPr>
          <p:cNvPr id="68618" name="Picture 1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674813"/>
            <a:ext cx="4787900" cy="4537075"/>
          </a:xfrm>
          <a:prstGeom prst="rect">
            <a:avLst/>
          </a:prstGeom>
          <a:noFill/>
          <a:ln w="9525">
            <a:noFill/>
            <a:miter lim="800000"/>
            <a:headEnd/>
            <a:tailEnd/>
          </a:ln>
        </p:spPr>
      </p:pic>
      <p:pic>
        <p:nvPicPr>
          <p:cNvPr id="68619" name="Picture 1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6067425"/>
            <a:ext cx="4787900" cy="790575"/>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2"/>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ppt_x</p:attrName>
                                        </p:attrNameLst>
                                      </p:cBhvr>
                                      <p:tavLst>
                                        <p:tav tm="0">
                                          <p:val>
                                            <p:strVal val="#ppt_x-.2"/>
                                          </p:val>
                                        </p:tav>
                                        <p:tav tm="100000">
                                          <p:val>
                                            <p:strVal val="#ppt_x"/>
                                          </p:val>
                                        </p:tav>
                                      </p:tavLst>
                                    </p:anim>
                                    <p:anim calcmode="lin" valueType="num">
                                      <p:cBhvr>
                                        <p:cTn id="15" dur="5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901"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620688"/>
            <a:ext cx="9074150" cy="6237312"/>
          </a:xfrm>
          <a:prstGeom prst="rect">
            <a:avLst/>
          </a:prstGeom>
          <a:noFill/>
          <a:ln w="9525">
            <a:noFill/>
            <a:miter lim="800000"/>
            <a:headEnd/>
            <a:tailEnd/>
          </a:ln>
        </p:spPr>
      </p:pic>
      <p:sp>
        <p:nvSpPr>
          <p:cNvPr id="12" name="Rectangle 11"/>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新经济增长区</a:t>
            </a:r>
            <a:endParaRPr lang="en-US" altLang="zh-CN"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endParaRPr>
          </a:p>
          <a:p>
            <a:pPr marL="0" lvl="1" algn="ctr" eaLnBrk="0" hangingPunct="0">
              <a:defRPr/>
            </a:pPr>
            <a:r>
              <a:rPr lang="zh-CN" altLang="en-US" sz="36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诺维娜健康城</a:t>
            </a:r>
            <a:endParaRPr lang="en-US" altLang="zh-CN" sz="36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sp>
        <p:nvSpPr>
          <p:cNvPr id="10" name="Rectangle 9"/>
          <p:cNvSpPr/>
          <p:nvPr/>
        </p:nvSpPr>
        <p:spPr>
          <a:xfrm>
            <a:off x="0" y="908050"/>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pitchFamily="34" charset="0"/>
            </a:endParaRPr>
          </a:p>
        </p:txBody>
      </p:sp>
      <p:sp>
        <p:nvSpPr>
          <p:cNvPr id="24" name="Rectangular Callout 23"/>
          <p:cNvSpPr/>
          <p:nvPr/>
        </p:nvSpPr>
        <p:spPr>
          <a:xfrm>
            <a:off x="2268538" y="2852936"/>
            <a:ext cx="4140200" cy="863402"/>
          </a:xfrm>
          <a:prstGeom prst="wedgeRectCallout">
            <a:avLst>
              <a:gd name="adj1" fmla="val 62132"/>
              <a:gd name="adj2" fmla="val 35206"/>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zh-CN" altLang="en-US" sz="1600" dirty="0" smtClean="0">
                <a:solidFill>
                  <a:schemeClr val="tx1"/>
                </a:solidFill>
                <a:latin typeface="Candara" pitchFamily="34" charset="0"/>
                <a:cs typeface="Arial" pitchFamily="34" charset="0"/>
              </a:rPr>
              <a:t>诺维娜将在</a:t>
            </a:r>
            <a:r>
              <a:rPr lang="en-US" altLang="zh-CN" sz="1600" dirty="0" smtClean="0">
                <a:solidFill>
                  <a:schemeClr val="tx1"/>
                </a:solidFill>
                <a:latin typeface="Candara" pitchFamily="34" charset="0"/>
                <a:cs typeface="Arial" pitchFamily="34" charset="0"/>
              </a:rPr>
              <a:t>2030</a:t>
            </a:r>
            <a:r>
              <a:rPr lang="zh-CN" altLang="en-US" sz="1600" dirty="0" smtClean="0">
                <a:solidFill>
                  <a:schemeClr val="tx1"/>
                </a:solidFill>
                <a:latin typeface="Candara" pitchFamily="34" charset="0"/>
                <a:cs typeface="Arial" pitchFamily="34" charset="0"/>
              </a:rPr>
              <a:t>年前建成新加坡最大的医疗保健枢纽，齐聚各大公共与私人医疗机构，并相互连接，共同构成诺维娜健康城。</a:t>
            </a:r>
            <a:endParaRPr lang="en-US" sz="1600" b="1" dirty="0">
              <a:solidFill>
                <a:schemeClr val="tx1"/>
              </a:solidFill>
              <a:latin typeface="Candara" pitchFamily="34" charset="0"/>
              <a:cs typeface="Arial" pitchFamily="34" charset="0"/>
            </a:endParaRPr>
          </a:p>
        </p:txBody>
      </p:sp>
      <p:sp>
        <p:nvSpPr>
          <p:cNvPr id="25" name="Rectangular Callout 24"/>
          <p:cNvSpPr/>
          <p:nvPr/>
        </p:nvSpPr>
        <p:spPr>
          <a:xfrm>
            <a:off x="2268538" y="3789363"/>
            <a:ext cx="4140200" cy="863773"/>
          </a:xfrm>
          <a:prstGeom prst="wedgeRectCallout">
            <a:avLst>
              <a:gd name="adj1" fmla="val 62132"/>
              <a:gd name="adj2" fmla="val 35206"/>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zh-CN" altLang="en-US" sz="1600" dirty="0" smtClean="0">
                <a:solidFill>
                  <a:schemeClr val="tx1"/>
                </a:solidFill>
                <a:latin typeface="Candara" pitchFamily="34" charset="0"/>
                <a:cs typeface="Arial" pitchFamily="34" charset="0"/>
              </a:rPr>
              <a:t>建筑面积将从</a:t>
            </a:r>
            <a:r>
              <a:rPr lang="en-US" altLang="zh-CN" sz="1600" dirty="0" smtClean="0">
                <a:solidFill>
                  <a:schemeClr val="tx1"/>
                </a:solidFill>
                <a:latin typeface="Candara" pitchFamily="34" charset="0"/>
                <a:cs typeface="Arial" pitchFamily="34" charset="0"/>
              </a:rPr>
              <a:t>25</a:t>
            </a:r>
            <a:r>
              <a:rPr lang="zh-CN" altLang="en-US" sz="1600" dirty="0" smtClean="0">
                <a:solidFill>
                  <a:schemeClr val="tx1"/>
                </a:solidFill>
                <a:latin typeface="Candara" pitchFamily="34" charset="0"/>
                <a:cs typeface="Arial" pitchFamily="34" charset="0"/>
              </a:rPr>
              <a:t>万平米扩展至</a:t>
            </a:r>
            <a:r>
              <a:rPr lang="en-US" altLang="zh-CN" sz="1600" dirty="0" smtClean="0">
                <a:solidFill>
                  <a:schemeClr val="tx1"/>
                </a:solidFill>
                <a:latin typeface="Candara" pitchFamily="34" charset="0"/>
                <a:cs typeface="Arial" pitchFamily="34" charset="0"/>
              </a:rPr>
              <a:t>60</a:t>
            </a:r>
            <a:r>
              <a:rPr lang="zh-CN" altLang="en-US" sz="1600" dirty="0" smtClean="0">
                <a:solidFill>
                  <a:schemeClr val="tx1"/>
                </a:solidFill>
                <a:latin typeface="Candara" pitchFamily="34" charset="0"/>
                <a:cs typeface="Arial" pitchFamily="34" charset="0"/>
              </a:rPr>
              <a:t>万平米（约</a:t>
            </a:r>
            <a:r>
              <a:rPr lang="en-US" altLang="zh-CN" sz="1600" dirty="0" smtClean="0">
                <a:solidFill>
                  <a:schemeClr val="tx1"/>
                </a:solidFill>
                <a:latin typeface="Candara" pitchFamily="34" charset="0"/>
                <a:cs typeface="Arial" pitchFamily="34" charset="0"/>
              </a:rPr>
              <a:t>85</a:t>
            </a:r>
            <a:r>
              <a:rPr lang="zh-CN" altLang="en-US" sz="1600" dirty="0" smtClean="0">
                <a:solidFill>
                  <a:schemeClr val="tx1"/>
                </a:solidFill>
                <a:latin typeface="Candara" pitchFamily="34" charset="0"/>
                <a:cs typeface="Arial" pitchFamily="34" charset="0"/>
              </a:rPr>
              <a:t>个足球场的面积），并新增一系列医疗与服务设施</a:t>
            </a:r>
            <a:endParaRPr lang="en-US" sz="1600" b="1" dirty="0">
              <a:solidFill>
                <a:schemeClr val="tx1"/>
              </a:solidFill>
              <a:latin typeface="Candara" pitchFamily="34" charset="0"/>
              <a:cs typeface="Arial" pitchFamily="34"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8901"/>
                                        </p:tgtEl>
                                        <p:attrNameLst>
                                          <p:attrName>style.visibility</p:attrName>
                                        </p:attrNameLst>
                                      </p:cBhvr>
                                      <p:to>
                                        <p:strVal val="visible"/>
                                      </p:to>
                                    </p:set>
                                    <p:animEffect transition="in" filter="fade">
                                      <p:cBhvr>
                                        <p:cTn id="7" dur="500"/>
                                        <p:tgtEl>
                                          <p:spTgt spid="20890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linds(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linds(horizontal)">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新经济增长区</a:t>
            </a:r>
            <a:endParaRPr lang="en-US" altLang="zh-CN"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endParaRPr>
          </a:p>
          <a:p>
            <a:pPr marL="0" lvl="1" algn="ctr" eaLnBrk="0" hangingPunct="0">
              <a:defRPr/>
            </a:pPr>
            <a:r>
              <a:rPr lang="zh-CN" altLang="en-US" sz="36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马来西亚、新加坡土地交换协议</a:t>
            </a:r>
            <a:endParaRPr lang="en-US" altLang="zh-CN" sz="36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pic>
        <p:nvPicPr>
          <p:cNvPr id="6" name="Picture 4"/>
          <p:cNvPicPr>
            <a:picLocks noChangeAspect="1" noChangeArrowheads="1"/>
          </p:cNvPicPr>
          <p:nvPr/>
        </p:nvPicPr>
        <p:blipFill>
          <a:blip r:embed="rId3" cstate="email">
            <a:lum contrast="20000"/>
            <a:extLst>
              <a:ext uri="{28A0092B-C50C-407E-A947-70E740481C1C}">
                <a14:useLocalDpi xmlns:a14="http://schemas.microsoft.com/office/drawing/2010/main"/>
              </a:ext>
            </a:extLst>
          </a:blip>
          <a:srcRect b="4167"/>
          <a:stretch>
            <a:fillRect/>
          </a:stretch>
        </p:blipFill>
        <p:spPr bwMode="auto">
          <a:xfrm>
            <a:off x="0" y="1357298"/>
            <a:ext cx="9144000" cy="5528086"/>
          </a:xfrm>
          <a:prstGeom prst="rect">
            <a:avLst/>
          </a:prstGeom>
          <a:ln>
            <a:noFill/>
          </a:ln>
          <a:effectLst>
            <a:softEdge rad="112500"/>
          </a:effectLst>
        </p:spPr>
      </p:pic>
      <p:sp>
        <p:nvSpPr>
          <p:cNvPr id="7" name="Rectangle 2"/>
          <p:cNvSpPr>
            <a:spLocks noChangeArrowheads="1"/>
          </p:cNvSpPr>
          <p:nvPr/>
        </p:nvSpPr>
        <p:spPr bwMode="auto">
          <a:xfrm>
            <a:off x="0" y="973177"/>
            <a:ext cx="9144000" cy="400110"/>
          </a:xfrm>
          <a:prstGeom prst="rect">
            <a:avLst/>
          </a:prstGeom>
          <a:solidFill>
            <a:schemeClr val="bg2">
              <a:lumMod val="75000"/>
            </a:schemeClr>
          </a:solidFill>
          <a:ln w="9525">
            <a:noFill/>
            <a:miter lim="800000"/>
            <a:headEnd/>
            <a:tailEnd/>
          </a:ln>
        </p:spPr>
        <p:txBody>
          <a:bodyPr>
            <a:spAutoFit/>
          </a:bodyPr>
          <a:lstStyle/>
          <a:p>
            <a:pPr algn="ctr">
              <a:defRPr/>
            </a:pPr>
            <a:r>
              <a:rPr lang="zh-CN" altLang="en-US" sz="2000" b="1" dirty="0" smtClean="0">
                <a:latin typeface="Candara" pitchFamily="34" charset="0"/>
              </a:rPr>
              <a:t>滨海南</a:t>
            </a:r>
            <a:r>
              <a:rPr lang="en-SG" altLang="zh-TW" sz="2000" b="1" dirty="0" smtClean="0">
                <a:latin typeface="Candara" pitchFamily="34" charset="0"/>
              </a:rPr>
              <a:t>, </a:t>
            </a:r>
            <a:r>
              <a:rPr lang="zh-CN" altLang="en-US" sz="2000" b="1" dirty="0" smtClean="0">
                <a:latin typeface="Candara" pitchFamily="34" charset="0"/>
              </a:rPr>
              <a:t>奥菲亚</a:t>
            </a:r>
            <a:r>
              <a:rPr lang="en-US" altLang="zh-CN" sz="2000" b="1" dirty="0" smtClean="0">
                <a:latin typeface="Candara" pitchFamily="34" charset="0"/>
              </a:rPr>
              <a:t>—</a:t>
            </a:r>
            <a:r>
              <a:rPr lang="zh-CN" altLang="en-US" sz="2000" b="1" dirty="0" smtClean="0">
                <a:latin typeface="Candara" pitchFamily="34" charset="0"/>
              </a:rPr>
              <a:t>梧槽白色地段</a:t>
            </a:r>
            <a:endParaRPr lang="en-US" altLang="ko-KR" sz="2000" b="1" dirty="0" smtClean="0">
              <a:latin typeface="Candara" pitchFamily="34" charset="0"/>
            </a:endParaRPr>
          </a:p>
        </p:txBody>
      </p:sp>
      <p:sp>
        <p:nvSpPr>
          <p:cNvPr id="18" name="Rectangle 17"/>
          <p:cNvSpPr/>
          <p:nvPr/>
        </p:nvSpPr>
        <p:spPr>
          <a:xfrm>
            <a:off x="1835696" y="4005064"/>
            <a:ext cx="1728192" cy="2447825"/>
          </a:xfrm>
          <a:prstGeom prst="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新经济增长区</a:t>
            </a:r>
            <a:endParaRPr lang="en-US" altLang="zh-CN"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endParaRPr>
          </a:p>
          <a:p>
            <a:pPr marL="0" lvl="1" algn="ctr" eaLnBrk="0" hangingPunct="0">
              <a:defRPr/>
            </a:pPr>
            <a:r>
              <a:rPr lang="zh-CN" altLang="en-US" sz="36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裕廊与湖畔区</a:t>
            </a:r>
            <a:endParaRPr lang="en-US" altLang="zh-CN" sz="36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sp>
        <p:nvSpPr>
          <p:cNvPr id="5" name="Rectangle 4"/>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6" name="Title 1"/>
          <p:cNvSpPr txBox="1">
            <a:spLocks/>
          </p:cNvSpPr>
          <p:nvPr/>
        </p:nvSpPr>
        <p:spPr>
          <a:xfrm>
            <a:off x="0" y="962144"/>
            <a:ext cx="9144000" cy="738664"/>
          </a:xfrm>
          <a:prstGeom prst="rect">
            <a:avLst/>
          </a:prstGeom>
          <a:solidFill>
            <a:schemeClr val="bg2">
              <a:lumMod val="75000"/>
            </a:schemeClr>
          </a:solidFill>
        </p:spPr>
        <p:txBody>
          <a:bodyPr lIns="0" tIns="0" rIns="0" bIns="0" anchor="ctr">
            <a:spAutoFit/>
          </a:bodyPr>
          <a:lstStyle/>
          <a:p>
            <a:pPr algn="ctr" defTabSz="912813" fontAlgn="auto">
              <a:spcBef>
                <a:spcPts val="1200"/>
              </a:spcBef>
              <a:spcAft>
                <a:spcPts val="600"/>
              </a:spcAft>
              <a:defRPr/>
            </a:pPr>
            <a:r>
              <a:rPr lang="en-US" altLang="zh-TW" sz="2400" b="1" spc="-150" dirty="0" smtClean="0">
                <a:ln w="3175">
                  <a:noFill/>
                </a:ln>
                <a:latin typeface="Candara" pitchFamily="34" charset="0"/>
                <a:cs typeface="Arial" charset="0"/>
              </a:rPr>
              <a:t>290</a:t>
            </a:r>
            <a:r>
              <a:rPr lang="zh-CN" altLang="en-US" sz="2400" b="1" spc="-150" dirty="0" smtClean="0">
                <a:ln w="3175">
                  <a:noFill/>
                </a:ln>
                <a:latin typeface="Candara" pitchFamily="34" charset="0"/>
                <a:cs typeface="Arial" charset="0"/>
              </a:rPr>
              <a:t>公顷的土地与</a:t>
            </a:r>
            <a:r>
              <a:rPr lang="en-US" altLang="zh-CN" sz="2400" b="1" spc="-150" dirty="0" smtClean="0">
                <a:ln w="3175">
                  <a:noFill/>
                </a:ln>
                <a:latin typeface="Candara" pitchFamily="34" charset="0"/>
                <a:cs typeface="Arial" charset="0"/>
              </a:rPr>
              <a:t>20</a:t>
            </a:r>
            <a:r>
              <a:rPr lang="zh-CN" altLang="en-US" sz="2400" b="1" spc="-150" dirty="0" smtClean="0">
                <a:ln w="3175">
                  <a:noFill/>
                </a:ln>
                <a:latin typeface="Candara" pitchFamily="34" charset="0"/>
                <a:cs typeface="Arial" charset="0"/>
              </a:rPr>
              <a:t>公顷的水面将兴建全新的</a:t>
            </a:r>
            <a:r>
              <a:rPr lang="en-US" altLang="zh-CN" sz="2400" b="1" spc="-150" dirty="0" smtClean="0">
                <a:ln w="3175">
                  <a:noFill/>
                </a:ln>
                <a:latin typeface="Candara" pitchFamily="34" charset="0"/>
                <a:cs typeface="Arial" charset="0"/>
              </a:rPr>
              <a:t>                                                                      </a:t>
            </a:r>
            <a:r>
              <a:rPr lang="zh-CN" altLang="en-US" sz="2400" b="1" spc="-150" dirty="0" smtClean="0">
                <a:ln w="3175">
                  <a:noFill/>
                </a:ln>
                <a:latin typeface="Candara" pitchFamily="34" charset="0"/>
                <a:cs typeface="Arial" charset="0"/>
              </a:rPr>
              <a:t>零售、餐饮、娱乐、办公、酒店等项目</a:t>
            </a:r>
            <a:endParaRPr lang="en-US" altLang="zh-CN" sz="2400" b="1" spc="-150" dirty="0">
              <a:ln w="3175">
                <a:noFill/>
              </a:ln>
              <a:latin typeface="Candara" pitchFamily="34" charset="0"/>
              <a:cs typeface="Arial" charset="0"/>
            </a:endParaRPr>
          </a:p>
        </p:txBody>
      </p:sp>
      <p:pic>
        <p:nvPicPr>
          <p:cNvPr id="7" name="Picture 6" descr="ST_20130612_OCJURONG12_3698738e.jpg"/>
          <p:cNvPicPr>
            <a:picLocks noChangeAspect="1"/>
          </p:cNvPicPr>
          <p:nvPr/>
        </p:nvPicPr>
        <p:blipFill>
          <a:blip r:embed="rId3" cstate="print"/>
          <a:stretch>
            <a:fillRect/>
          </a:stretch>
        </p:blipFill>
        <p:spPr>
          <a:xfrm>
            <a:off x="0" y="1628800"/>
            <a:ext cx="9144000" cy="5192576"/>
          </a:xfrm>
          <a:prstGeom prst="rect">
            <a:avLst/>
          </a:prstGeom>
          <a:ln>
            <a:noFill/>
          </a:ln>
          <a:effectLst>
            <a:softEdge rad="112500"/>
          </a:effec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新经济增长区</a:t>
            </a:r>
            <a:endParaRPr lang="en-US" altLang="zh-CN"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endParaRPr>
          </a:p>
          <a:p>
            <a:pPr marL="0" lvl="1" algn="ctr" eaLnBrk="0" hangingPunct="0">
              <a:defRPr/>
            </a:pPr>
            <a:r>
              <a:rPr lang="zh-CN" altLang="en-US" sz="36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榜鹅</a:t>
            </a:r>
            <a:r>
              <a:rPr lang="en-US" altLang="zh-CN" sz="36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21</a:t>
            </a:r>
            <a:endParaRPr lang="en-US" altLang="zh-CN" sz="36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pic>
        <p:nvPicPr>
          <p:cNvPr id="9"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357298"/>
            <a:ext cx="9144000" cy="5500702"/>
          </a:xfrm>
          <a:prstGeom prst="rect">
            <a:avLst/>
          </a:prstGeom>
          <a:ln>
            <a:noFill/>
          </a:ln>
          <a:effectLst>
            <a:softEdge rad="112500"/>
          </a:effectLst>
        </p:spPr>
      </p:pic>
      <p:sp>
        <p:nvSpPr>
          <p:cNvPr id="5" name="Rectangle 4"/>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10" name="Title 1"/>
          <p:cNvSpPr txBox="1">
            <a:spLocks/>
          </p:cNvSpPr>
          <p:nvPr/>
        </p:nvSpPr>
        <p:spPr>
          <a:xfrm>
            <a:off x="0" y="980728"/>
            <a:ext cx="9144000" cy="369332"/>
          </a:xfrm>
          <a:prstGeom prst="rect">
            <a:avLst/>
          </a:prstGeom>
          <a:solidFill>
            <a:schemeClr val="bg2">
              <a:lumMod val="75000"/>
            </a:schemeClr>
          </a:solidFill>
        </p:spPr>
        <p:txBody>
          <a:bodyPr lIns="0" tIns="0" rIns="0" bIns="0" anchor="ctr">
            <a:spAutoFit/>
          </a:bodyPr>
          <a:lstStyle/>
          <a:p>
            <a:pPr algn="ctr" defTabSz="912813" fontAlgn="auto">
              <a:spcBef>
                <a:spcPts val="1200"/>
              </a:spcBef>
              <a:spcAft>
                <a:spcPts val="600"/>
              </a:spcAft>
              <a:defRPr/>
            </a:pPr>
            <a:r>
              <a:rPr lang="zh-CN" altLang="en-US" sz="2400" b="1" spc="-150" dirty="0" smtClean="0">
                <a:ln w="3175">
                  <a:noFill/>
                </a:ln>
                <a:latin typeface="Candara" pitchFamily="34" charset="0"/>
                <a:cs typeface="Arial" charset="0"/>
              </a:rPr>
              <a:t>东北部的</a:t>
            </a:r>
            <a:r>
              <a:rPr lang="en-US" altLang="zh-CN" sz="2400" b="1" spc="-150" dirty="0" smtClean="0">
                <a:ln w="3175">
                  <a:noFill/>
                </a:ln>
                <a:latin typeface="Candara" pitchFamily="34" charset="0"/>
                <a:cs typeface="Arial" charset="0"/>
              </a:rPr>
              <a:t>21</a:t>
            </a:r>
            <a:r>
              <a:rPr lang="zh-CN" altLang="en-US" sz="2400" b="1" spc="-150" dirty="0" smtClean="0">
                <a:ln w="3175">
                  <a:noFill/>
                </a:ln>
                <a:latin typeface="Candara" pitchFamily="34" charset="0"/>
                <a:cs typeface="Arial" charset="0"/>
              </a:rPr>
              <a:t>世纪滨海新城</a:t>
            </a:r>
            <a:endParaRPr lang="en-US" altLang="ko-KR" sz="2400" b="1" spc="-150" dirty="0" smtClean="0">
              <a:ln w="3175">
                <a:noFill/>
              </a:ln>
              <a:latin typeface="Candara" pitchFamily="34"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980728"/>
            <a:ext cx="9144000" cy="5877272"/>
          </a:xfrm>
          <a:prstGeom prst="rect">
            <a:avLst/>
          </a:prstGeom>
          <a:noFill/>
          <a:ln w="9525">
            <a:noFill/>
            <a:miter lim="800000"/>
            <a:headEnd/>
            <a:tailEnd/>
          </a:ln>
        </p:spPr>
      </p:pic>
      <p:sp>
        <p:nvSpPr>
          <p:cNvPr id="7" name="Rectangle 6"/>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新经济增长区</a:t>
            </a:r>
            <a:endParaRPr lang="en-US" altLang="zh-CN"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endParaRPr>
          </a:p>
          <a:p>
            <a:pPr marL="0" lvl="1" algn="ctr" eaLnBrk="0" hangingPunct="0">
              <a:defRPr/>
            </a:pPr>
            <a:r>
              <a:rPr lang="zh-CN" altLang="en-US" sz="36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榜鹅</a:t>
            </a:r>
            <a:r>
              <a:rPr lang="en-US" altLang="zh-CN" sz="36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21</a:t>
            </a:r>
            <a:endParaRPr lang="en-US" altLang="zh-CN" sz="36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sp>
        <p:nvSpPr>
          <p:cNvPr id="5" name="Rectangle 4"/>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新经济增长区</a:t>
            </a:r>
            <a:endParaRPr lang="en-US" altLang="zh-CN"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endParaRPr>
          </a:p>
          <a:p>
            <a:pPr marL="0" lvl="1" algn="ctr" eaLnBrk="0" hangingPunct="0">
              <a:defRPr/>
            </a:pPr>
            <a:r>
              <a:rPr lang="zh-CN" altLang="en-US" sz="36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北部沿海创新经济开发区</a:t>
            </a:r>
            <a:endParaRPr lang="en-US" altLang="zh-CN" sz="36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pic>
        <p:nvPicPr>
          <p:cNvPr id="58373" name="Picture 10" descr="1.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19700" y="1003300"/>
            <a:ext cx="3924300" cy="5881688"/>
          </a:xfrm>
          <a:prstGeom prst="rect">
            <a:avLst/>
          </a:prstGeom>
          <a:noFill/>
          <a:ln w="9525">
            <a:noFill/>
            <a:miter lim="800000"/>
            <a:headEnd/>
            <a:tailEnd/>
          </a:ln>
        </p:spPr>
      </p:pic>
      <p:pic>
        <p:nvPicPr>
          <p:cNvPr id="58374" name="Picture 11" descr="23527__1316423461.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925" y="1104900"/>
            <a:ext cx="5148263" cy="2684463"/>
          </a:xfrm>
          <a:prstGeom prst="rect">
            <a:avLst/>
          </a:prstGeom>
          <a:noFill/>
          <a:ln w="9525">
            <a:noFill/>
            <a:miter lim="800000"/>
            <a:headEnd/>
            <a:tailEnd/>
          </a:ln>
        </p:spPr>
      </p:pic>
      <p:pic>
        <p:nvPicPr>
          <p:cNvPr id="58375" name="Picture 12" descr="punggol_new.jpg"/>
          <p:cNvPicPr>
            <a:picLocks noChangeAspect="1"/>
          </p:cNvPicPr>
          <p:nvPr/>
        </p:nvPicPr>
        <p:blipFill>
          <a:blip r:embed="rId5" cstate="print"/>
          <a:srcRect/>
          <a:stretch>
            <a:fillRect/>
          </a:stretch>
        </p:blipFill>
        <p:spPr bwMode="auto">
          <a:xfrm>
            <a:off x="34925" y="3860800"/>
            <a:ext cx="5143500" cy="2647950"/>
          </a:xfrm>
          <a:prstGeom prst="rect">
            <a:avLst/>
          </a:prstGeom>
          <a:noFill/>
          <a:ln w="9525">
            <a:noFill/>
            <a:miter lim="800000"/>
            <a:headEnd/>
            <a:tailEnd/>
          </a:ln>
        </p:spPr>
      </p:pic>
      <p:sp>
        <p:nvSpPr>
          <p:cNvPr id="14" name="Rectangle 13"/>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pitchFamily="34" charset="0"/>
            </a:endParaRPr>
          </a:p>
        </p:txBody>
      </p:sp>
      <p:sp>
        <p:nvSpPr>
          <p:cNvPr id="15" name="TextBox 14"/>
          <p:cNvSpPr txBox="1"/>
          <p:nvPr/>
        </p:nvSpPr>
        <p:spPr>
          <a:xfrm>
            <a:off x="0" y="6550025"/>
            <a:ext cx="2992438" cy="307975"/>
          </a:xfrm>
          <a:prstGeom prst="rect">
            <a:avLst/>
          </a:prstGeom>
          <a:noFill/>
        </p:spPr>
        <p:txBody>
          <a:bodyPr wrap="none">
            <a:spAutoFit/>
          </a:bodyPr>
          <a:lstStyle/>
          <a:p>
            <a:pPr>
              <a:defRPr/>
            </a:pPr>
            <a:r>
              <a:rPr lang="en-US" sz="1400" dirty="0">
                <a:latin typeface="+mn-lt"/>
              </a:rPr>
              <a:t>Source: The Straits Times, 2 Feb 2013</a:t>
            </a:r>
          </a:p>
        </p:txBody>
      </p:sp>
      <p:sp>
        <p:nvSpPr>
          <p:cNvPr id="16" name="TextBox 15"/>
          <p:cNvSpPr txBox="1"/>
          <p:nvPr/>
        </p:nvSpPr>
        <p:spPr>
          <a:xfrm>
            <a:off x="34925" y="1104900"/>
            <a:ext cx="706438" cy="307975"/>
          </a:xfrm>
          <a:prstGeom prst="rect">
            <a:avLst/>
          </a:prstGeom>
          <a:noFill/>
        </p:spPr>
        <p:txBody>
          <a:bodyPr wrap="none">
            <a:spAutoFit/>
          </a:bodyPr>
          <a:lstStyle/>
          <a:p>
            <a:pPr>
              <a:defRPr/>
            </a:pPr>
            <a:r>
              <a:rPr lang="en-US" sz="1400" b="1" dirty="0" err="1">
                <a:solidFill>
                  <a:schemeClr val="bg1"/>
                </a:solidFill>
                <a:effectLst>
                  <a:outerShdw blurRad="38100" dist="38100" dir="2700000" algn="tl">
                    <a:srgbClr val="000000">
                      <a:alpha val="43137"/>
                    </a:srgbClr>
                  </a:outerShdw>
                </a:effectLst>
                <a:latin typeface="+mn-lt"/>
              </a:rPr>
              <a:t>Seletar</a:t>
            </a:r>
            <a:endParaRPr lang="en-US" sz="1400" b="1" dirty="0">
              <a:solidFill>
                <a:schemeClr val="bg1"/>
              </a:solidFill>
              <a:effectLst>
                <a:outerShdw blurRad="38100" dist="38100" dir="2700000" algn="tl">
                  <a:srgbClr val="000000">
                    <a:alpha val="43137"/>
                  </a:srgbClr>
                </a:outerShdw>
              </a:effectLst>
              <a:latin typeface="+mn-lt"/>
            </a:endParaRPr>
          </a:p>
        </p:txBody>
      </p:sp>
      <p:sp>
        <p:nvSpPr>
          <p:cNvPr id="17" name="TextBox 16"/>
          <p:cNvSpPr txBox="1"/>
          <p:nvPr/>
        </p:nvSpPr>
        <p:spPr>
          <a:xfrm>
            <a:off x="42863" y="3913188"/>
            <a:ext cx="784225" cy="307975"/>
          </a:xfrm>
          <a:prstGeom prst="rect">
            <a:avLst/>
          </a:prstGeom>
          <a:noFill/>
        </p:spPr>
        <p:txBody>
          <a:bodyPr wrap="none">
            <a:spAutoFit/>
          </a:bodyPr>
          <a:lstStyle/>
          <a:p>
            <a:pPr>
              <a:defRPr/>
            </a:pPr>
            <a:r>
              <a:rPr lang="en-US" sz="1400" b="1" dirty="0" err="1">
                <a:solidFill>
                  <a:schemeClr val="bg1"/>
                </a:solidFill>
                <a:effectLst>
                  <a:outerShdw blurRad="38100" dist="38100" dir="2700000" algn="tl">
                    <a:srgbClr val="000000">
                      <a:alpha val="43137"/>
                    </a:srgbClr>
                  </a:outerShdw>
                </a:effectLst>
                <a:latin typeface="+mn-lt"/>
              </a:rPr>
              <a:t>Punggol</a:t>
            </a:r>
            <a:endParaRPr lang="en-US" sz="1400" b="1" dirty="0">
              <a:solidFill>
                <a:schemeClr val="bg1"/>
              </a:solidFill>
              <a:effectLst>
                <a:outerShdw blurRad="38100" dist="38100" dir="2700000" algn="tl">
                  <a:srgbClr val="000000">
                    <a:alpha val="43137"/>
                  </a:srgbClr>
                </a:outerShdw>
              </a:effectLst>
              <a:latin typeface="+mn-lt"/>
            </a:endParaRPr>
          </a:p>
        </p:txBody>
      </p:sp>
      <p:sp>
        <p:nvSpPr>
          <p:cNvPr id="11" name="TextBox 10"/>
          <p:cNvSpPr txBox="1"/>
          <p:nvPr/>
        </p:nvSpPr>
        <p:spPr>
          <a:xfrm>
            <a:off x="5220072" y="999728"/>
            <a:ext cx="3877985" cy="892552"/>
          </a:xfrm>
          <a:prstGeom prst="rect">
            <a:avLst/>
          </a:prstGeom>
          <a:solidFill>
            <a:schemeClr val="bg1"/>
          </a:solidFill>
        </p:spPr>
        <p:txBody>
          <a:bodyPr wrap="square" rtlCol="0">
            <a:spAutoFit/>
          </a:bodyPr>
          <a:lstStyle/>
          <a:p>
            <a:r>
              <a:rPr lang="zh-CN" altLang="en-US" sz="2600" b="1" dirty="0" smtClean="0"/>
              <a:t>北部区域将变成全新</a:t>
            </a:r>
            <a:endParaRPr lang="en-US" altLang="zh-CN" sz="2600" b="1" dirty="0" smtClean="0"/>
          </a:p>
          <a:p>
            <a:r>
              <a:rPr lang="zh-CN" altLang="en-US" sz="2600" b="1" dirty="0" smtClean="0"/>
              <a:t>商业区</a:t>
            </a:r>
            <a:endParaRPr lang="en-US" sz="2600" b="1"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新经济增长区</a:t>
            </a:r>
            <a:endParaRPr lang="en-US" altLang="zh-CN"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endParaRPr>
          </a:p>
          <a:p>
            <a:pPr marL="0" lvl="1" algn="ctr" eaLnBrk="0" hangingPunct="0">
              <a:defRPr/>
            </a:pPr>
            <a:r>
              <a:rPr lang="zh-CN" altLang="en-US" sz="36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兀兰区域中心</a:t>
            </a:r>
            <a:endParaRPr lang="en-US" altLang="zh-CN" sz="36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pic>
        <p:nvPicPr>
          <p:cNvPr id="59394" name="Picture 2"/>
          <p:cNvPicPr>
            <a:picLocks noChangeAspect="1" noChangeArrowheads="1"/>
          </p:cNvPicPr>
          <p:nvPr/>
        </p:nvPicPr>
        <p:blipFill>
          <a:blip r:embed="rId3" cstate="print"/>
          <a:srcRect/>
          <a:stretch>
            <a:fillRect/>
          </a:stretch>
        </p:blipFill>
        <p:spPr bwMode="auto">
          <a:xfrm>
            <a:off x="34925" y="1830114"/>
            <a:ext cx="8964613" cy="4486275"/>
          </a:xfrm>
          <a:prstGeom prst="rect">
            <a:avLst/>
          </a:prstGeom>
          <a:noFill/>
          <a:ln w="9525">
            <a:noFill/>
            <a:miter lim="800000"/>
            <a:headEnd/>
            <a:tailEnd/>
          </a:ln>
        </p:spPr>
      </p:pic>
      <p:sp>
        <p:nvSpPr>
          <p:cNvPr id="5" name="Rectangle 4"/>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pitchFamily="34" charset="0"/>
            </a:endParaRPr>
          </a:p>
        </p:txBody>
      </p:sp>
      <p:sp>
        <p:nvSpPr>
          <p:cNvPr id="8" name="Title 1"/>
          <p:cNvSpPr txBox="1">
            <a:spLocks/>
          </p:cNvSpPr>
          <p:nvPr/>
        </p:nvSpPr>
        <p:spPr>
          <a:xfrm>
            <a:off x="0" y="994297"/>
            <a:ext cx="9144000" cy="815416"/>
          </a:xfrm>
          <a:prstGeom prst="rect">
            <a:avLst/>
          </a:prstGeom>
          <a:solidFill>
            <a:schemeClr val="bg2">
              <a:lumMod val="75000"/>
            </a:schemeClr>
          </a:solidFill>
        </p:spPr>
        <p:txBody>
          <a:bodyPr lIns="0" tIns="0" rIns="0" bIns="0" anchor="ctr">
            <a:spAutoFit/>
          </a:bodyPr>
          <a:lstStyle/>
          <a:p>
            <a:pPr algn="ctr">
              <a:lnSpc>
                <a:spcPct val="120000"/>
              </a:lnSpc>
              <a:defRPr/>
            </a:pPr>
            <a:r>
              <a:rPr lang="en-US" altLang="zh-CN" sz="2300" b="1" dirty="0" smtClean="0">
                <a:latin typeface="Candara" pitchFamily="34" charset="0"/>
              </a:rPr>
              <a:t>70</a:t>
            </a:r>
            <a:r>
              <a:rPr lang="zh-CN" altLang="en-US" sz="2300" b="1" dirty="0" smtClean="0">
                <a:latin typeface="Candara" pitchFamily="34" charset="0"/>
              </a:rPr>
              <a:t>公顷的兀兰北部沿海地区将转变为集商业、住宅与休闲于一体的滨海区域中心。</a:t>
            </a:r>
            <a:r>
              <a:rPr lang="en-US" altLang="zh-CN" sz="2300" b="1" dirty="0" smtClean="0">
                <a:latin typeface="Candara" pitchFamily="34" charset="0"/>
              </a:rPr>
              <a:t>30</a:t>
            </a:r>
            <a:r>
              <a:rPr lang="zh-CN" altLang="en-US" sz="2300" b="1" dirty="0" smtClean="0">
                <a:latin typeface="Candara" pitchFamily="34" charset="0"/>
              </a:rPr>
              <a:t>公顷的兀兰市镇中心将成为适宜步行的区域商业枢纽。</a:t>
            </a:r>
            <a:endParaRPr lang="en-US" sz="2300" b="1" dirty="0">
              <a:latin typeface="Candara" pitchFamily="34" charset="0"/>
            </a:endParaRPr>
          </a:p>
        </p:txBody>
      </p:sp>
      <p:sp>
        <p:nvSpPr>
          <p:cNvPr id="10" name="Rounded Rectangle 9"/>
          <p:cNvSpPr/>
          <p:nvPr/>
        </p:nvSpPr>
        <p:spPr>
          <a:xfrm>
            <a:off x="5795963" y="5070201"/>
            <a:ext cx="3168650" cy="1295400"/>
          </a:xfrm>
          <a:prstGeom prst="round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pitchFamily="34" charset="0"/>
            </a:endParaRPr>
          </a:p>
        </p:txBody>
      </p:sp>
      <p:sp>
        <p:nvSpPr>
          <p:cNvPr id="11" name="Rounded Rectangle 10"/>
          <p:cNvSpPr/>
          <p:nvPr/>
        </p:nvSpPr>
        <p:spPr>
          <a:xfrm>
            <a:off x="4032250" y="1842262"/>
            <a:ext cx="5003800" cy="3214687"/>
          </a:xfrm>
          <a:prstGeom prst="round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pitchFamily="34" charset="0"/>
            </a:endParaRPr>
          </a:p>
        </p:txBody>
      </p:sp>
      <p:sp>
        <p:nvSpPr>
          <p:cNvPr id="12" name="TextBox 11"/>
          <p:cNvSpPr txBox="1"/>
          <p:nvPr/>
        </p:nvSpPr>
        <p:spPr>
          <a:xfrm>
            <a:off x="0" y="6550025"/>
            <a:ext cx="5448300" cy="307975"/>
          </a:xfrm>
          <a:prstGeom prst="rect">
            <a:avLst/>
          </a:prstGeom>
          <a:noFill/>
        </p:spPr>
        <p:txBody>
          <a:bodyPr wrap="none">
            <a:spAutoFit/>
          </a:bodyPr>
          <a:lstStyle/>
          <a:p>
            <a:pPr>
              <a:defRPr/>
            </a:pPr>
            <a:r>
              <a:rPr lang="en-US" sz="1400" dirty="0">
                <a:latin typeface="+mn-lt"/>
              </a:rPr>
              <a:t>Source: Urban Redevelopment Authority, The Straits Times, 25 Feb 2013</a:t>
            </a:r>
          </a:p>
        </p:txBody>
      </p:sp>
      <p:sp>
        <p:nvSpPr>
          <p:cNvPr id="13" name="TextBox 12"/>
          <p:cNvSpPr txBox="1"/>
          <p:nvPr/>
        </p:nvSpPr>
        <p:spPr>
          <a:xfrm>
            <a:off x="7380288" y="2103438"/>
            <a:ext cx="1512887" cy="461962"/>
          </a:xfrm>
          <a:prstGeom prst="rect">
            <a:avLst/>
          </a:prstGeom>
          <a:noFill/>
        </p:spPr>
        <p:txBody>
          <a:bodyPr>
            <a:spAutoFit/>
          </a:bodyPr>
          <a:lstStyle/>
          <a:p>
            <a:pPr algn="r">
              <a:defRPr/>
            </a:pPr>
            <a:r>
              <a:rPr lang="en-US" sz="1200" b="1" dirty="0">
                <a:solidFill>
                  <a:srgbClr val="C00000"/>
                </a:solidFill>
                <a:latin typeface="+mn-lt"/>
              </a:rPr>
              <a:t>Woodlands North Coast</a:t>
            </a:r>
          </a:p>
        </p:txBody>
      </p:sp>
      <p:sp>
        <p:nvSpPr>
          <p:cNvPr id="14" name="TextBox 13"/>
          <p:cNvSpPr txBox="1"/>
          <p:nvPr/>
        </p:nvSpPr>
        <p:spPr>
          <a:xfrm>
            <a:off x="5795963" y="6002338"/>
            <a:ext cx="1079500" cy="461962"/>
          </a:xfrm>
          <a:prstGeom prst="rect">
            <a:avLst/>
          </a:prstGeom>
          <a:noFill/>
        </p:spPr>
        <p:txBody>
          <a:bodyPr>
            <a:spAutoFit/>
          </a:bodyPr>
          <a:lstStyle/>
          <a:p>
            <a:pPr>
              <a:defRPr/>
            </a:pPr>
            <a:r>
              <a:rPr lang="en-US" sz="1200" b="1" dirty="0">
                <a:solidFill>
                  <a:srgbClr val="C00000"/>
                </a:solidFill>
                <a:latin typeface="+mn-lt"/>
              </a:rPr>
              <a:t>Woodlands Central</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3" presetClass="entr" presetSubtype="1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strVal val="#ppt_w*0.70"/>
                                          </p:val>
                                        </p:tav>
                                        <p:tav tm="100000">
                                          <p:val>
                                            <p:strVal val="#ppt_w"/>
                                          </p:val>
                                        </p:tav>
                                      </p:tavLst>
                                    </p:anim>
                                    <p:anim calcmode="lin" valueType="num">
                                      <p:cBhvr>
                                        <p:cTn id="18" dur="1000" fill="hold"/>
                                        <p:tgtEl>
                                          <p:spTgt spid="10"/>
                                        </p:tgtEl>
                                        <p:attrNameLst>
                                          <p:attrName>ppt_h</p:attrName>
                                        </p:attrNameLst>
                                      </p:cBhvr>
                                      <p:tavLst>
                                        <p:tav tm="0">
                                          <p:val>
                                            <p:strVal val="#ppt_h"/>
                                          </p:val>
                                        </p:tav>
                                        <p:tav tm="100000">
                                          <p:val>
                                            <p:strVal val="#ppt_h"/>
                                          </p:val>
                                        </p:tav>
                                      </p:tavLst>
                                    </p:anim>
                                    <p:animEffect transition="in" filter="fade">
                                      <p:cBhvr>
                                        <p:cTn id="19" dur="1000"/>
                                        <p:tgtEl>
                                          <p:spTgt spid="10"/>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t3.gstatic.com/images?q=tbn:ANd9GcTaXJC82Dz735WoNJ8tIIcbd67Hcl5H54Dyu_zQCqVM0pakHb2c"/>
          <p:cNvPicPr>
            <a:picLocks noChangeAspect="1" noChangeArrowheads="1"/>
          </p:cNvPicPr>
          <p:nvPr/>
        </p:nvPicPr>
        <p:blipFill>
          <a:blip r:embed="rId2" cstate="email"/>
          <a:srcRect/>
          <a:stretch>
            <a:fillRect/>
          </a:stretch>
        </p:blipFill>
        <p:spPr bwMode="auto">
          <a:xfrm>
            <a:off x="4680676" y="5588321"/>
            <a:ext cx="1800225" cy="1054100"/>
          </a:xfrm>
          <a:prstGeom prst="rect">
            <a:avLst/>
          </a:prstGeom>
          <a:noFill/>
          <a:ln w="9525">
            <a:noFill/>
            <a:miter lim="800000"/>
            <a:headEnd/>
            <a:tailEnd/>
          </a:ln>
        </p:spPr>
      </p:pic>
      <p:pic>
        <p:nvPicPr>
          <p:cNvPr id="47107" name="Picture 29" descr="cis_banner_r1_c1">
            <a:hlinkClick r:id="rId3"/>
          </p:cNvPr>
          <p:cNvPicPr>
            <a:picLocks noChangeAspect="1" noChangeArrowheads="1"/>
          </p:cNvPicPr>
          <p:nvPr/>
        </p:nvPicPr>
        <p:blipFill>
          <a:blip r:embed="rId4" cstate="email">
            <a:clrChange>
              <a:clrFrom>
                <a:srgbClr val="DDE7F5"/>
              </a:clrFrom>
              <a:clrTo>
                <a:srgbClr val="DDE7F5">
                  <a:alpha val="0"/>
                </a:srgbClr>
              </a:clrTo>
            </a:clrChange>
            <a:extLst>
              <a:ext uri="{28A0092B-C50C-407E-A947-70E740481C1C}">
                <a14:useLocalDpi xmlns:a14="http://schemas.microsoft.com/office/drawing/2010/main"/>
              </a:ext>
            </a:extLst>
          </a:blip>
          <a:srcRect/>
          <a:stretch>
            <a:fillRect/>
          </a:stretch>
        </p:blipFill>
        <p:spPr bwMode="auto">
          <a:xfrm>
            <a:off x="6579326" y="5923284"/>
            <a:ext cx="2133600" cy="560387"/>
          </a:xfrm>
          <a:prstGeom prst="rect">
            <a:avLst/>
          </a:prstGeom>
          <a:noFill/>
          <a:ln w="9525">
            <a:noFill/>
            <a:miter lim="800000"/>
            <a:headEnd/>
            <a:tailEnd/>
          </a:ln>
        </p:spPr>
      </p:pic>
      <p:pic>
        <p:nvPicPr>
          <p:cNvPr id="47108" name="Picture 41" descr="2010-08-01_200102"/>
          <p:cNvPicPr>
            <a:picLocks noChangeAspect="1" noChangeArrowheads="1"/>
          </p:cNvPicPr>
          <p:nvPr/>
        </p:nvPicPr>
        <p:blipFill>
          <a:blip r:embed="rId5" cstate="email"/>
          <a:srcRect/>
          <a:stretch>
            <a:fillRect/>
          </a:stretch>
        </p:blipFill>
        <p:spPr bwMode="auto">
          <a:xfrm>
            <a:off x="2956651" y="4554859"/>
            <a:ext cx="1365250" cy="587375"/>
          </a:xfrm>
          <a:prstGeom prst="rect">
            <a:avLst/>
          </a:prstGeom>
          <a:noFill/>
          <a:ln w="9525">
            <a:noFill/>
            <a:miter lim="800000"/>
            <a:headEnd/>
            <a:tailEnd/>
          </a:ln>
        </p:spPr>
      </p:pic>
      <p:pic>
        <p:nvPicPr>
          <p:cNvPr id="47109" name="Picture 30" descr="ics"/>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32526" y="5634359"/>
            <a:ext cx="863600" cy="923925"/>
          </a:xfrm>
          <a:prstGeom prst="rect">
            <a:avLst/>
          </a:prstGeom>
          <a:noFill/>
          <a:ln w="9525">
            <a:noFill/>
            <a:miter lim="800000"/>
            <a:headEnd/>
            <a:tailEnd/>
          </a:ln>
        </p:spPr>
      </p:pic>
      <p:pic>
        <p:nvPicPr>
          <p:cNvPr id="47110" name="Picture 1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656488" y="5693096"/>
            <a:ext cx="1152525" cy="847725"/>
          </a:xfrm>
          <a:prstGeom prst="rect">
            <a:avLst/>
          </a:prstGeom>
          <a:noFill/>
          <a:ln w="9525">
            <a:noFill/>
            <a:miter lim="800000"/>
            <a:headEnd/>
            <a:tailEnd/>
          </a:ln>
        </p:spPr>
      </p:pic>
      <p:pic>
        <p:nvPicPr>
          <p:cNvPr id="47111" name="Picture 13" descr="E:\FEO logos\logo_insead copy.gif"/>
          <p:cNvPicPr>
            <a:picLocks noChangeAspect="1" noChangeArrowheads="1"/>
          </p:cNvPicPr>
          <p:nvPr/>
        </p:nvPicPr>
        <p:blipFill>
          <a:blip r:embed="rId8" cstate="email"/>
          <a:srcRect/>
          <a:stretch>
            <a:fillRect/>
          </a:stretch>
        </p:blipFill>
        <p:spPr bwMode="auto">
          <a:xfrm>
            <a:off x="3039201" y="5634359"/>
            <a:ext cx="1641475" cy="879475"/>
          </a:xfrm>
          <a:prstGeom prst="rect">
            <a:avLst/>
          </a:prstGeom>
          <a:noFill/>
          <a:ln w="9525">
            <a:noFill/>
            <a:miter lim="800000"/>
            <a:headEnd/>
            <a:tailEnd/>
          </a:ln>
        </p:spPr>
      </p:pic>
      <p:pic>
        <p:nvPicPr>
          <p:cNvPr id="47112" name="Picture 3"/>
          <p:cNvPicPr>
            <a:picLocks noChangeAspect="1" noChangeArrowheads="1"/>
          </p:cNvPicPr>
          <p:nvPr/>
        </p:nvPicPr>
        <p:blipFill>
          <a:blip r:embed="rId9" cstate="email"/>
          <a:srcRect/>
          <a:stretch>
            <a:fillRect/>
          </a:stretch>
        </p:blipFill>
        <p:spPr bwMode="auto">
          <a:xfrm>
            <a:off x="6411051" y="5304159"/>
            <a:ext cx="2374900" cy="546100"/>
          </a:xfrm>
          <a:prstGeom prst="rect">
            <a:avLst/>
          </a:prstGeom>
          <a:noFill/>
          <a:ln w="9525">
            <a:noFill/>
            <a:miter lim="800000"/>
            <a:headEnd/>
            <a:tailEnd/>
          </a:ln>
        </p:spPr>
      </p:pic>
      <p:pic>
        <p:nvPicPr>
          <p:cNvPr id="47113" name="Picture 4" descr="http://t1.gstatic.com/images?q=tbn:ANd9GcTljyPVZ4znkpDS5iUQEo9IyWNaJThC06NHvgtWdwiD6_ZPsupnHg"/>
          <p:cNvPicPr>
            <a:picLocks noChangeAspect="1" noChangeArrowheads="1"/>
          </p:cNvPicPr>
          <p:nvPr/>
        </p:nvPicPr>
        <p:blipFill>
          <a:blip r:embed="rId10" cstate="email"/>
          <a:srcRect/>
          <a:stretch>
            <a:fillRect/>
          </a:stretch>
        </p:blipFill>
        <p:spPr bwMode="auto">
          <a:xfrm>
            <a:off x="4464776" y="4604071"/>
            <a:ext cx="1223962" cy="742950"/>
          </a:xfrm>
          <a:prstGeom prst="rect">
            <a:avLst/>
          </a:prstGeom>
          <a:noFill/>
          <a:ln w="9525">
            <a:noFill/>
            <a:miter lim="800000"/>
            <a:headEnd/>
            <a:tailEnd/>
          </a:ln>
        </p:spPr>
      </p:pic>
      <p:sp>
        <p:nvSpPr>
          <p:cNvPr id="20" name="Rectangle 19"/>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新加坡的魅力</a:t>
            </a:r>
            <a:endParaRPr lang="en-US" altLang="zh-CN"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endParaRPr>
          </a:p>
          <a:p>
            <a:pPr marL="0" lvl="1" algn="ctr" eaLnBrk="0" hangingPunct="0">
              <a:defRPr/>
            </a:pPr>
            <a:r>
              <a:rPr lang="zh-CN" altLang="en-US" sz="36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国际教育之都</a:t>
            </a:r>
            <a:endParaRPr lang="en-US" altLang="zh-CN" sz="36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sp>
        <p:nvSpPr>
          <p:cNvPr id="19" name="Rectangle 18"/>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pic>
        <p:nvPicPr>
          <p:cNvPr id="47119" name="Picture 23" descr="UWCSEA">
            <a:hlinkClick r:id="rId11"/>
          </p:cNvPr>
          <p:cNvPicPr>
            <a:picLocks noChangeAspect="1" noChangeArrowheads="1"/>
          </p:cNvPicPr>
          <p:nvPr/>
        </p:nvPicPr>
        <p:blipFill>
          <a:blip r:embed="rId12" cstate="email">
            <a:clrChange>
              <a:clrFrom>
                <a:srgbClr val="FFFFFF"/>
              </a:clrFrom>
              <a:clrTo>
                <a:srgbClr val="FFFFFF">
                  <a:alpha val="0"/>
                </a:srgbClr>
              </a:clrTo>
            </a:clrChange>
          </a:blip>
          <a:srcRect/>
          <a:stretch>
            <a:fillRect/>
          </a:stretch>
        </p:blipFill>
        <p:spPr bwMode="auto">
          <a:xfrm>
            <a:off x="288063" y="4410396"/>
            <a:ext cx="2520950" cy="706438"/>
          </a:xfrm>
          <a:prstGeom prst="rect">
            <a:avLst/>
          </a:prstGeom>
          <a:noFill/>
          <a:ln w="9525">
            <a:noFill/>
            <a:miter lim="800000"/>
            <a:headEnd/>
            <a:tailEnd/>
          </a:ln>
        </p:spPr>
      </p:pic>
      <p:pic>
        <p:nvPicPr>
          <p:cNvPr id="47120" name="Picture 23" descr="http://www.waseda-shibuya.edu.sg/images/top/00f.gif"/>
          <p:cNvPicPr>
            <a:picLocks noChangeAspect="1" noChangeArrowheads="1"/>
          </p:cNvPicPr>
          <p:nvPr/>
        </p:nvPicPr>
        <p:blipFill>
          <a:blip r:embed="rId13" cstate="email">
            <a:extLst>
              <a:ext uri="{28A0092B-C50C-407E-A947-70E740481C1C}">
                <a14:useLocalDpi xmlns:a14="http://schemas.microsoft.com/office/drawing/2010/main"/>
              </a:ext>
            </a:extLst>
          </a:blip>
          <a:srcRect l="61261" t="13989" r="1865" b="37450"/>
          <a:stretch>
            <a:fillRect/>
          </a:stretch>
        </p:blipFill>
        <p:spPr bwMode="auto">
          <a:xfrm>
            <a:off x="6338026" y="4578671"/>
            <a:ext cx="2490787" cy="552450"/>
          </a:xfrm>
          <a:prstGeom prst="rect">
            <a:avLst/>
          </a:prstGeom>
          <a:noFill/>
          <a:ln w="9525">
            <a:noFill/>
            <a:miter lim="800000"/>
            <a:headEnd/>
            <a:tailEnd/>
          </a:ln>
        </p:spPr>
      </p:pic>
      <p:pic>
        <p:nvPicPr>
          <p:cNvPr id="47121" name="Picture 25" descr="http://www.waseda-shibuya.edu.sg/images/top/00f.gif"/>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5833201" y="4578671"/>
            <a:ext cx="525462" cy="552450"/>
          </a:xfrm>
          <a:prstGeom prst="rect">
            <a:avLst/>
          </a:prstGeom>
          <a:noFill/>
          <a:ln w="9525">
            <a:noFill/>
            <a:miter lim="800000"/>
            <a:headEnd/>
            <a:tailEnd/>
          </a:ln>
        </p:spPr>
      </p:pic>
      <p:pic>
        <p:nvPicPr>
          <p:cNvPr id="47122" name="Picture 27" descr="Stamford American International School">
            <a:hlinkClick r:id="rId15"/>
          </p:cNvPr>
          <p:cNvPicPr>
            <a:picLocks noChangeAspect="1" noChangeArrowheads="1"/>
          </p:cNvPicPr>
          <p:nvPr/>
        </p:nvPicPr>
        <p:blipFill>
          <a:blip r:embed="rId1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88063" y="4915221"/>
            <a:ext cx="2665413" cy="871538"/>
          </a:xfrm>
          <a:prstGeom prst="rect">
            <a:avLst/>
          </a:prstGeom>
          <a:noFill/>
          <a:ln w="9525">
            <a:noFill/>
            <a:miter lim="800000"/>
            <a:headEnd/>
            <a:tailEnd/>
          </a:ln>
        </p:spPr>
      </p:pic>
      <p:sp>
        <p:nvSpPr>
          <p:cNvPr id="24" name="Rounded Rectangle 23"/>
          <p:cNvSpPr/>
          <p:nvPr/>
        </p:nvSpPr>
        <p:spPr bwMode="auto">
          <a:xfrm>
            <a:off x="216750" y="4338884"/>
            <a:ext cx="8712968" cy="2376264"/>
          </a:xfrm>
          <a:prstGeom prst="roundRect">
            <a:avLst/>
          </a:prstGeom>
          <a:noFill/>
          <a:ln>
            <a:solidFill>
              <a:schemeClr val="tx1">
                <a:lumMod val="50000"/>
                <a:lumOff val="50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2813">
              <a:defRPr/>
            </a:pPr>
            <a:endParaRPr lang="en-US" sz="2300">
              <a:solidFill>
                <a:srgbClr val="FFFFFF"/>
              </a:solidFill>
              <a:effectLst>
                <a:outerShdw blurRad="38100" dist="38100" dir="2700000" algn="tl">
                  <a:srgbClr val="C0C0C0"/>
                </a:outerShdw>
              </a:effectLst>
              <a:latin typeface="Segoe"/>
              <a:cs typeface="Arial" pitchFamily="34" charset="0"/>
            </a:endParaRPr>
          </a:p>
        </p:txBody>
      </p:sp>
      <p:pic>
        <p:nvPicPr>
          <p:cNvPr id="322566" name="Picture 6" descr="http://www.rst.nus.edu.sg/images/template/img_banner_undergradute1.jpg"/>
          <p:cNvPicPr>
            <a:picLocks noChangeAspect="1" noChangeArrowheads="1"/>
          </p:cNvPicPr>
          <p:nvPr/>
        </p:nvPicPr>
        <p:blipFill>
          <a:blip r:embed="rId17" cstate="email"/>
          <a:srcRect/>
          <a:stretch>
            <a:fillRect/>
          </a:stretch>
        </p:blipFill>
        <p:spPr bwMode="auto">
          <a:xfrm>
            <a:off x="4572000" y="1024643"/>
            <a:ext cx="4464496" cy="3268453"/>
          </a:xfrm>
          <a:prstGeom prst="rect">
            <a:avLst/>
          </a:prstGeom>
          <a:ln>
            <a:noFill/>
          </a:ln>
          <a:effectLst>
            <a:softEdge rad="112500"/>
          </a:effectLst>
        </p:spPr>
      </p:pic>
      <p:pic>
        <p:nvPicPr>
          <p:cNvPr id="322562" name="Picture 2" descr="University Town"/>
          <p:cNvPicPr>
            <a:picLocks noChangeAspect="1" noChangeArrowheads="1"/>
          </p:cNvPicPr>
          <p:nvPr/>
        </p:nvPicPr>
        <p:blipFill>
          <a:blip r:embed="rId18" cstate="email"/>
          <a:srcRect/>
          <a:stretch>
            <a:fillRect/>
          </a:stretch>
        </p:blipFill>
        <p:spPr bwMode="auto">
          <a:xfrm>
            <a:off x="179512" y="1071546"/>
            <a:ext cx="4674314" cy="3214710"/>
          </a:xfrm>
          <a:prstGeom prst="rect">
            <a:avLst/>
          </a:prstGeom>
          <a:ln>
            <a:noFill/>
          </a:ln>
          <a:effectLst>
            <a:softEdge rad="112500"/>
          </a:effec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新经济增长区</a:t>
            </a:r>
            <a:endParaRPr lang="en-US" altLang="zh-CN"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endParaRPr>
          </a:p>
          <a:p>
            <a:pPr marL="0" lvl="1" algn="ctr" eaLnBrk="0" hangingPunct="0">
              <a:defRPr/>
            </a:pPr>
            <a:r>
              <a:rPr lang="zh-CN" altLang="en-US" sz="36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垂直社区</a:t>
            </a:r>
            <a:endParaRPr lang="en-US" altLang="zh-CN" sz="36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sp>
        <p:nvSpPr>
          <p:cNvPr id="5" name="Rectangle 4"/>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pitchFamily="34" charset="0"/>
            </a:endParaRPr>
          </a:p>
        </p:txBody>
      </p:sp>
      <p:sp>
        <p:nvSpPr>
          <p:cNvPr id="12" name="TextBox 11"/>
          <p:cNvSpPr txBox="1"/>
          <p:nvPr/>
        </p:nvSpPr>
        <p:spPr>
          <a:xfrm>
            <a:off x="25400" y="6575425"/>
            <a:ext cx="3013075" cy="307975"/>
          </a:xfrm>
          <a:prstGeom prst="rect">
            <a:avLst/>
          </a:prstGeom>
          <a:noFill/>
        </p:spPr>
        <p:txBody>
          <a:bodyPr wrap="none">
            <a:spAutoFit/>
          </a:bodyPr>
          <a:lstStyle/>
          <a:p>
            <a:pPr>
              <a:defRPr/>
            </a:pPr>
            <a:r>
              <a:rPr lang="en-US" sz="1400" i="1" dirty="0">
                <a:latin typeface="+mn-lt"/>
              </a:rPr>
              <a:t>Source: The Straits Times, 15 Aug 2013</a:t>
            </a:r>
          </a:p>
        </p:txBody>
      </p:sp>
      <p:pic>
        <p:nvPicPr>
          <p:cNvPr id="6349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6688" y="1077913"/>
            <a:ext cx="8785225" cy="5399087"/>
          </a:xfrm>
          <a:prstGeom prst="rect">
            <a:avLst/>
          </a:prstGeom>
          <a:noFill/>
          <a:ln w="9525">
            <a:noFill/>
            <a:miter lim="800000"/>
            <a:headEnd/>
            <a:tailEnd/>
          </a:ln>
        </p:spPr>
      </p:pic>
      <p:sp>
        <p:nvSpPr>
          <p:cNvPr id="15" name="Rectangle 14"/>
          <p:cNvSpPr/>
          <p:nvPr/>
        </p:nvSpPr>
        <p:spPr>
          <a:xfrm>
            <a:off x="107950" y="1052513"/>
            <a:ext cx="8856663" cy="5545137"/>
          </a:xfrm>
          <a:prstGeom prst="rect">
            <a:avLst/>
          </a:prstGeom>
          <a:noFill/>
          <a:ln w="22225">
            <a:solidFill>
              <a:schemeClr val="tx1">
                <a:lumMod val="50000"/>
                <a:lumOff val="50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pitchFamily="34" charset="0"/>
            </a:endParaRPr>
          </a:p>
        </p:txBody>
      </p:sp>
      <p:sp>
        <p:nvSpPr>
          <p:cNvPr id="16" name="Rectangle 15"/>
          <p:cNvSpPr/>
          <p:nvPr/>
        </p:nvSpPr>
        <p:spPr>
          <a:xfrm>
            <a:off x="238125" y="1125538"/>
            <a:ext cx="1441450" cy="719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SG">
              <a:solidFill>
                <a:srgbClr val="FFFFFF"/>
              </a:solidFill>
              <a:cs typeface="Arial" pitchFamily="34" charset="0"/>
            </a:endParaRPr>
          </a:p>
        </p:txBody>
      </p:sp>
      <p:sp>
        <p:nvSpPr>
          <p:cNvPr id="18" name="Rectangular Callout 17"/>
          <p:cNvSpPr/>
          <p:nvPr/>
        </p:nvSpPr>
        <p:spPr>
          <a:xfrm>
            <a:off x="2051050" y="2852936"/>
            <a:ext cx="4681538" cy="863402"/>
          </a:xfrm>
          <a:prstGeom prst="wedgeRectCallout">
            <a:avLst>
              <a:gd name="adj1" fmla="val 62132"/>
              <a:gd name="adj2" fmla="val 35206"/>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zh-CN" altLang="en-US" sz="1600" dirty="0" smtClean="0">
                <a:solidFill>
                  <a:schemeClr val="tx1"/>
                </a:solidFill>
                <a:latin typeface="Candara" pitchFamily="34" charset="0"/>
                <a:cs typeface="Arial" pitchFamily="34" charset="0"/>
              </a:rPr>
              <a:t>兀兰地区正在规划发展“垂直社区”，将在</a:t>
            </a:r>
            <a:r>
              <a:rPr lang="en-US" altLang="zh-CN" sz="1600" dirty="0" smtClean="0">
                <a:solidFill>
                  <a:schemeClr val="tx1"/>
                </a:solidFill>
                <a:latin typeface="Candara" pitchFamily="34" charset="0"/>
                <a:cs typeface="Arial" pitchFamily="34" charset="0"/>
              </a:rPr>
              <a:t>2017</a:t>
            </a:r>
            <a:r>
              <a:rPr lang="zh-CN" altLang="en-US" sz="1600" dirty="0" smtClean="0">
                <a:solidFill>
                  <a:schemeClr val="tx1"/>
                </a:solidFill>
                <a:latin typeface="Candara" pitchFamily="34" charset="0"/>
                <a:cs typeface="Arial" pitchFamily="34" charset="0"/>
              </a:rPr>
              <a:t>年前把住宅、商场、诊所、幼儿园、养老服务、餐饮中心、花园和公共空间全部整合在同一建筑内</a:t>
            </a:r>
            <a:endParaRPr lang="en-US" sz="1600" dirty="0">
              <a:solidFill>
                <a:schemeClr val="tx1"/>
              </a:solidFill>
              <a:latin typeface="Candara" pitchFamily="34" charset="0"/>
              <a:cs typeface="Arial" pitchFamily="34" charset="0"/>
            </a:endParaRPr>
          </a:p>
        </p:txBody>
      </p:sp>
      <p:sp>
        <p:nvSpPr>
          <p:cNvPr id="20" name="Rectangular Callout 19"/>
          <p:cNvSpPr/>
          <p:nvPr/>
        </p:nvSpPr>
        <p:spPr>
          <a:xfrm>
            <a:off x="2051050" y="3789363"/>
            <a:ext cx="4681538" cy="576262"/>
          </a:xfrm>
          <a:prstGeom prst="wedgeRectCallout">
            <a:avLst>
              <a:gd name="adj1" fmla="val 62132"/>
              <a:gd name="adj2" fmla="val 35206"/>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zh-CN" altLang="en-US" sz="1600" dirty="0" smtClean="0">
                <a:solidFill>
                  <a:schemeClr val="tx1"/>
                </a:solidFill>
                <a:latin typeface="Candara" pitchFamily="34" charset="0"/>
                <a:cs typeface="Arial" pitchFamily="34" charset="0"/>
              </a:rPr>
              <a:t>一条通往海军部地铁站的室内连道将让这一区域的日常生活和交通更为便捷</a:t>
            </a:r>
            <a:endParaRPr lang="en-US" sz="1600" dirty="0">
              <a:solidFill>
                <a:schemeClr val="tx1"/>
              </a:solidFill>
              <a:latin typeface="Candara" pitchFamily="34" charset="0"/>
              <a:cs typeface="Arial" pitchFamily="34" charset="0"/>
            </a:endParaRPr>
          </a:p>
        </p:txBody>
      </p:sp>
      <p:sp>
        <p:nvSpPr>
          <p:cNvPr id="14" name="TextBox 13"/>
          <p:cNvSpPr txBox="1"/>
          <p:nvPr/>
        </p:nvSpPr>
        <p:spPr>
          <a:xfrm>
            <a:off x="1835696" y="1060196"/>
            <a:ext cx="5544616" cy="1200329"/>
          </a:xfrm>
          <a:prstGeom prst="rect">
            <a:avLst/>
          </a:prstGeom>
          <a:solidFill>
            <a:schemeClr val="bg1"/>
          </a:solidFill>
        </p:spPr>
        <p:txBody>
          <a:bodyPr wrap="square" rtlCol="0">
            <a:spAutoFit/>
          </a:bodyPr>
          <a:lstStyle/>
          <a:p>
            <a:r>
              <a:rPr lang="zh-CN" altLang="en-US" sz="3600" b="1" dirty="0" smtClean="0"/>
              <a:t>将“垂直社区”概念发展至全新高度</a:t>
            </a:r>
            <a:endParaRPr lang="en-SG" sz="3600" b="1"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4"/>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新经济增长区</a:t>
            </a:r>
            <a:endParaRPr lang="en-US" altLang="zh-CN"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endParaRPr>
          </a:p>
          <a:p>
            <a:pPr marL="0" lvl="1" algn="ctr" eaLnBrk="0" hangingPunct="0">
              <a:defRPr/>
            </a:pPr>
            <a:r>
              <a:rPr lang="zh-CN" altLang="en-US" sz="36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新加坡工业中心</a:t>
            </a:r>
            <a:endParaRPr lang="en-US" altLang="zh-CN" sz="36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pic>
        <p:nvPicPr>
          <p:cNvPr id="63490"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b="3883"/>
          <a:stretch>
            <a:fillRect/>
          </a:stretch>
        </p:blipFill>
        <p:spPr bwMode="auto">
          <a:xfrm>
            <a:off x="107950" y="992188"/>
            <a:ext cx="8964613"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a:solidFill>
                <a:srgbClr val="FFFFFF"/>
              </a:solidFill>
              <a:cs typeface="Arial" pitchFamily="34" charset="0"/>
            </a:endParaRPr>
          </a:p>
        </p:txBody>
      </p:sp>
      <p:sp>
        <p:nvSpPr>
          <p:cNvPr id="5" name="Rectangle 4"/>
          <p:cNvSpPr/>
          <p:nvPr/>
        </p:nvSpPr>
        <p:spPr>
          <a:xfrm>
            <a:off x="107950" y="1052513"/>
            <a:ext cx="8856663" cy="5472112"/>
          </a:xfrm>
          <a:prstGeom prst="rect">
            <a:avLst/>
          </a:prstGeom>
          <a:noFill/>
          <a:ln w="22225">
            <a:solidFill>
              <a:schemeClr val="tx1">
                <a:lumMod val="50000"/>
                <a:lumOff val="50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a:solidFill>
                <a:srgbClr val="FFFFFF"/>
              </a:solidFill>
              <a:cs typeface="Arial" pitchFamily="34" charset="0"/>
            </a:endParaRPr>
          </a:p>
        </p:txBody>
      </p:sp>
      <p:sp>
        <p:nvSpPr>
          <p:cNvPr id="63496" name="TextBox 5"/>
          <p:cNvSpPr txBox="1">
            <a:spLocks noChangeArrowheads="1"/>
          </p:cNvSpPr>
          <p:nvPr/>
        </p:nvSpPr>
        <p:spPr bwMode="auto">
          <a:xfrm>
            <a:off x="107950" y="6475413"/>
            <a:ext cx="38877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zh-CN" altLang="en-US" sz="1600" i="1" dirty="0" smtClean="0">
                <a:latin typeface="Calibri" pitchFamily="34" charset="0"/>
              </a:rPr>
              <a:t>来源：</a:t>
            </a:r>
            <a:r>
              <a:rPr lang="en-US" altLang="zh-CN" sz="1600" i="1" dirty="0" smtClean="0">
                <a:latin typeface="Calibri" pitchFamily="34" charset="0"/>
              </a:rPr>
              <a:t>The </a:t>
            </a:r>
            <a:r>
              <a:rPr lang="en-US" altLang="zh-CN" sz="1600" i="1" dirty="0">
                <a:latin typeface="Calibri" pitchFamily="34" charset="0"/>
              </a:rPr>
              <a:t>Business Times, </a:t>
            </a:r>
            <a:r>
              <a:rPr lang="en-US" altLang="zh-CN" sz="1600" i="1" dirty="0" smtClean="0">
                <a:latin typeface="Calibri" pitchFamily="34" charset="0"/>
              </a:rPr>
              <a:t>2012</a:t>
            </a:r>
            <a:r>
              <a:rPr lang="zh-CN" altLang="en-US" sz="1600" i="1" dirty="0" smtClean="0">
                <a:latin typeface="Calibri" pitchFamily="34" charset="0"/>
              </a:rPr>
              <a:t>年</a:t>
            </a:r>
            <a:r>
              <a:rPr lang="en-US" altLang="zh-CN" sz="1600" i="1" dirty="0" smtClean="0">
                <a:latin typeface="Calibri" pitchFamily="34" charset="0"/>
              </a:rPr>
              <a:t>10</a:t>
            </a:r>
            <a:r>
              <a:rPr lang="zh-CN" altLang="en-US" sz="1600" i="1" dirty="0" smtClean="0">
                <a:latin typeface="Calibri" pitchFamily="34" charset="0"/>
              </a:rPr>
              <a:t>月</a:t>
            </a:r>
            <a:r>
              <a:rPr lang="en-US" altLang="zh-CN" sz="1600" i="1" dirty="0" smtClean="0">
                <a:latin typeface="Calibri" pitchFamily="34" charset="0"/>
              </a:rPr>
              <a:t>2</a:t>
            </a:r>
            <a:r>
              <a:rPr lang="zh-CN" altLang="en-US" sz="1600" i="1" dirty="0" smtClean="0">
                <a:latin typeface="Calibri" pitchFamily="34" charset="0"/>
              </a:rPr>
              <a:t>日</a:t>
            </a:r>
            <a:endParaRPr lang="en-US" altLang="zh-CN" sz="1600" i="1" dirty="0">
              <a:latin typeface="Calibri" pitchFamily="34" charset="0"/>
            </a:endParaRPr>
          </a:p>
        </p:txBody>
      </p:sp>
      <p:sp>
        <p:nvSpPr>
          <p:cNvPr id="9" name="TextBox 8"/>
          <p:cNvSpPr txBox="1"/>
          <p:nvPr/>
        </p:nvSpPr>
        <p:spPr>
          <a:xfrm>
            <a:off x="141230" y="1145982"/>
            <a:ext cx="2990610" cy="2585323"/>
          </a:xfrm>
          <a:prstGeom prst="rect">
            <a:avLst/>
          </a:prstGeom>
          <a:solidFill>
            <a:schemeClr val="bg1"/>
          </a:solidFill>
        </p:spPr>
        <p:txBody>
          <a:bodyPr wrap="square" rtlCol="0">
            <a:spAutoFit/>
          </a:bodyPr>
          <a:lstStyle/>
          <a:p>
            <a:r>
              <a:rPr lang="zh-CN" altLang="en-US" sz="5400" b="1" dirty="0" smtClean="0"/>
              <a:t>新加坡航运中心迁至大士</a:t>
            </a:r>
            <a:endParaRPr lang="en-US" altLang="zh-CN" sz="5400" b="1" dirty="0" smtClean="0"/>
          </a:p>
        </p:txBody>
      </p:sp>
    </p:spTree>
    <p:extLst>
      <p:ext uri="{BB962C8B-B14F-4D97-AF65-F5344CB8AC3E}">
        <p14:creationId xmlns:p14="http://schemas.microsoft.com/office/powerpoint/2010/main" val="22540002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新经济增长区</a:t>
            </a:r>
            <a:endParaRPr lang="en-US" altLang="zh-CN"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endParaRPr>
          </a:p>
          <a:p>
            <a:pPr marL="0" lvl="1" algn="ctr" eaLnBrk="0" hangingPunct="0">
              <a:defRPr/>
            </a:pPr>
            <a:r>
              <a:rPr lang="zh-CN" altLang="en-US" sz="36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樟宜南</a:t>
            </a:r>
            <a:endParaRPr lang="en-US" altLang="zh-CN" sz="36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sp>
        <p:nvSpPr>
          <p:cNvPr id="5" name="Rectangle 4"/>
          <p:cNvSpPr/>
          <p:nvPr/>
        </p:nvSpPr>
        <p:spPr>
          <a:xfrm>
            <a:off x="7143768" y="6345816"/>
            <a:ext cx="1338828" cy="369332"/>
          </a:xfrm>
          <a:prstGeom prst="rect">
            <a:avLst/>
          </a:prstGeom>
        </p:spPr>
        <p:txBody>
          <a:bodyPr wrap="none">
            <a:spAutoFit/>
          </a:bodyPr>
          <a:lstStyle/>
          <a:p>
            <a:pPr>
              <a:defRPr/>
            </a:pPr>
            <a:r>
              <a:rPr lang="zh-CN" altLang="en-US" b="1" dirty="0" smtClean="0">
                <a:solidFill>
                  <a:schemeClr val="bg1"/>
                </a:solidFill>
                <a:cs typeface="+mn-cs"/>
              </a:rPr>
              <a:t>樟宜商业园</a:t>
            </a:r>
            <a:endParaRPr lang="en-US" b="1" dirty="0">
              <a:solidFill>
                <a:schemeClr val="bg1"/>
              </a:solidFill>
              <a:cs typeface="+mn-cs"/>
            </a:endParaRPr>
          </a:p>
        </p:txBody>
      </p:sp>
      <p:sp>
        <p:nvSpPr>
          <p:cNvPr id="7" name="Rectangle 6"/>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8" name="Title 1"/>
          <p:cNvSpPr txBox="1">
            <a:spLocks/>
          </p:cNvSpPr>
          <p:nvPr/>
        </p:nvSpPr>
        <p:spPr>
          <a:xfrm>
            <a:off x="0" y="980728"/>
            <a:ext cx="9144000" cy="369332"/>
          </a:xfrm>
          <a:prstGeom prst="rect">
            <a:avLst/>
          </a:prstGeom>
          <a:solidFill>
            <a:schemeClr val="bg2">
              <a:lumMod val="75000"/>
            </a:schemeClr>
          </a:solidFill>
        </p:spPr>
        <p:txBody>
          <a:bodyPr lIns="0" tIns="0" rIns="0" bIns="0" anchor="ctr">
            <a:spAutoFit/>
          </a:bodyPr>
          <a:lstStyle/>
          <a:p>
            <a:pPr algn="ctr" defTabSz="912813" fontAlgn="auto">
              <a:spcBef>
                <a:spcPts val="1200"/>
              </a:spcBef>
              <a:spcAft>
                <a:spcPts val="600"/>
              </a:spcAft>
              <a:defRPr/>
            </a:pPr>
            <a:r>
              <a:rPr lang="zh-CN" altLang="en-US" sz="2400" b="1" spc="-150" dirty="0" smtClean="0">
                <a:ln w="3175">
                  <a:noFill/>
                </a:ln>
                <a:latin typeface="Candara" pitchFamily="34" charset="0"/>
                <a:cs typeface="Arial" charset="0"/>
              </a:rPr>
              <a:t>全新的商业园、购物中心与商务酒店</a:t>
            </a:r>
            <a:endParaRPr lang="en-US" altLang="ko-KR" sz="2400" b="1" spc="-150" dirty="0" smtClean="0">
              <a:ln w="3175">
                <a:noFill/>
              </a:ln>
              <a:latin typeface="Candara" pitchFamily="34" charset="0"/>
              <a:cs typeface="Arial" charset="0"/>
            </a:endParaRPr>
          </a:p>
        </p:txBody>
      </p:sp>
      <p:pic>
        <p:nvPicPr>
          <p:cNvPr id="11" name="Picture 4" descr="http://upload.wikimedia.org/wikipedia/commons/b/b7/Changi_Business_Park_Hotel.jpg"/>
          <p:cNvPicPr>
            <a:picLocks noChangeAspect="1" noChangeArrowheads="1"/>
          </p:cNvPicPr>
          <p:nvPr/>
        </p:nvPicPr>
        <p:blipFill>
          <a:blip r:embed="rId3" cstate="email"/>
          <a:stretch>
            <a:fillRect/>
          </a:stretch>
        </p:blipFill>
        <p:spPr bwMode="auto">
          <a:xfrm>
            <a:off x="0" y="1382737"/>
            <a:ext cx="9144000" cy="5449824"/>
          </a:xfrm>
          <a:prstGeom prst="rect">
            <a:avLst/>
          </a:prstGeom>
          <a:ln>
            <a:noFill/>
          </a:ln>
          <a:effectLst>
            <a:softEdge rad="112500"/>
          </a:effec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en-US" altLang="zh-CN" sz="2000" b="1" dirty="0" smtClean="0">
                <a:solidFill>
                  <a:srgbClr val="C50C46"/>
                </a:solidFill>
                <a:effectLst>
                  <a:outerShdw blurRad="38100" dist="38100" dir="2700000" algn="tl">
                    <a:srgbClr val="C0C0C0"/>
                  </a:outerShdw>
                </a:effectLst>
                <a:latin typeface="Candara" pitchFamily="34" charset="0"/>
              </a:rPr>
              <a:t>2013</a:t>
            </a:r>
            <a:r>
              <a:rPr lang="zh-CN" altLang="en-US" sz="2000" b="1" dirty="0" smtClean="0">
                <a:solidFill>
                  <a:srgbClr val="C50C46"/>
                </a:solidFill>
                <a:effectLst>
                  <a:outerShdw blurRad="38100" dist="38100" dir="2700000" algn="tl">
                    <a:srgbClr val="C0C0C0"/>
                  </a:outerShdw>
                </a:effectLst>
                <a:latin typeface="Candara" pitchFamily="34" charset="0"/>
              </a:rPr>
              <a:t>国庆群众大会宣布</a:t>
            </a:r>
            <a:endParaRPr lang="en-US" altLang="zh-CN" sz="2000" b="1" dirty="0">
              <a:solidFill>
                <a:srgbClr val="C50C46"/>
              </a:solidFill>
              <a:effectLst>
                <a:outerShdw blurRad="38100" dist="38100" dir="2700000" algn="tl">
                  <a:srgbClr val="C0C0C0"/>
                </a:outerShdw>
              </a:effectLst>
              <a:latin typeface="Candara" pitchFamily="34" charset="0"/>
            </a:endParaRPr>
          </a:p>
          <a:p>
            <a:pPr marL="0" lvl="1" algn="ctr" eaLnBrk="0" hangingPunct="0">
              <a:defRPr/>
            </a:pPr>
            <a:r>
              <a:rPr lang="zh-CN" altLang="en-US" sz="32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海外媒体报道</a:t>
            </a:r>
            <a:endParaRPr lang="en-US" altLang="zh-CN" sz="32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sp>
        <p:nvSpPr>
          <p:cNvPr id="16" name="Rectangle 15"/>
          <p:cNvSpPr/>
          <p:nvPr/>
        </p:nvSpPr>
        <p:spPr>
          <a:xfrm>
            <a:off x="0" y="9429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pitchFamily="34" charset="0"/>
            </a:endParaRPr>
          </a:p>
        </p:txBody>
      </p:sp>
      <p:pic>
        <p:nvPicPr>
          <p:cNvPr id="18" name="Picture 17" descr="2013-08-23_15344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1520" y="1054669"/>
            <a:ext cx="8712968" cy="5803331"/>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descr="M:\Photographs\Photos with Rights\STB Digi Lib\Merlion\20091022213425BHAINAAT_Medium_Resolution.jpg"/>
          <p:cNvPicPr>
            <a:picLocks noChangeAspect="1" noChangeArrowheads="1"/>
          </p:cNvPicPr>
          <p:nvPr/>
        </p:nvPicPr>
        <p:blipFill>
          <a:blip r:embed="rId3" cstate="email"/>
          <a:stretch>
            <a:fillRect/>
          </a:stretch>
        </p:blipFill>
        <p:spPr bwMode="auto">
          <a:xfrm>
            <a:off x="0" y="785794"/>
            <a:ext cx="9144000" cy="6096000"/>
          </a:xfrm>
          <a:prstGeom prst="rect">
            <a:avLst/>
          </a:prstGeom>
          <a:ln>
            <a:noFill/>
          </a:ln>
          <a:effectLst>
            <a:softEdge rad="112500"/>
          </a:effectLst>
        </p:spPr>
      </p:pic>
      <p:sp>
        <p:nvSpPr>
          <p:cNvPr id="6" name="Rectangle 2"/>
          <p:cNvSpPr>
            <a:spLocks noChangeArrowheads="1"/>
          </p:cNvSpPr>
          <p:nvPr/>
        </p:nvSpPr>
        <p:spPr bwMode="auto">
          <a:xfrm>
            <a:off x="-32" y="-24"/>
            <a:ext cx="9144032" cy="836712"/>
          </a:xfrm>
          <a:prstGeom prst="rect">
            <a:avLst/>
          </a:prstGeom>
          <a:solidFill>
            <a:schemeClr val="accent1">
              <a:lumMod val="50000"/>
            </a:schemeClr>
          </a:solidFill>
          <a:ln w="9525">
            <a:noFill/>
            <a:miter lim="800000"/>
            <a:headEnd/>
            <a:tailEnd/>
          </a:ln>
        </p:spPr>
        <p:txBody>
          <a:bodyPr lIns="45720" rIns="45720" anchor="ctr"/>
          <a:lstStyle/>
          <a:p>
            <a:pPr eaLnBrk="0" hangingPunct="0">
              <a:defRPr/>
            </a:pPr>
            <a:r>
              <a:rPr lang="en-US" altLang="zh-CN" sz="4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  </a:t>
            </a:r>
            <a:r>
              <a:rPr lang="zh-CN" altLang="en-US" sz="4400"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新加坡房地产市场驱动力</a:t>
            </a:r>
            <a:endParaRPr lang="en-US" altLang="zh-CN" sz="4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ChangeArrowheads="1"/>
          </p:cNvSpPr>
          <p:nvPr/>
        </p:nvSpPr>
        <p:spPr bwMode="auto">
          <a:xfrm>
            <a:off x="179512" y="1412776"/>
            <a:ext cx="8964487" cy="1015663"/>
          </a:xfrm>
          <a:prstGeom prst="rect">
            <a:avLst/>
          </a:prstGeom>
          <a:noFill/>
          <a:ln w="9525">
            <a:noFill/>
            <a:miter lim="800000"/>
            <a:headEnd/>
            <a:tailEnd/>
          </a:ln>
        </p:spPr>
        <p:txBody>
          <a:bodyPr wrap="square">
            <a:spAutoFit/>
          </a:bodyPr>
          <a:lstStyle/>
          <a:p>
            <a:pPr>
              <a:defRPr/>
            </a:pPr>
            <a:r>
              <a:rPr lang="zh-CN" altLang="en-US" sz="2000" b="1" dirty="0" smtClean="0">
                <a:latin typeface="Calibri" pitchFamily="34" charset="0"/>
              </a:rPr>
              <a:t>政府的目的</a:t>
            </a:r>
            <a:r>
              <a:rPr lang="en-US" sz="2000" b="1" dirty="0" smtClean="0">
                <a:latin typeface="Calibri" pitchFamily="34" charset="0"/>
              </a:rPr>
              <a:t>:</a:t>
            </a:r>
          </a:p>
          <a:p>
            <a:pPr>
              <a:buFont typeface="Wingdings" pitchFamily="2" charset="2"/>
              <a:buNone/>
              <a:defRPr/>
            </a:pPr>
            <a:r>
              <a:rPr lang="zh-CN" altLang="en-US" sz="2000" dirty="0" smtClean="0">
                <a:latin typeface="Calibri" pitchFamily="34" charset="0"/>
              </a:rPr>
              <a:t>“可持续发展的住宅市场，房价的增幅应与经济基本面保持一致</a:t>
            </a:r>
            <a:r>
              <a:rPr lang="en-US" altLang="zh-CN" sz="2000" dirty="0" smtClean="0">
                <a:latin typeface="Calibri" pitchFamily="34" charset="0"/>
              </a:rPr>
              <a:t>…</a:t>
            </a:r>
            <a:r>
              <a:rPr lang="zh-CN" altLang="en-US" sz="2000" dirty="0" smtClean="0">
                <a:latin typeface="Calibri" pitchFamily="34" charset="0"/>
              </a:rPr>
              <a:t>，促使市场持续稳定地发展</a:t>
            </a:r>
            <a:endParaRPr lang="en-US" sz="2000" dirty="0">
              <a:latin typeface="Candara" pitchFamily="34" charset="0"/>
            </a:endParaRPr>
          </a:p>
        </p:txBody>
      </p:sp>
      <p:sp>
        <p:nvSpPr>
          <p:cNvPr id="6" name="Rectangle 5"/>
          <p:cNvSpPr/>
          <p:nvPr/>
        </p:nvSpPr>
        <p:spPr>
          <a:xfrm>
            <a:off x="179512" y="2288368"/>
            <a:ext cx="3062287" cy="1477328"/>
          </a:xfrm>
          <a:prstGeom prst="rect">
            <a:avLst/>
          </a:prstGeom>
          <a:noFill/>
        </p:spPr>
        <p:txBody>
          <a:bodyPr>
            <a:spAutoFit/>
          </a:bodyPr>
          <a:lstStyle/>
          <a:p>
            <a:pPr fontAlgn="auto">
              <a:lnSpc>
                <a:spcPct val="150000"/>
              </a:lnSpc>
              <a:spcBef>
                <a:spcPts val="0"/>
              </a:spcBef>
              <a:spcAft>
                <a:spcPts val="0"/>
              </a:spcAft>
              <a:defRPr/>
            </a:pPr>
            <a:r>
              <a:rPr lang="zh-CN" altLang="en-US" sz="2000" b="1" dirty="0" smtClean="0">
                <a:effectLst>
                  <a:outerShdw blurRad="38100" dist="38100" dir="2700000" algn="tl">
                    <a:srgbClr val="000000">
                      <a:alpha val="43137"/>
                    </a:srgbClr>
                  </a:outerShdw>
                </a:effectLst>
                <a:latin typeface="Calibri" pitchFamily="34" charset="0"/>
              </a:rPr>
              <a:t>政府的工具</a:t>
            </a:r>
            <a:r>
              <a:rPr lang="en-US" sz="2000" b="1" dirty="0" smtClean="0">
                <a:effectLst>
                  <a:outerShdw blurRad="38100" dist="38100" dir="2700000" algn="tl">
                    <a:srgbClr val="000000">
                      <a:alpha val="43137"/>
                    </a:srgbClr>
                  </a:outerShdw>
                </a:effectLst>
                <a:latin typeface="Calibri" pitchFamily="34" charset="0"/>
              </a:rPr>
              <a:t>:</a:t>
            </a:r>
          </a:p>
          <a:p>
            <a:pPr marL="342900" indent="-342900" fontAlgn="auto">
              <a:spcBef>
                <a:spcPts val="0"/>
              </a:spcBef>
              <a:spcAft>
                <a:spcPts val="0"/>
              </a:spcAft>
              <a:buFont typeface="Wingdings" pitchFamily="2" charset="2"/>
              <a:buChar char="§"/>
              <a:defRPr/>
            </a:pPr>
            <a:r>
              <a:rPr lang="zh-CN" altLang="en-US" sz="2000" dirty="0" smtClean="0">
                <a:effectLst>
                  <a:outerShdw blurRad="38100" dist="38100" dir="2700000" algn="tl">
                    <a:srgbClr val="000000">
                      <a:alpha val="43137"/>
                    </a:srgbClr>
                  </a:outerShdw>
                </a:effectLst>
                <a:latin typeface="Calibri" pitchFamily="34" charset="0"/>
              </a:rPr>
              <a:t>公共住宅供给</a:t>
            </a:r>
            <a:endParaRPr lang="en-US" altLang="zh-CN" sz="2000" dirty="0" smtClean="0">
              <a:effectLst>
                <a:outerShdw blurRad="38100" dist="38100" dir="2700000" algn="tl">
                  <a:srgbClr val="000000">
                    <a:alpha val="43137"/>
                  </a:srgbClr>
                </a:outerShdw>
              </a:effectLst>
              <a:latin typeface="Calibri" pitchFamily="34" charset="0"/>
            </a:endParaRPr>
          </a:p>
          <a:p>
            <a:pPr marL="342900" indent="-342900" fontAlgn="auto">
              <a:spcBef>
                <a:spcPts val="0"/>
              </a:spcBef>
              <a:spcAft>
                <a:spcPts val="0"/>
              </a:spcAft>
              <a:buFont typeface="Wingdings" pitchFamily="2" charset="2"/>
              <a:buChar char="§"/>
              <a:defRPr/>
            </a:pPr>
            <a:r>
              <a:rPr lang="zh-CN" altLang="en-US" sz="2000" dirty="0" smtClean="0">
                <a:effectLst>
                  <a:outerShdw blurRad="38100" dist="38100" dir="2700000" algn="tl">
                    <a:srgbClr val="000000">
                      <a:alpha val="43137"/>
                    </a:srgbClr>
                  </a:outerShdw>
                </a:effectLst>
                <a:latin typeface="Calibri" pitchFamily="34" charset="0"/>
              </a:rPr>
              <a:t>土地出售</a:t>
            </a:r>
            <a:endParaRPr lang="en-US" sz="2000" dirty="0" smtClean="0">
              <a:effectLst>
                <a:outerShdw blurRad="38100" dist="38100" dir="2700000" algn="tl">
                  <a:srgbClr val="000000">
                    <a:alpha val="43137"/>
                  </a:srgbClr>
                </a:outerShdw>
              </a:effectLst>
              <a:latin typeface="Calibri" pitchFamily="34" charset="0"/>
            </a:endParaRPr>
          </a:p>
          <a:p>
            <a:pPr marL="342900" indent="-342900" fontAlgn="auto">
              <a:spcBef>
                <a:spcPts val="0"/>
              </a:spcBef>
              <a:spcAft>
                <a:spcPts val="0"/>
              </a:spcAft>
              <a:buFont typeface="Wingdings" pitchFamily="2" charset="2"/>
              <a:buChar char="§"/>
              <a:defRPr/>
            </a:pPr>
            <a:r>
              <a:rPr lang="zh-CN" altLang="en-US" sz="2000" dirty="0" smtClean="0">
                <a:effectLst>
                  <a:outerShdw blurRad="38100" dist="38100" dir="2700000" algn="tl">
                    <a:srgbClr val="000000">
                      <a:alpha val="43137"/>
                    </a:srgbClr>
                  </a:outerShdw>
                </a:effectLst>
                <a:latin typeface="Calibri" pitchFamily="34" charset="0"/>
              </a:rPr>
              <a:t>印花税及其他税费</a:t>
            </a:r>
            <a:endParaRPr lang="en-US" sz="2000" dirty="0">
              <a:effectLst>
                <a:outerShdw blurRad="38100" dist="38100" dir="2700000" algn="tl">
                  <a:srgbClr val="000000">
                    <a:alpha val="43137"/>
                  </a:srgbClr>
                </a:outerShdw>
              </a:effectLst>
              <a:latin typeface="Calibri" pitchFamily="34" charset="0"/>
            </a:endParaRPr>
          </a:p>
        </p:txBody>
      </p:sp>
      <p:sp>
        <p:nvSpPr>
          <p:cNvPr id="9" name="Title 1"/>
          <p:cNvSpPr txBox="1">
            <a:spLocks/>
          </p:cNvSpPr>
          <p:nvPr/>
        </p:nvSpPr>
        <p:spPr>
          <a:xfrm>
            <a:off x="0" y="1000125"/>
            <a:ext cx="9144000" cy="387350"/>
          </a:xfrm>
          <a:prstGeom prst="rect">
            <a:avLst/>
          </a:prstGeom>
          <a:solidFill>
            <a:schemeClr val="bg2">
              <a:lumMod val="75000"/>
            </a:schemeClr>
          </a:solidFill>
        </p:spPr>
        <p:txBody>
          <a:bodyPr lIns="0" tIns="0" rIns="0" bIns="0" anchor="ctr">
            <a:spAutoFit/>
          </a:bodyPr>
          <a:lstStyle/>
          <a:p>
            <a:pPr algn="ctr" defTabSz="912813" fontAlgn="auto">
              <a:lnSpc>
                <a:spcPct val="90000"/>
              </a:lnSpc>
              <a:spcBef>
                <a:spcPts val="0"/>
              </a:spcBef>
              <a:spcAft>
                <a:spcPts val="0"/>
              </a:spcAft>
              <a:defRPr/>
            </a:pPr>
            <a:r>
              <a:rPr lang="zh-CN" altLang="en-US" sz="2800" b="1" spc="-150" dirty="0" smtClean="0">
                <a:ln w="3175">
                  <a:noFill/>
                </a:ln>
                <a:latin typeface="Candara" pitchFamily="34" charset="0"/>
                <a:cs typeface="Arial" charset="0"/>
              </a:rPr>
              <a:t>住宅拥有率</a:t>
            </a:r>
            <a:r>
              <a:rPr lang="en-US" altLang="zh-CN" sz="2800" b="1" spc="-150" dirty="0" smtClean="0">
                <a:ln w="3175">
                  <a:noFill/>
                </a:ln>
                <a:latin typeface="Candara" pitchFamily="34" charset="0"/>
                <a:cs typeface="Arial" charset="0"/>
              </a:rPr>
              <a:t>= 90%</a:t>
            </a:r>
            <a:endParaRPr lang="en-US" altLang="zh-CN" sz="2800" b="1" spc="-150" dirty="0">
              <a:ln w="3175">
                <a:noFill/>
              </a:ln>
              <a:latin typeface="Candara" pitchFamily="34" charset="0"/>
              <a:cs typeface="Arial" charset="0"/>
            </a:endParaRPr>
          </a:p>
        </p:txBody>
      </p:sp>
      <p:sp>
        <p:nvSpPr>
          <p:cNvPr id="8" name="Rectangle 7"/>
          <p:cNvSpPr>
            <a:spLocks noChangeArrowheads="1"/>
          </p:cNvSpPr>
          <p:nvPr/>
        </p:nvSpPr>
        <p:spPr bwMode="auto">
          <a:xfrm>
            <a:off x="0" y="0"/>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3600" b="1" dirty="0" smtClean="0">
                <a:ln w="1905"/>
                <a:solidFill>
                  <a:srgbClr val="C50C46"/>
                </a:solidFill>
                <a:effectLst>
                  <a:outerShdw blurRad="38100" dist="38100" dir="2700000" algn="tl">
                    <a:srgbClr val="000000">
                      <a:alpha val="43137"/>
                    </a:srgbClr>
                  </a:outerShdw>
                </a:effectLst>
                <a:latin typeface="Candara" pitchFamily="34" charset="0"/>
                <a:cs typeface="Arial" charset="0"/>
              </a:rPr>
              <a:t>新加坡政府的房地产政策</a:t>
            </a:r>
            <a:endParaRPr lang="en-US" altLang="zh-CN" sz="3600" b="1" dirty="0">
              <a:ln w="1905"/>
              <a:solidFill>
                <a:srgbClr val="C50C46"/>
              </a:solidFill>
              <a:effectLst>
                <a:outerShdw blurRad="38100" dist="38100" dir="2700000" algn="tl">
                  <a:srgbClr val="000000">
                    <a:alpha val="43137"/>
                  </a:srgbClr>
                </a:outerShdw>
              </a:effectLst>
              <a:latin typeface="Candara" pitchFamily="34" charset="0"/>
              <a:cs typeface="Arial" charset="0"/>
            </a:endParaRPr>
          </a:p>
        </p:txBody>
      </p:sp>
      <p:sp>
        <p:nvSpPr>
          <p:cNvPr id="10" name="Rectangle 9"/>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pic>
        <p:nvPicPr>
          <p:cNvPr id="13321" name="Picture 9" descr="M:\Logo n letterheads\FEO Logo (LATEST)\FEO_Eng_Hori_Sg_Col.jpg"/>
          <p:cNvPicPr>
            <a:picLocks noChangeAspect="1" noChangeArrowheads="1"/>
          </p:cNvPicPr>
          <p:nvPr/>
        </p:nvPicPr>
        <p:blipFill>
          <a:blip r:embed="rId3" cstate="email">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7488238" y="6308725"/>
            <a:ext cx="1547812" cy="501650"/>
          </a:xfrm>
          <a:prstGeom prst="rect">
            <a:avLst/>
          </a:prstGeom>
          <a:noFill/>
          <a:ln w="9525">
            <a:noFill/>
            <a:miter lim="800000"/>
            <a:headEnd/>
            <a:tailEnd/>
          </a:ln>
        </p:spPr>
      </p:pic>
      <p:pic>
        <p:nvPicPr>
          <p:cNvPr id="11" name="Picture 1"/>
          <p:cNvPicPr>
            <a:picLocks noChangeAspect="1" noChangeArrowheads="1"/>
          </p:cNvPicPr>
          <p:nvPr/>
        </p:nvPicPr>
        <p:blipFill>
          <a:blip r:embed="rId4" cstate="email"/>
          <a:srcRect/>
          <a:stretch>
            <a:fillRect/>
          </a:stretch>
        </p:blipFill>
        <p:spPr bwMode="auto">
          <a:xfrm>
            <a:off x="0" y="3645024"/>
            <a:ext cx="9144000" cy="3240360"/>
          </a:xfrm>
          <a:prstGeom prst="rect">
            <a:avLst/>
          </a:prstGeom>
          <a:ln>
            <a:noFill/>
          </a:ln>
          <a:effectLst>
            <a:softEdge rad="112500"/>
          </a:effec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36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人口增长</a:t>
            </a:r>
            <a:endParaRPr lang="en-US" altLang="zh-CN" sz="36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pic>
        <p:nvPicPr>
          <p:cNvPr id="12" name="Picture 2"/>
          <p:cNvPicPr>
            <a:picLocks noChangeAspect="1" noChangeArrowheads="1"/>
          </p:cNvPicPr>
          <p:nvPr/>
        </p:nvPicPr>
        <p:blipFill>
          <a:blip r:embed="rId2" cstate="email"/>
          <a:srcRect/>
          <a:stretch>
            <a:fillRect/>
          </a:stretch>
        </p:blipFill>
        <p:spPr bwMode="auto">
          <a:xfrm>
            <a:off x="-32" y="928670"/>
            <a:ext cx="5393314" cy="5620802"/>
          </a:xfrm>
          <a:prstGeom prst="rect">
            <a:avLst/>
          </a:prstGeom>
          <a:noFill/>
          <a:ln w="9525">
            <a:noFill/>
            <a:miter lim="800000"/>
            <a:headEnd/>
            <a:tailEnd/>
          </a:ln>
        </p:spPr>
      </p:pic>
      <p:sp>
        <p:nvSpPr>
          <p:cNvPr id="3" name="Rectangle 2"/>
          <p:cNvSpPr/>
          <p:nvPr/>
        </p:nvSpPr>
        <p:spPr>
          <a:xfrm>
            <a:off x="0" y="904528"/>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7" name="TextBox 5"/>
          <p:cNvSpPr txBox="1">
            <a:spLocks noChangeArrowheads="1"/>
          </p:cNvSpPr>
          <p:nvPr/>
        </p:nvSpPr>
        <p:spPr bwMode="auto">
          <a:xfrm>
            <a:off x="5742021" y="6500834"/>
            <a:ext cx="3544887" cy="338137"/>
          </a:xfrm>
          <a:prstGeom prst="rect">
            <a:avLst/>
          </a:prstGeom>
          <a:noFill/>
          <a:ln w="9525">
            <a:noFill/>
            <a:miter lim="800000"/>
            <a:headEnd/>
            <a:tailEnd/>
          </a:ln>
        </p:spPr>
        <p:txBody>
          <a:bodyPr>
            <a:spAutoFit/>
          </a:bodyPr>
          <a:lstStyle/>
          <a:p>
            <a:r>
              <a:rPr lang="zh-CN" altLang="en-US" sz="1600" i="1" dirty="0" smtClean="0">
                <a:latin typeface="Calibri" pitchFamily="34" charset="0"/>
              </a:rPr>
              <a:t>来源：海峡时报，</a:t>
            </a:r>
            <a:r>
              <a:rPr lang="en-US" sz="1600" i="1" dirty="0" smtClean="0">
                <a:latin typeface="Calibri" pitchFamily="34" charset="0"/>
              </a:rPr>
              <a:t>2013</a:t>
            </a:r>
            <a:r>
              <a:rPr lang="zh-CN" altLang="en-US" sz="1600" i="1" dirty="0" smtClean="0">
                <a:latin typeface="Calibri" pitchFamily="34" charset="0"/>
              </a:rPr>
              <a:t>年</a:t>
            </a:r>
            <a:r>
              <a:rPr lang="en-US" altLang="zh-CN" sz="1600" i="1" dirty="0" smtClean="0">
                <a:latin typeface="Calibri" pitchFamily="34" charset="0"/>
              </a:rPr>
              <a:t>1</a:t>
            </a:r>
            <a:r>
              <a:rPr lang="zh-CN" altLang="en-US" sz="1600" i="1" dirty="0" smtClean="0">
                <a:latin typeface="Calibri" pitchFamily="34" charset="0"/>
              </a:rPr>
              <a:t>月</a:t>
            </a:r>
            <a:r>
              <a:rPr lang="en-US" altLang="zh-CN" sz="1600" i="1" dirty="0" smtClean="0">
                <a:latin typeface="Calibri" pitchFamily="34" charset="0"/>
              </a:rPr>
              <a:t>30</a:t>
            </a:r>
            <a:r>
              <a:rPr lang="zh-CN" altLang="en-US" sz="1600" i="1" dirty="0" smtClean="0">
                <a:latin typeface="Calibri" pitchFamily="34" charset="0"/>
              </a:rPr>
              <a:t>日</a:t>
            </a:r>
            <a:endParaRPr lang="en-US" sz="1600" i="1" dirty="0">
              <a:latin typeface="Calibri" pitchFamily="34" charset="0"/>
            </a:endParaRPr>
          </a:p>
        </p:txBody>
      </p:sp>
      <p:sp>
        <p:nvSpPr>
          <p:cNvPr id="14" name="Rectangle 13"/>
          <p:cNvSpPr/>
          <p:nvPr/>
        </p:nvSpPr>
        <p:spPr>
          <a:xfrm>
            <a:off x="71406" y="1076106"/>
            <a:ext cx="5393314" cy="5567604"/>
          </a:xfrm>
          <a:prstGeom prst="rect">
            <a:avLst/>
          </a:prstGeom>
          <a:noFill/>
          <a:ln w="22225">
            <a:solidFill>
              <a:schemeClr val="tx1">
                <a:lumMod val="50000"/>
                <a:lumOff val="50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10" name="TextBox 9"/>
          <p:cNvSpPr txBox="1"/>
          <p:nvPr/>
        </p:nvSpPr>
        <p:spPr>
          <a:xfrm>
            <a:off x="166260" y="1077484"/>
            <a:ext cx="5184576" cy="1992148"/>
          </a:xfrm>
          <a:prstGeom prst="rect">
            <a:avLst/>
          </a:prstGeom>
          <a:solidFill>
            <a:schemeClr val="bg1"/>
          </a:solidFill>
        </p:spPr>
        <p:txBody>
          <a:bodyPr wrap="square" rtlCol="0">
            <a:spAutoFit/>
          </a:bodyPr>
          <a:lstStyle/>
          <a:p>
            <a:pPr>
              <a:lnSpc>
                <a:spcPct val="150000"/>
              </a:lnSpc>
            </a:pPr>
            <a:r>
              <a:rPr lang="zh-CN" altLang="en-US" sz="4400" b="1" dirty="0" smtClean="0"/>
              <a:t>许文远：</a:t>
            </a:r>
            <a:r>
              <a:rPr lang="en-US" altLang="zh-CN" sz="4400" b="1" dirty="0" smtClean="0"/>
              <a:t>2030</a:t>
            </a:r>
            <a:r>
              <a:rPr lang="zh-CN" altLang="en-US" sz="4400" b="1" dirty="0" smtClean="0"/>
              <a:t>年前新增</a:t>
            </a:r>
            <a:r>
              <a:rPr lang="en-US" altLang="zh-CN" sz="4400" b="1" dirty="0" smtClean="0"/>
              <a:t>700,000</a:t>
            </a:r>
            <a:r>
              <a:rPr lang="zh-CN" altLang="en-US" sz="4400" b="1" dirty="0" smtClean="0"/>
              <a:t>套住宅</a:t>
            </a:r>
            <a:endParaRPr lang="en-US" sz="4400" b="1" dirty="0"/>
          </a:p>
        </p:txBody>
      </p:sp>
      <p:sp>
        <p:nvSpPr>
          <p:cNvPr id="15" name="Rectangular Callout 14"/>
          <p:cNvSpPr/>
          <p:nvPr/>
        </p:nvSpPr>
        <p:spPr>
          <a:xfrm>
            <a:off x="5796137" y="1928813"/>
            <a:ext cx="3133552" cy="3143250"/>
          </a:xfrm>
          <a:prstGeom prst="wedgeRectCallout">
            <a:avLst>
              <a:gd name="adj1" fmla="val -102985"/>
              <a:gd name="adj2" fmla="val 25117"/>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800" b="1" dirty="0" smtClean="0">
                <a:solidFill>
                  <a:srgbClr val="000000"/>
                </a:solidFill>
                <a:latin typeface="+mj-ea"/>
                <a:ea typeface="+mj-ea"/>
                <a:cs typeface="Arial" pitchFamily="34" charset="0"/>
              </a:rPr>
              <a:t>为满足增长的人口需求，在</a:t>
            </a:r>
            <a:r>
              <a:rPr lang="en-US" altLang="zh-CN" sz="2800" b="1" dirty="0" smtClean="0">
                <a:solidFill>
                  <a:srgbClr val="000000"/>
                </a:solidFill>
                <a:latin typeface="+mj-ea"/>
                <a:ea typeface="+mj-ea"/>
                <a:cs typeface="Arial" pitchFamily="34" charset="0"/>
              </a:rPr>
              <a:t>2030</a:t>
            </a:r>
            <a:r>
              <a:rPr lang="zh-CN" altLang="en-US" sz="2800" b="1" dirty="0" smtClean="0">
                <a:solidFill>
                  <a:srgbClr val="000000"/>
                </a:solidFill>
                <a:latin typeface="+mj-ea"/>
                <a:ea typeface="+mj-ea"/>
                <a:cs typeface="Arial" pitchFamily="34" charset="0"/>
              </a:rPr>
              <a:t>年前需新增</a:t>
            </a:r>
            <a:r>
              <a:rPr lang="en-US" altLang="zh-CN" sz="2800" b="1" dirty="0" smtClean="0">
                <a:solidFill>
                  <a:srgbClr val="000000"/>
                </a:solidFill>
                <a:latin typeface="+mj-ea"/>
                <a:ea typeface="+mj-ea"/>
                <a:cs typeface="Arial" pitchFamily="34" charset="0"/>
              </a:rPr>
              <a:t>700,000</a:t>
            </a:r>
            <a:r>
              <a:rPr lang="zh-CN" altLang="en-US" sz="2800" b="1" dirty="0" smtClean="0">
                <a:solidFill>
                  <a:srgbClr val="000000"/>
                </a:solidFill>
                <a:latin typeface="+mj-ea"/>
                <a:ea typeface="+mj-ea"/>
                <a:cs typeface="Arial" pitchFamily="34" charset="0"/>
              </a:rPr>
              <a:t>套住宅</a:t>
            </a:r>
            <a:endParaRPr lang="en-SG" sz="2800" b="1" dirty="0" smtClean="0">
              <a:solidFill>
                <a:srgbClr val="FF0000"/>
              </a:solidFill>
              <a:latin typeface="+mj-ea"/>
              <a:ea typeface="+mj-ea"/>
              <a:cs typeface="Arial" pitchFamily="34" charset="0"/>
            </a:endParaRPr>
          </a:p>
          <a:p>
            <a:pPr algn="ctr">
              <a:defRPr/>
            </a:pPr>
            <a:r>
              <a:rPr lang="en-SG" sz="2800" b="1" dirty="0" smtClean="0">
                <a:solidFill>
                  <a:srgbClr val="000000"/>
                </a:solidFill>
                <a:latin typeface="+mj-ea"/>
                <a:ea typeface="+mj-ea"/>
                <a:cs typeface="Arial" pitchFamily="34" charset="0"/>
              </a:rPr>
              <a:t> </a:t>
            </a:r>
            <a:r>
              <a:rPr lang="en-SG" sz="2800" b="1" dirty="0">
                <a:solidFill>
                  <a:srgbClr val="000000"/>
                </a:solidFill>
                <a:latin typeface="+mj-ea"/>
                <a:ea typeface="+mj-ea"/>
                <a:cs typeface="Arial" pitchFamily="34" charset="0"/>
              </a:rPr>
              <a:t>– </a:t>
            </a:r>
            <a:r>
              <a:rPr lang="zh-CN" altLang="en-US" sz="2800" b="1" dirty="0" smtClean="0">
                <a:solidFill>
                  <a:srgbClr val="000000"/>
                </a:solidFill>
                <a:latin typeface="+mj-ea"/>
                <a:ea typeface="+mj-ea"/>
                <a:cs typeface="Arial" pitchFamily="34" charset="0"/>
              </a:rPr>
              <a:t>比现有的</a:t>
            </a:r>
            <a:r>
              <a:rPr lang="en-US" altLang="zh-CN" sz="2800" b="1" dirty="0" smtClean="0">
                <a:solidFill>
                  <a:srgbClr val="000000"/>
                </a:solidFill>
                <a:latin typeface="+mj-ea"/>
                <a:ea typeface="+mj-ea"/>
                <a:cs typeface="Arial" pitchFamily="34" charset="0"/>
              </a:rPr>
              <a:t>120</a:t>
            </a:r>
            <a:r>
              <a:rPr lang="zh-CN" altLang="en-US" sz="2800" b="1" dirty="0" smtClean="0">
                <a:solidFill>
                  <a:srgbClr val="000000"/>
                </a:solidFill>
                <a:latin typeface="+mj-ea"/>
                <a:ea typeface="+mj-ea"/>
                <a:cs typeface="Arial" pitchFamily="34" charset="0"/>
              </a:rPr>
              <a:t>万套住宅的一半还多</a:t>
            </a:r>
            <a:endParaRPr lang="en-SG" sz="2800" b="1" dirty="0">
              <a:solidFill>
                <a:srgbClr val="FF0000"/>
              </a:solidFill>
              <a:latin typeface="+mj-ea"/>
              <a:ea typeface="+mj-ea"/>
              <a:cs typeface="Arial" pitchFamily="34"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2013-03-05_123618.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80728"/>
            <a:ext cx="9144000" cy="5877272"/>
          </a:xfrm>
          <a:prstGeom prst="rect">
            <a:avLst/>
          </a:prstGeom>
        </p:spPr>
      </p:pic>
      <p:sp>
        <p:nvSpPr>
          <p:cNvPr id="6" name="Rectangle 5"/>
          <p:cNvSpPr>
            <a:spLocks noChangeArrowheads="1"/>
          </p:cNvSpPr>
          <p:nvPr/>
        </p:nvSpPr>
        <p:spPr bwMode="auto">
          <a:xfrm>
            <a:off x="0" y="0"/>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36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增长的人口</a:t>
            </a:r>
            <a:endParaRPr lang="en-US" altLang="zh-CN" sz="36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sp>
        <p:nvSpPr>
          <p:cNvPr id="3" name="Rectangle 2"/>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pic>
        <p:nvPicPr>
          <p:cNvPr id="7" name="Picture 2"/>
          <p:cNvPicPr>
            <a:picLocks noChangeAspect="1" noChangeArrowheads="1"/>
          </p:cNvPicPr>
          <p:nvPr/>
        </p:nvPicPr>
        <p:blipFill>
          <a:blip r:embed="rId4" cstate="email"/>
          <a:srcRect/>
          <a:stretch>
            <a:fillRect/>
          </a:stretch>
        </p:blipFill>
        <p:spPr bwMode="auto">
          <a:xfrm>
            <a:off x="12644494" y="5143722"/>
            <a:ext cx="4167383" cy="1042869"/>
          </a:xfrm>
          <a:prstGeom prst="rect">
            <a:avLst/>
          </a:prstGeom>
          <a:noFill/>
          <a:ln w="9525">
            <a:noFill/>
            <a:miter lim="800000"/>
            <a:headEnd/>
            <a:tailEnd/>
          </a:ln>
        </p:spPr>
      </p:pic>
      <p:sp>
        <p:nvSpPr>
          <p:cNvPr id="9" name="TextBox 8"/>
          <p:cNvSpPr txBox="1"/>
          <p:nvPr/>
        </p:nvSpPr>
        <p:spPr>
          <a:xfrm>
            <a:off x="179512" y="1124744"/>
            <a:ext cx="8429111" cy="1477328"/>
          </a:xfrm>
          <a:prstGeom prst="rect">
            <a:avLst/>
          </a:prstGeom>
          <a:noFill/>
        </p:spPr>
        <p:txBody>
          <a:bodyPr wrap="square" rtlCol="0">
            <a:spAutoFit/>
          </a:bodyPr>
          <a:lstStyle/>
          <a:p>
            <a:r>
              <a:rPr lang="en-US" sz="2800" b="1" dirty="0" smtClean="0">
                <a:solidFill>
                  <a:schemeClr val="tx2">
                    <a:lumMod val="60000"/>
                    <a:lumOff val="40000"/>
                  </a:schemeClr>
                </a:solidFill>
                <a:latin typeface="+mj-lt"/>
              </a:rPr>
              <a:t>2030</a:t>
            </a:r>
            <a:r>
              <a:rPr lang="zh-CN" altLang="en-US" sz="2800" b="1" dirty="0" smtClean="0">
                <a:solidFill>
                  <a:schemeClr val="tx2">
                    <a:lumMod val="60000"/>
                    <a:lumOff val="40000"/>
                  </a:schemeClr>
                </a:solidFill>
                <a:latin typeface="+mj-lt"/>
              </a:rPr>
              <a:t>年，新加坡将达到</a:t>
            </a:r>
            <a:r>
              <a:rPr lang="en-US" sz="2800" b="1" dirty="0" smtClean="0">
                <a:solidFill>
                  <a:schemeClr val="tx2">
                    <a:lumMod val="60000"/>
                    <a:lumOff val="40000"/>
                  </a:schemeClr>
                </a:solidFill>
                <a:latin typeface="+mj-lt"/>
              </a:rPr>
              <a:t>:</a:t>
            </a:r>
          </a:p>
          <a:p>
            <a:endParaRPr lang="en-US" sz="1400" b="1" dirty="0" smtClean="0">
              <a:solidFill>
                <a:schemeClr val="tx2">
                  <a:lumMod val="60000"/>
                  <a:lumOff val="40000"/>
                </a:schemeClr>
              </a:solidFill>
              <a:latin typeface="+mj-lt"/>
            </a:endParaRPr>
          </a:p>
          <a:p>
            <a:pPr>
              <a:buClr>
                <a:srgbClr val="FF6600"/>
              </a:buClr>
              <a:buFont typeface="Wingdings" pitchFamily="2" charset="2"/>
              <a:buChar char="§"/>
            </a:pPr>
            <a:r>
              <a:rPr lang="en-US" sz="2400" dirty="0" smtClean="0">
                <a:latin typeface="+mj-lt"/>
              </a:rPr>
              <a:t> 2-3%</a:t>
            </a:r>
            <a:r>
              <a:rPr lang="zh-CN" altLang="en-US" sz="2400" dirty="0" smtClean="0">
                <a:latin typeface="+mj-lt"/>
              </a:rPr>
              <a:t>的国内生产总值年增长率</a:t>
            </a:r>
            <a:endParaRPr lang="en-US" sz="2400" dirty="0" smtClean="0">
              <a:latin typeface="+mj-lt"/>
            </a:endParaRPr>
          </a:p>
          <a:p>
            <a:pPr>
              <a:buClr>
                <a:srgbClr val="FF6600"/>
              </a:buClr>
              <a:buFont typeface="Wingdings" pitchFamily="2" charset="2"/>
              <a:buChar char="§"/>
            </a:pPr>
            <a:r>
              <a:rPr lang="en-US" sz="2400" dirty="0" smtClean="0">
                <a:latin typeface="+mj-lt"/>
              </a:rPr>
              <a:t>1-2%</a:t>
            </a:r>
            <a:r>
              <a:rPr lang="zh-CN" altLang="en-US" sz="2400" dirty="0" smtClean="0">
                <a:latin typeface="+mj-lt"/>
              </a:rPr>
              <a:t>的生产力增长率</a:t>
            </a:r>
            <a:r>
              <a:rPr lang="en-US" sz="2400" dirty="0" smtClean="0">
                <a:latin typeface="+mj-lt"/>
              </a:rPr>
              <a:t> </a:t>
            </a:r>
          </a:p>
        </p:txBody>
      </p:sp>
      <p:sp>
        <p:nvSpPr>
          <p:cNvPr id="10" name="Rectangle 9"/>
          <p:cNvSpPr/>
          <p:nvPr/>
        </p:nvSpPr>
        <p:spPr>
          <a:xfrm>
            <a:off x="179512" y="2564904"/>
            <a:ext cx="5004048" cy="830997"/>
          </a:xfrm>
          <a:prstGeom prst="rect">
            <a:avLst/>
          </a:prstGeom>
        </p:spPr>
        <p:txBody>
          <a:bodyPr wrap="square">
            <a:spAutoFit/>
          </a:bodyPr>
          <a:lstStyle/>
          <a:p>
            <a:pPr lvl="0">
              <a:buClr>
                <a:srgbClr val="FF6600"/>
              </a:buClr>
              <a:buFont typeface="Wingdings" pitchFamily="2" charset="2"/>
              <a:buChar char="§"/>
            </a:pPr>
            <a:r>
              <a:rPr lang="en-US" sz="2400" dirty="0" smtClean="0">
                <a:solidFill>
                  <a:prstClr val="black"/>
                </a:solidFill>
                <a:latin typeface="+mj-lt"/>
              </a:rPr>
              <a:t>700,000 </a:t>
            </a:r>
            <a:r>
              <a:rPr lang="zh-CN" altLang="en-US" sz="2400" dirty="0" smtClean="0">
                <a:solidFill>
                  <a:prstClr val="black"/>
                </a:solidFill>
                <a:latin typeface="+mj-lt"/>
              </a:rPr>
              <a:t>套新增住宅</a:t>
            </a:r>
            <a:endParaRPr lang="en-US" sz="2400" dirty="0" smtClean="0">
              <a:solidFill>
                <a:prstClr val="black"/>
              </a:solidFill>
              <a:latin typeface="+mj-lt"/>
            </a:endParaRPr>
          </a:p>
          <a:p>
            <a:pPr lvl="0">
              <a:buClr>
                <a:srgbClr val="FF6600"/>
              </a:buClr>
              <a:buFont typeface="Wingdings" pitchFamily="2" charset="2"/>
              <a:buChar char="§"/>
            </a:pPr>
            <a:r>
              <a:rPr lang="en-US" sz="2400" dirty="0" smtClean="0">
                <a:solidFill>
                  <a:prstClr val="black"/>
                </a:solidFill>
                <a:latin typeface="+mj-lt"/>
              </a:rPr>
              <a:t>360</a:t>
            </a:r>
            <a:r>
              <a:rPr lang="zh-CN" altLang="en-US" sz="2400" dirty="0" smtClean="0">
                <a:solidFill>
                  <a:prstClr val="black"/>
                </a:solidFill>
                <a:latin typeface="+mj-lt"/>
              </a:rPr>
              <a:t>公里地铁线</a:t>
            </a:r>
            <a:r>
              <a:rPr lang="en-US" sz="2400" dirty="0" smtClean="0">
                <a:solidFill>
                  <a:prstClr val="black"/>
                </a:solidFill>
                <a:latin typeface="+mj-lt"/>
              </a:rPr>
              <a:t> </a:t>
            </a:r>
            <a:endParaRPr lang="en-US" sz="2400" dirty="0">
              <a:solidFill>
                <a:prstClr val="black"/>
              </a:solidFill>
              <a:latin typeface="+mj-lt"/>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32"/>
          <p:cNvSpPr>
            <a:spLocks noChangeArrowheads="1"/>
          </p:cNvSpPr>
          <p:nvPr/>
        </p:nvSpPr>
        <p:spPr bwMode="auto">
          <a:xfrm>
            <a:off x="165100" y="1700213"/>
            <a:ext cx="303213" cy="277812"/>
          </a:xfrm>
          <a:prstGeom prst="rect">
            <a:avLst/>
          </a:prstGeom>
          <a:noFill/>
          <a:ln w="9525">
            <a:noFill/>
            <a:miter lim="800000"/>
            <a:headEnd/>
            <a:tailEnd/>
          </a:ln>
        </p:spPr>
        <p:txBody>
          <a:bodyPr wrap="none" lIns="0" tIns="0" rIns="0" bIns="0">
            <a:spAutoFit/>
          </a:bodyPr>
          <a:lstStyle/>
          <a:p>
            <a:pPr eaLnBrk="0" hangingPunct="0"/>
            <a:r>
              <a:rPr lang="en-US" altLang="zh-CN">
                <a:latin typeface="Calibri" pitchFamily="34" charset="0"/>
              </a:rPr>
              <a:t>Mil</a:t>
            </a:r>
            <a:endParaRPr lang="en-US">
              <a:latin typeface="Calibri" pitchFamily="34" charset="0"/>
            </a:endParaRPr>
          </a:p>
        </p:txBody>
      </p:sp>
      <p:cxnSp>
        <p:nvCxnSpPr>
          <p:cNvPr id="14" name="Straight Arrow Connector 13"/>
          <p:cNvCxnSpPr/>
          <p:nvPr/>
        </p:nvCxnSpPr>
        <p:spPr>
          <a:xfrm flipV="1">
            <a:off x="7446963" y="2347913"/>
            <a:ext cx="0" cy="230346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3" name="Rectangle 3"/>
          <p:cNvSpPr txBox="1">
            <a:spLocks noChangeArrowheads="1"/>
          </p:cNvSpPr>
          <p:nvPr/>
        </p:nvSpPr>
        <p:spPr bwMode="auto">
          <a:xfrm>
            <a:off x="0" y="981075"/>
            <a:ext cx="9144000" cy="390525"/>
          </a:xfrm>
          <a:prstGeom prst="rect">
            <a:avLst/>
          </a:prstGeom>
          <a:solidFill>
            <a:schemeClr val="bg2">
              <a:lumMod val="75000"/>
            </a:schemeClr>
          </a:solidFill>
          <a:ln w="9525">
            <a:noFill/>
            <a:miter lim="800000"/>
            <a:headEnd/>
            <a:tailEnd/>
          </a:ln>
        </p:spPr>
        <p:txBody>
          <a:bodyPr anchor="ctr"/>
          <a:lstStyle/>
          <a:p>
            <a:pPr marL="533400" indent="-533400" algn="ctr" fontAlgn="auto">
              <a:lnSpc>
                <a:spcPct val="80000"/>
              </a:lnSpc>
              <a:spcBef>
                <a:spcPct val="20000"/>
              </a:spcBef>
              <a:spcAft>
                <a:spcPts val="0"/>
              </a:spcAft>
              <a:buClr>
                <a:schemeClr val="hlink"/>
              </a:buClr>
              <a:buSzPct val="90000"/>
              <a:defRPr/>
            </a:pPr>
            <a:r>
              <a:rPr lang="zh-CN" altLang="en-US" sz="2400" b="1" dirty="0" smtClean="0">
                <a:latin typeface="Candara" pitchFamily="34" charset="0"/>
                <a:cs typeface="Arial" charset="0"/>
              </a:rPr>
              <a:t>人口增长速度超过住宅存量增长</a:t>
            </a:r>
            <a:endParaRPr lang="en-US" sz="2400" b="1" dirty="0" smtClean="0">
              <a:latin typeface="Candara" pitchFamily="34" charset="0"/>
              <a:cs typeface="Arial" charset="0"/>
            </a:endParaRPr>
          </a:p>
        </p:txBody>
      </p:sp>
      <p:sp>
        <p:nvSpPr>
          <p:cNvPr id="15" name="Rectangle 14"/>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3600" b="1" dirty="0" smtClean="0">
                <a:ln w="1905"/>
                <a:solidFill>
                  <a:srgbClr val="C50C46"/>
                </a:solidFill>
                <a:effectLst>
                  <a:outerShdw blurRad="38100" dist="38100" dir="2700000" algn="tl">
                    <a:srgbClr val="000000">
                      <a:alpha val="43137"/>
                    </a:srgbClr>
                  </a:outerShdw>
                </a:effectLst>
                <a:latin typeface="Candara" pitchFamily="34" charset="0"/>
                <a:cs typeface="Arial" charset="0"/>
              </a:rPr>
              <a:t>人口与住宅供给</a:t>
            </a:r>
            <a:endParaRPr lang="en-US" altLang="zh-CN" sz="3600" b="1" dirty="0">
              <a:ln w="1905"/>
              <a:solidFill>
                <a:srgbClr val="C50C46"/>
              </a:solidFill>
              <a:effectLst>
                <a:outerShdw blurRad="38100" dist="38100" dir="2700000" algn="tl">
                  <a:srgbClr val="000000">
                    <a:alpha val="43137"/>
                  </a:srgbClr>
                </a:outerShdw>
              </a:effectLst>
              <a:latin typeface="Candara" pitchFamily="34" charset="0"/>
              <a:cs typeface="Arial" charset="0"/>
            </a:endParaRPr>
          </a:p>
        </p:txBody>
      </p:sp>
      <p:sp>
        <p:nvSpPr>
          <p:cNvPr id="16" name="Rectangle 15"/>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pitchFamily="34" charset="0"/>
            </a:endParaRPr>
          </a:p>
        </p:txBody>
      </p:sp>
      <p:sp>
        <p:nvSpPr>
          <p:cNvPr id="18" name="TextBox 17"/>
          <p:cNvSpPr txBox="1"/>
          <p:nvPr/>
        </p:nvSpPr>
        <p:spPr>
          <a:xfrm>
            <a:off x="8120063" y="2205038"/>
            <a:ext cx="844550" cy="369887"/>
          </a:xfrm>
          <a:prstGeom prst="rect">
            <a:avLst/>
          </a:prstGeom>
          <a:noFill/>
        </p:spPr>
        <p:txBody>
          <a:bodyPr wrap="none">
            <a:spAutoFit/>
          </a:bodyPr>
          <a:lstStyle/>
          <a:p>
            <a:pPr>
              <a:defRPr/>
            </a:pPr>
            <a:r>
              <a:rPr lang="en-US" b="1" dirty="0">
                <a:solidFill>
                  <a:srgbClr val="C00000"/>
                </a:solidFill>
                <a:latin typeface="+mn-lt"/>
              </a:rPr>
              <a:t>6.5-6.9</a:t>
            </a:r>
          </a:p>
        </p:txBody>
      </p:sp>
      <p:sp>
        <p:nvSpPr>
          <p:cNvPr id="19" name="TextBox 18"/>
          <p:cNvSpPr txBox="1"/>
          <p:nvPr/>
        </p:nvSpPr>
        <p:spPr>
          <a:xfrm>
            <a:off x="7432675" y="2636838"/>
            <a:ext cx="668338" cy="369887"/>
          </a:xfrm>
          <a:prstGeom prst="rect">
            <a:avLst/>
          </a:prstGeom>
          <a:noFill/>
        </p:spPr>
        <p:txBody>
          <a:bodyPr wrap="none">
            <a:spAutoFit/>
          </a:bodyPr>
          <a:lstStyle/>
          <a:p>
            <a:pPr>
              <a:defRPr/>
            </a:pPr>
            <a:r>
              <a:rPr lang="en-US" b="1" dirty="0">
                <a:solidFill>
                  <a:srgbClr val="C00000"/>
                </a:solidFill>
                <a:latin typeface="+mn-lt"/>
              </a:rPr>
              <a:t>5.8-6</a:t>
            </a:r>
          </a:p>
        </p:txBody>
      </p:sp>
      <p:graphicFrame>
        <p:nvGraphicFramePr>
          <p:cNvPr id="2050" name="Chart 17"/>
          <p:cNvGraphicFramePr>
            <a:graphicFrameLocks/>
          </p:cNvGraphicFramePr>
          <p:nvPr/>
        </p:nvGraphicFramePr>
        <p:xfrm>
          <a:off x="0" y="1844675"/>
          <a:ext cx="9144000" cy="4729163"/>
        </p:xfrm>
        <a:graphic>
          <a:graphicData uri="http://schemas.openxmlformats.org/presentationml/2006/ole">
            <mc:AlternateContent xmlns:mc="http://schemas.openxmlformats.org/markup-compatibility/2006">
              <mc:Choice xmlns:v="urn:schemas-microsoft-com:vml" Requires="v">
                <p:oleObj spid="_x0000_s292877" name="WPS表格 工作簿" r:id="rId4" imgW="8801100" imgH="4533900" progId="ET.Workbook.6">
                  <p:embed/>
                </p:oleObj>
              </mc:Choice>
              <mc:Fallback>
                <p:oleObj name="WPS表格 工作簿" r:id="rId4" imgW="8801100" imgH="4533900" progId="ET.Workbook.6">
                  <p:embed/>
                  <p:pic>
                    <p:nvPicPr>
                      <p:cNvPr id="0" name="Picture 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44675"/>
                        <a:ext cx="9144000" cy="4729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Box 16"/>
          <p:cNvSpPr txBox="1">
            <a:spLocks noChangeArrowheads="1"/>
          </p:cNvSpPr>
          <p:nvPr/>
        </p:nvSpPr>
        <p:spPr bwMode="auto">
          <a:xfrm>
            <a:off x="6378361" y="1340768"/>
            <a:ext cx="2319866" cy="1015663"/>
          </a:xfrm>
          <a:prstGeom prst="rect">
            <a:avLst/>
          </a:prstGeom>
          <a:noFill/>
          <a:ln w="9525">
            <a:noFill/>
            <a:miter lim="800000"/>
            <a:headEnd/>
            <a:tailEnd/>
          </a:ln>
        </p:spPr>
        <p:txBody>
          <a:bodyPr wrap="none">
            <a:spAutoFit/>
          </a:bodyPr>
          <a:lstStyle/>
          <a:p>
            <a:pPr algn="ctr"/>
            <a:r>
              <a:rPr lang="zh-CN" altLang="en-US" sz="2000" b="1" dirty="0" smtClean="0">
                <a:latin typeface="Candara" pitchFamily="34" charset="0"/>
              </a:rPr>
              <a:t>截至</a:t>
            </a:r>
            <a:r>
              <a:rPr lang="en-US" altLang="zh-CN" sz="2000" b="1" dirty="0" smtClean="0">
                <a:latin typeface="Candara" pitchFamily="34" charset="0"/>
              </a:rPr>
              <a:t>2013</a:t>
            </a:r>
            <a:r>
              <a:rPr lang="zh-CN" altLang="en-US" sz="2000" b="1" dirty="0" smtClean="0">
                <a:latin typeface="Candara" pitchFamily="34" charset="0"/>
              </a:rPr>
              <a:t>年</a:t>
            </a:r>
            <a:r>
              <a:rPr lang="en-US" altLang="zh-CN" sz="2000" b="1" dirty="0" smtClean="0">
                <a:latin typeface="Candara" pitchFamily="34" charset="0"/>
              </a:rPr>
              <a:t>3</a:t>
            </a:r>
            <a:r>
              <a:rPr lang="zh-CN" altLang="en-US" sz="2000" b="1" dirty="0" smtClean="0">
                <a:latin typeface="Candara" pitchFamily="34" charset="0"/>
              </a:rPr>
              <a:t>季度，</a:t>
            </a:r>
            <a:endParaRPr lang="en-US" altLang="zh-CN" sz="2000" b="1" dirty="0" smtClean="0">
              <a:latin typeface="Candara" pitchFamily="34" charset="0"/>
            </a:endParaRPr>
          </a:p>
          <a:p>
            <a:pPr algn="ctr"/>
            <a:r>
              <a:rPr lang="zh-CN" altLang="en-US" sz="2000" b="1" dirty="0" smtClean="0">
                <a:latin typeface="Candara" pitchFamily="34" charset="0"/>
              </a:rPr>
              <a:t>私宅存量共</a:t>
            </a:r>
            <a:endParaRPr lang="en-US" altLang="zh-CN" sz="2000" b="1" dirty="0" smtClean="0">
              <a:latin typeface="Candara" pitchFamily="34" charset="0"/>
            </a:endParaRPr>
          </a:p>
          <a:p>
            <a:pPr algn="ctr"/>
            <a:r>
              <a:rPr lang="en-US" sz="2000" b="1" dirty="0" smtClean="0">
                <a:latin typeface="Candara" pitchFamily="34" charset="0"/>
              </a:rPr>
              <a:t>286,006</a:t>
            </a:r>
            <a:r>
              <a:rPr lang="zh-CN" altLang="en-US" sz="2000" b="1" dirty="0" smtClean="0">
                <a:latin typeface="Candara" pitchFamily="34" charset="0"/>
              </a:rPr>
              <a:t>套</a:t>
            </a:r>
            <a:endParaRPr lang="en-SG" sz="2000" b="1" dirty="0">
              <a:latin typeface="Candara" pitchFamily="34" charset="0"/>
            </a:endParaRPr>
          </a:p>
        </p:txBody>
      </p:sp>
      <p:pic>
        <p:nvPicPr>
          <p:cNvPr id="20" name="Picture 19" descr="2013-05-20_171444.jpg"/>
          <p:cNvPicPr>
            <a:picLocks noChangeAspect="1"/>
          </p:cNvPicPr>
          <p:nvPr/>
        </p:nvPicPr>
        <p:blipFill>
          <a:blip r:embed="rId6" cstate="print"/>
          <a:stretch>
            <a:fillRect/>
          </a:stretch>
        </p:blipFill>
        <p:spPr>
          <a:xfrm>
            <a:off x="1619672" y="6093296"/>
            <a:ext cx="5857875" cy="419100"/>
          </a:xfrm>
          <a:prstGeom prst="rect">
            <a:avLst/>
          </a:prstGeom>
        </p:spPr>
      </p:pic>
      <p:sp>
        <p:nvSpPr>
          <p:cNvPr id="22" name="Text Box 5"/>
          <p:cNvSpPr txBox="1">
            <a:spLocks noChangeArrowheads="1"/>
          </p:cNvSpPr>
          <p:nvPr/>
        </p:nvSpPr>
        <p:spPr bwMode="auto">
          <a:xfrm>
            <a:off x="0" y="6550025"/>
            <a:ext cx="7748588" cy="307975"/>
          </a:xfrm>
          <a:prstGeom prst="rect">
            <a:avLst/>
          </a:prstGeom>
          <a:noFill/>
          <a:ln w="9525">
            <a:noFill/>
            <a:miter lim="800000"/>
            <a:headEnd/>
            <a:tailEnd/>
          </a:ln>
        </p:spPr>
        <p:txBody>
          <a:bodyPr>
            <a:spAutoFit/>
          </a:bodyPr>
          <a:lstStyle/>
          <a:p>
            <a:pPr eaLnBrk="0" hangingPunct="0"/>
            <a:r>
              <a:rPr lang="zh-CN" altLang="en-US" sz="1400" dirty="0" smtClean="0">
                <a:latin typeface="Candara" pitchFamily="34" charset="0"/>
              </a:rPr>
              <a:t>来源</a:t>
            </a:r>
            <a:r>
              <a:rPr lang="en-US" sz="1400" dirty="0" smtClean="0">
                <a:latin typeface="Candara" pitchFamily="34" charset="0"/>
              </a:rPr>
              <a:t>: </a:t>
            </a:r>
            <a:r>
              <a:rPr lang="zh-CN" altLang="en-US" sz="1400" dirty="0" smtClean="0">
                <a:latin typeface="Candara" pitchFamily="34" charset="0"/>
              </a:rPr>
              <a:t>新加坡统计局，市区重建局</a:t>
            </a:r>
            <a:endParaRPr lang="zh-CN" altLang="en-US" sz="1400" dirty="0">
              <a:latin typeface="Candara" pitchFamily="34"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Chart 14"/>
          <p:cNvGraphicFramePr>
            <a:graphicFrameLocks/>
          </p:cNvGraphicFramePr>
          <p:nvPr/>
        </p:nvGraphicFramePr>
        <p:xfrm>
          <a:off x="173038" y="1260475"/>
          <a:ext cx="8736012" cy="5048250"/>
        </p:xfrm>
        <a:graphic>
          <a:graphicData uri="http://schemas.openxmlformats.org/presentationml/2006/ole">
            <mc:AlternateContent xmlns:mc="http://schemas.openxmlformats.org/markup-compatibility/2006">
              <mc:Choice xmlns:v="urn:schemas-microsoft-com:vml" Requires="v">
                <p:oleObj spid="_x0000_s165901" name="Worksheet" r:id="rId4" imgW="8801152" imgH="5086358" progId="ET.Workbook.6">
                  <p:embed/>
                </p:oleObj>
              </mc:Choice>
              <mc:Fallback>
                <p:oleObj name="Worksheet" r:id="rId4" imgW="8801152" imgH="5086358" progId="ET.Workbook.6">
                  <p:embed/>
                  <p:pic>
                    <p:nvPicPr>
                      <p:cNvPr id="0" name="Picture 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1260475"/>
                        <a:ext cx="8736012" cy="5048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11"/>
          <p:cNvSpPr>
            <a:spLocks noChangeArrowheads="1"/>
          </p:cNvSpPr>
          <p:nvPr/>
        </p:nvSpPr>
        <p:spPr bwMode="auto">
          <a:xfrm>
            <a:off x="0" y="0"/>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3600" b="1" dirty="0" smtClean="0">
                <a:ln w="1905"/>
                <a:solidFill>
                  <a:srgbClr val="C50C46"/>
                </a:solidFill>
                <a:effectLst>
                  <a:outerShdw blurRad="38100" dist="38100" dir="2700000" algn="tl">
                    <a:srgbClr val="000000">
                      <a:alpha val="43137"/>
                    </a:srgbClr>
                  </a:outerShdw>
                </a:effectLst>
                <a:latin typeface="Candara" pitchFamily="34" charset="0"/>
                <a:cs typeface="Arial" charset="0"/>
              </a:rPr>
              <a:t>强劲的基本面因素</a:t>
            </a:r>
            <a:endParaRPr lang="en-US" altLang="zh-CN" sz="3600" b="1" dirty="0">
              <a:ln w="1905"/>
              <a:solidFill>
                <a:srgbClr val="C50C46"/>
              </a:solidFill>
              <a:effectLst>
                <a:outerShdw blurRad="38100" dist="38100" dir="2700000" algn="tl">
                  <a:srgbClr val="000000">
                    <a:alpha val="43137"/>
                  </a:srgbClr>
                </a:outerShdw>
              </a:effectLst>
              <a:latin typeface="Candara" pitchFamily="34" charset="0"/>
              <a:cs typeface="Arial" charset="0"/>
            </a:endParaRPr>
          </a:p>
        </p:txBody>
      </p:sp>
      <p:sp>
        <p:nvSpPr>
          <p:cNvPr id="13" name="Rectangle 12"/>
          <p:cNvSpPr/>
          <p:nvPr/>
        </p:nvSpPr>
        <p:spPr>
          <a:xfrm>
            <a:off x="-36512"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rgbClr val="FFFFFF"/>
              </a:solidFill>
              <a:cs typeface="Arial" pitchFamily="34" charset="0"/>
            </a:endParaRPr>
          </a:p>
        </p:txBody>
      </p:sp>
      <p:sp>
        <p:nvSpPr>
          <p:cNvPr id="14" name="TextBox 13"/>
          <p:cNvSpPr txBox="1">
            <a:spLocks noChangeArrowheads="1"/>
          </p:cNvSpPr>
          <p:nvPr/>
        </p:nvSpPr>
        <p:spPr bwMode="auto">
          <a:xfrm>
            <a:off x="6804248" y="1412776"/>
            <a:ext cx="1425390" cy="338554"/>
          </a:xfrm>
          <a:prstGeom prst="rect">
            <a:avLst/>
          </a:prstGeom>
          <a:noFill/>
          <a:ln w="9525">
            <a:noFill/>
            <a:miter lim="800000"/>
            <a:headEnd/>
            <a:tailEnd/>
          </a:ln>
        </p:spPr>
        <p:txBody>
          <a:bodyPr wrap="none">
            <a:spAutoFit/>
          </a:bodyPr>
          <a:lstStyle/>
          <a:p>
            <a:pPr fontAlgn="auto">
              <a:spcBef>
                <a:spcPts val="0"/>
              </a:spcBef>
              <a:spcAft>
                <a:spcPts val="0"/>
              </a:spcAft>
              <a:defRPr/>
            </a:pPr>
            <a:r>
              <a:rPr lang="zh-CN" altLang="en-US" sz="1600" b="1" dirty="0" smtClean="0">
                <a:solidFill>
                  <a:srgbClr val="C00000"/>
                </a:solidFill>
                <a:latin typeface="Candara" pitchFamily="34" charset="0"/>
                <a:cs typeface="+mn-cs"/>
              </a:rPr>
              <a:t>房产价格指</a:t>
            </a:r>
            <a:r>
              <a:rPr lang="zh-CN" altLang="en-US" sz="1600" b="1" dirty="0">
                <a:solidFill>
                  <a:srgbClr val="C00000"/>
                </a:solidFill>
                <a:latin typeface="Candara" pitchFamily="34" charset="0"/>
                <a:cs typeface="+mn-cs"/>
              </a:rPr>
              <a:t>数</a:t>
            </a:r>
            <a:endParaRPr lang="en-US" sz="1600" b="1" dirty="0">
              <a:solidFill>
                <a:srgbClr val="C00000"/>
              </a:solidFill>
              <a:latin typeface="Candara" pitchFamily="34" charset="0"/>
              <a:cs typeface="+mn-cs"/>
            </a:endParaRPr>
          </a:p>
        </p:txBody>
      </p:sp>
      <p:sp>
        <p:nvSpPr>
          <p:cNvPr id="15" name="TextBox 14"/>
          <p:cNvSpPr txBox="1"/>
          <p:nvPr/>
        </p:nvSpPr>
        <p:spPr>
          <a:xfrm>
            <a:off x="6732240" y="2924944"/>
            <a:ext cx="1425575" cy="338137"/>
          </a:xfrm>
          <a:prstGeom prst="rect">
            <a:avLst/>
          </a:prstGeom>
          <a:noFill/>
        </p:spPr>
        <p:txBody>
          <a:bodyPr wrap="none">
            <a:spAutoFit/>
          </a:bodyPr>
          <a:lstStyle/>
          <a:p>
            <a:pPr fontAlgn="auto">
              <a:spcBef>
                <a:spcPts val="0"/>
              </a:spcBef>
              <a:spcAft>
                <a:spcPts val="0"/>
              </a:spcAft>
              <a:defRPr/>
            </a:pPr>
            <a:r>
              <a:rPr lang="zh-CN" altLang="en-US" sz="1600" b="1" dirty="0">
                <a:solidFill>
                  <a:srgbClr val="0070C0"/>
                </a:solidFill>
                <a:latin typeface="Candara" pitchFamily="34" charset="0"/>
                <a:cs typeface="+mn-cs"/>
              </a:rPr>
              <a:t>人均国民收入</a:t>
            </a:r>
            <a:endParaRPr lang="en-US" sz="1600" b="1" dirty="0">
              <a:solidFill>
                <a:srgbClr val="0070C0"/>
              </a:solidFill>
              <a:latin typeface="Candara" pitchFamily="34" charset="0"/>
              <a:cs typeface="+mn-cs"/>
            </a:endParaRPr>
          </a:p>
        </p:txBody>
      </p:sp>
      <p:sp>
        <p:nvSpPr>
          <p:cNvPr id="17" name="TextBox 11"/>
          <p:cNvSpPr txBox="1">
            <a:spLocks noChangeArrowheads="1"/>
          </p:cNvSpPr>
          <p:nvPr/>
        </p:nvSpPr>
        <p:spPr bwMode="auto">
          <a:xfrm>
            <a:off x="214313" y="1071563"/>
            <a:ext cx="1425575" cy="338137"/>
          </a:xfrm>
          <a:prstGeom prst="rect">
            <a:avLst/>
          </a:prstGeom>
          <a:noFill/>
          <a:ln w="9525">
            <a:noFill/>
            <a:miter lim="800000"/>
            <a:headEnd/>
            <a:tailEnd/>
          </a:ln>
        </p:spPr>
        <p:txBody>
          <a:bodyPr wrap="none">
            <a:spAutoFit/>
          </a:bodyPr>
          <a:lstStyle/>
          <a:p>
            <a:pPr fontAlgn="auto">
              <a:spcBef>
                <a:spcPts val="0"/>
              </a:spcBef>
              <a:spcAft>
                <a:spcPts val="0"/>
              </a:spcAft>
              <a:defRPr/>
            </a:pPr>
            <a:r>
              <a:rPr lang="zh-CN" altLang="en-US" sz="1600" b="1" dirty="0">
                <a:solidFill>
                  <a:srgbClr val="0070C0"/>
                </a:solidFill>
                <a:latin typeface="Candara" pitchFamily="34" charset="0"/>
                <a:cs typeface="+mn-cs"/>
              </a:rPr>
              <a:t>人均国民收入</a:t>
            </a:r>
            <a:endParaRPr lang="en-US" sz="1600" b="1" dirty="0">
              <a:solidFill>
                <a:srgbClr val="0070C0"/>
              </a:solidFill>
              <a:latin typeface="Candara" pitchFamily="34" charset="0"/>
              <a:cs typeface="+mn-cs"/>
            </a:endParaRPr>
          </a:p>
        </p:txBody>
      </p:sp>
      <p:sp>
        <p:nvSpPr>
          <p:cNvPr id="18" name="TextBox 11"/>
          <p:cNvSpPr txBox="1">
            <a:spLocks noChangeArrowheads="1"/>
          </p:cNvSpPr>
          <p:nvPr/>
        </p:nvSpPr>
        <p:spPr bwMode="auto">
          <a:xfrm>
            <a:off x="7719187" y="1071563"/>
            <a:ext cx="1425390" cy="338554"/>
          </a:xfrm>
          <a:prstGeom prst="rect">
            <a:avLst/>
          </a:prstGeom>
          <a:noFill/>
          <a:ln w="9525">
            <a:noFill/>
            <a:miter lim="800000"/>
            <a:headEnd/>
            <a:tailEnd/>
          </a:ln>
        </p:spPr>
        <p:txBody>
          <a:bodyPr wrap="none">
            <a:spAutoFit/>
          </a:bodyPr>
          <a:lstStyle/>
          <a:p>
            <a:pPr fontAlgn="auto">
              <a:spcBef>
                <a:spcPts val="0"/>
              </a:spcBef>
              <a:spcAft>
                <a:spcPts val="0"/>
              </a:spcAft>
              <a:defRPr/>
            </a:pPr>
            <a:r>
              <a:rPr lang="zh-CN" altLang="en-US" sz="1600" b="1" dirty="0" smtClean="0">
                <a:solidFill>
                  <a:srgbClr val="C00000"/>
                </a:solidFill>
                <a:latin typeface="Candara" pitchFamily="34" charset="0"/>
                <a:cs typeface="+mn-cs"/>
              </a:rPr>
              <a:t>房产价格指</a:t>
            </a:r>
            <a:r>
              <a:rPr lang="zh-CN" altLang="en-US" sz="1600" b="1" dirty="0">
                <a:solidFill>
                  <a:srgbClr val="C00000"/>
                </a:solidFill>
                <a:latin typeface="Candara" pitchFamily="34" charset="0"/>
                <a:cs typeface="+mn-cs"/>
              </a:rPr>
              <a:t>数</a:t>
            </a:r>
            <a:endParaRPr lang="en-US" sz="1600" b="1" dirty="0">
              <a:solidFill>
                <a:srgbClr val="C00000"/>
              </a:solidFill>
              <a:latin typeface="Candara" pitchFamily="34" charset="0"/>
              <a:cs typeface="+mn-cs"/>
            </a:endParaRPr>
          </a:p>
        </p:txBody>
      </p:sp>
      <p:sp>
        <p:nvSpPr>
          <p:cNvPr id="20" name="Text Box 5"/>
          <p:cNvSpPr txBox="1">
            <a:spLocks noChangeArrowheads="1"/>
          </p:cNvSpPr>
          <p:nvPr/>
        </p:nvSpPr>
        <p:spPr bwMode="auto">
          <a:xfrm>
            <a:off x="0" y="6550025"/>
            <a:ext cx="7748588" cy="307975"/>
          </a:xfrm>
          <a:prstGeom prst="rect">
            <a:avLst/>
          </a:prstGeom>
          <a:noFill/>
          <a:ln w="9525">
            <a:noFill/>
            <a:miter lim="800000"/>
            <a:headEnd/>
            <a:tailEnd/>
          </a:ln>
        </p:spPr>
        <p:txBody>
          <a:bodyPr>
            <a:spAutoFit/>
          </a:bodyPr>
          <a:lstStyle/>
          <a:p>
            <a:pPr eaLnBrk="0" hangingPunct="0"/>
            <a:r>
              <a:rPr lang="zh-CN" altLang="en-US" sz="1400" dirty="0" smtClean="0">
                <a:latin typeface="Candara" pitchFamily="34" charset="0"/>
              </a:rPr>
              <a:t>来源</a:t>
            </a:r>
            <a:r>
              <a:rPr lang="en-US" sz="1400" dirty="0" smtClean="0">
                <a:latin typeface="Candara" pitchFamily="34" charset="0"/>
              </a:rPr>
              <a:t>: </a:t>
            </a:r>
            <a:r>
              <a:rPr lang="zh-CN" altLang="en-US" sz="1400" dirty="0" smtClean="0">
                <a:latin typeface="Candara" pitchFamily="34" charset="0"/>
              </a:rPr>
              <a:t>新加坡建屋局，市区重建局</a:t>
            </a:r>
            <a:endParaRPr lang="zh-CN" altLang="en-US" sz="1400" dirty="0">
              <a:latin typeface="Candara" pitchFamily="34"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新加坡的魅力</a:t>
            </a:r>
            <a:endParaRPr lang="en-US" altLang="zh-CN"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endParaRPr>
          </a:p>
          <a:p>
            <a:pPr marL="0" lvl="1" algn="ctr" eaLnBrk="0" hangingPunct="0">
              <a:defRPr/>
            </a:pPr>
            <a:r>
              <a:rPr lang="zh-CN" altLang="en-US" sz="36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国际教育之都</a:t>
            </a:r>
            <a:endParaRPr lang="en-US" altLang="zh-CN" sz="36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sp>
        <p:nvSpPr>
          <p:cNvPr id="5" name="Rectangle 4"/>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pitchFamily="34" charset="0"/>
            </a:endParaRPr>
          </a:p>
        </p:txBody>
      </p:sp>
      <p:pic>
        <p:nvPicPr>
          <p:cNvPr id="11" name="Picture 10" descr="ntu_logo.jpg"/>
          <p:cNvPicPr>
            <a:picLocks noChangeAspect="1"/>
          </p:cNvPicPr>
          <p:nvPr/>
        </p:nvPicPr>
        <p:blipFill>
          <a:blip r:embed="rId3" cstate="email"/>
          <a:stretch>
            <a:fillRect/>
          </a:stretch>
        </p:blipFill>
        <p:spPr>
          <a:xfrm>
            <a:off x="7470560" y="1914398"/>
            <a:ext cx="1565936" cy="7202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descr="nus_logo.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524328" y="1052736"/>
            <a:ext cx="1493928" cy="7177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descr="SIM_Group_logo.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28335" y="3633494"/>
            <a:ext cx="1318976" cy="5132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SIT_logo.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7678034" y="5234084"/>
            <a:ext cx="1142438" cy="10752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descr="SMU-logo.jpg"/>
          <p:cNvPicPr>
            <a:picLocks noChangeAspect="1"/>
          </p:cNvPicPr>
          <p:nvPr/>
        </p:nvPicPr>
        <p:blipFill>
          <a:blip r:embed="rId7" cstate="email"/>
          <a:srcRect/>
          <a:stretch>
            <a:fillRect/>
          </a:stretch>
        </p:blipFill>
        <p:spPr>
          <a:xfrm>
            <a:off x="7470560" y="2719998"/>
            <a:ext cx="1565936" cy="6369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descr="SUTD.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452320" y="4293096"/>
            <a:ext cx="1565936" cy="891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descr="SUTD_04.jpg"/>
          <p:cNvPicPr>
            <a:picLocks noChangeAspect="1"/>
          </p:cNvPicPr>
          <p:nvPr/>
        </p:nvPicPr>
        <p:blipFill>
          <a:blip r:embed="rId9" cstate="email"/>
          <a:stretch>
            <a:fillRect/>
          </a:stretch>
        </p:blipFill>
        <p:spPr>
          <a:xfrm>
            <a:off x="-36512" y="992198"/>
            <a:ext cx="7488832" cy="5841288"/>
          </a:xfrm>
          <a:prstGeom prst="rect">
            <a:avLst/>
          </a:prstGeom>
          <a:ln>
            <a:noFill/>
          </a:ln>
          <a:effectLst>
            <a:softEdge rad="112500"/>
          </a:effec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3"/>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9388" y="1082675"/>
            <a:ext cx="8713787"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0" y="0"/>
            <a:ext cx="9144000" cy="92867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36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收入增长，房价可承受</a:t>
            </a:r>
            <a:endParaRPr lang="en-US" altLang="zh-CN" sz="36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sp>
        <p:nvSpPr>
          <p:cNvPr id="26" name="Rectangle 25"/>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a:solidFill>
                <a:srgbClr val="FFFFFF"/>
              </a:solidFill>
              <a:cs typeface="Arial" pitchFamily="34" charset="0"/>
            </a:endParaRPr>
          </a:p>
        </p:txBody>
      </p:sp>
      <p:pic>
        <p:nvPicPr>
          <p:cNvPr id="75784" name="Picture 3"/>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l="11221" t="26482" r="6091" b="5283"/>
          <a:stretch>
            <a:fillRect/>
          </a:stretch>
        </p:blipFill>
        <p:spPr bwMode="auto">
          <a:xfrm>
            <a:off x="179388" y="2492375"/>
            <a:ext cx="5545137" cy="366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5" name="Picture 1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92650" y="2492375"/>
            <a:ext cx="4200525"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179388" y="1125538"/>
            <a:ext cx="8785225" cy="5111750"/>
          </a:xfrm>
          <a:prstGeom prst="rect">
            <a:avLst/>
          </a:prstGeom>
          <a:noFill/>
          <a:ln w="22225">
            <a:solidFill>
              <a:schemeClr val="tx1">
                <a:lumMod val="50000"/>
                <a:lumOff val="50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a:solidFill>
                <a:srgbClr val="FFFFFF"/>
              </a:solidFill>
              <a:cs typeface="Arial" pitchFamily="34" charset="0"/>
            </a:endParaRPr>
          </a:p>
        </p:txBody>
      </p:sp>
      <p:sp>
        <p:nvSpPr>
          <p:cNvPr id="2" name="TextBox 1"/>
          <p:cNvSpPr txBox="1"/>
          <p:nvPr/>
        </p:nvSpPr>
        <p:spPr>
          <a:xfrm>
            <a:off x="197965" y="1177588"/>
            <a:ext cx="8695210" cy="1323439"/>
          </a:xfrm>
          <a:prstGeom prst="rect">
            <a:avLst/>
          </a:prstGeom>
          <a:solidFill>
            <a:schemeClr val="bg1"/>
          </a:solidFill>
        </p:spPr>
        <p:txBody>
          <a:bodyPr wrap="square" rtlCol="0">
            <a:spAutoFit/>
          </a:bodyPr>
          <a:lstStyle/>
          <a:p>
            <a:r>
              <a:rPr lang="zh-CN" altLang="en-US" sz="4000" b="1" dirty="0" smtClean="0"/>
              <a:t>若比照收入增幅，新加坡住宅价格</a:t>
            </a:r>
            <a:endParaRPr lang="en-US" altLang="zh-CN" sz="4000" b="1" dirty="0" smtClean="0"/>
          </a:p>
          <a:p>
            <a:r>
              <a:rPr lang="zh-CN" altLang="en-US" sz="4000" b="1" dirty="0" smtClean="0"/>
              <a:t>更趋合理</a:t>
            </a:r>
            <a:endParaRPr lang="zh-CN" altLang="en-US" sz="4000" b="1" dirty="0"/>
          </a:p>
        </p:txBody>
      </p:sp>
      <p:sp>
        <p:nvSpPr>
          <p:cNvPr id="3" name="TextBox 2"/>
          <p:cNvSpPr txBox="1"/>
          <p:nvPr/>
        </p:nvSpPr>
        <p:spPr>
          <a:xfrm>
            <a:off x="4718123" y="2421678"/>
            <a:ext cx="3238253" cy="338554"/>
          </a:xfrm>
          <a:prstGeom prst="rect">
            <a:avLst/>
          </a:prstGeom>
          <a:solidFill>
            <a:schemeClr val="bg1"/>
          </a:solidFill>
        </p:spPr>
        <p:txBody>
          <a:bodyPr wrap="square" rtlCol="0">
            <a:spAutoFit/>
          </a:bodyPr>
          <a:lstStyle/>
          <a:p>
            <a:r>
              <a:rPr lang="zh-CN" altLang="en-US" sz="1600" b="1" dirty="0" smtClean="0"/>
              <a:t>新加坡与美国的房价收入比</a:t>
            </a:r>
            <a:endParaRPr lang="zh-CN" altLang="en-US" sz="1600" b="1" dirty="0"/>
          </a:p>
        </p:txBody>
      </p:sp>
      <p:sp>
        <p:nvSpPr>
          <p:cNvPr id="11" name="TextBox 11"/>
          <p:cNvSpPr txBox="1">
            <a:spLocks noChangeArrowheads="1"/>
          </p:cNvSpPr>
          <p:nvPr/>
        </p:nvSpPr>
        <p:spPr bwMode="auto">
          <a:xfrm>
            <a:off x="142875" y="6478588"/>
            <a:ext cx="2547492" cy="307777"/>
          </a:xfrm>
          <a:prstGeom prst="rect">
            <a:avLst/>
          </a:prstGeom>
          <a:noFill/>
          <a:ln w="9525">
            <a:noFill/>
            <a:miter lim="800000"/>
            <a:headEnd/>
            <a:tailEnd/>
          </a:ln>
        </p:spPr>
        <p:txBody>
          <a:bodyPr wrap="none">
            <a:spAutoFit/>
          </a:bodyPr>
          <a:lstStyle/>
          <a:p>
            <a:r>
              <a:rPr lang="zh-CN" altLang="en-US" sz="1400" i="1" dirty="0" smtClean="0">
                <a:latin typeface="Candara" pitchFamily="34" charset="0"/>
              </a:rPr>
              <a:t>来源</a:t>
            </a:r>
            <a:r>
              <a:rPr lang="en-US" sz="1400" i="1" dirty="0" smtClean="0">
                <a:latin typeface="Candara" pitchFamily="34" charset="0"/>
              </a:rPr>
              <a:t>: </a:t>
            </a:r>
            <a:r>
              <a:rPr lang="zh-CN" altLang="en-US" sz="1400" i="1" dirty="0" smtClean="0">
                <a:latin typeface="Candara" pitchFamily="34" charset="0"/>
              </a:rPr>
              <a:t>海峡时报</a:t>
            </a:r>
            <a:r>
              <a:rPr lang="en-US" sz="1400" i="1" dirty="0" smtClean="0">
                <a:latin typeface="Candara" pitchFamily="34" charset="0"/>
              </a:rPr>
              <a:t>, 2013</a:t>
            </a:r>
            <a:r>
              <a:rPr lang="zh-CN" altLang="en-US" sz="1400" i="1" dirty="0" smtClean="0">
                <a:latin typeface="Candara" pitchFamily="34" charset="0"/>
              </a:rPr>
              <a:t>年</a:t>
            </a:r>
            <a:r>
              <a:rPr lang="en-US" altLang="zh-CN" sz="1400" i="1" dirty="0" smtClean="0">
                <a:latin typeface="Candara" pitchFamily="34" charset="0"/>
              </a:rPr>
              <a:t>6</a:t>
            </a:r>
            <a:r>
              <a:rPr lang="zh-CN" altLang="en-US" sz="1400" i="1" dirty="0" smtClean="0">
                <a:latin typeface="Candara" pitchFamily="34" charset="0"/>
              </a:rPr>
              <a:t>月</a:t>
            </a:r>
            <a:r>
              <a:rPr lang="en-US" altLang="zh-CN" sz="1400" i="1" dirty="0" smtClean="0">
                <a:latin typeface="Candara" pitchFamily="34" charset="0"/>
              </a:rPr>
              <a:t>20</a:t>
            </a:r>
            <a:r>
              <a:rPr lang="zh-CN" altLang="en-US" sz="1400" i="1" dirty="0" smtClean="0">
                <a:latin typeface="Candara" pitchFamily="34" charset="0"/>
              </a:rPr>
              <a:t>日</a:t>
            </a:r>
            <a:endParaRPr lang="en-US" sz="1400" i="1" dirty="0">
              <a:latin typeface="Candara" pitchFamily="34" charset="0"/>
            </a:endParaRPr>
          </a:p>
        </p:txBody>
      </p:sp>
    </p:spTree>
    <p:extLst>
      <p:ext uri="{BB962C8B-B14F-4D97-AF65-F5344CB8AC3E}">
        <p14:creationId xmlns:p14="http://schemas.microsoft.com/office/powerpoint/2010/main" val="24021009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a:spLocks noChangeArrowheads="1"/>
          </p:cNvSpPr>
          <p:nvPr/>
        </p:nvSpPr>
        <p:spPr bwMode="auto">
          <a:xfrm>
            <a:off x="0" y="0"/>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3600" b="1" dirty="0" smtClean="0">
                <a:ln w="1905"/>
                <a:solidFill>
                  <a:srgbClr val="C50C46"/>
                </a:solidFill>
                <a:effectLst>
                  <a:outerShdw blurRad="38100" dist="38100" dir="2700000" algn="tl">
                    <a:srgbClr val="000000">
                      <a:alpha val="43137"/>
                    </a:srgbClr>
                  </a:outerShdw>
                </a:effectLst>
                <a:latin typeface="Candara" pitchFamily="34" charset="0"/>
                <a:cs typeface="Arial" charset="0"/>
              </a:rPr>
              <a:t>强劲的基本面因素</a:t>
            </a:r>
            <a:endParaRPr lang="en-US" altLang="zh-CN" sz="3600" b="1" dirty="0">
              <a:ln w="1905"/>
              <a:solidFill>
                <a:srgbClr val="C50C46"/>
              </a:solidFill>
              <a:effectLst>
                <a:outerShdw blurRad="38100" dist="38100" dir="2700000" algn="tl">
                  <a:srgbClr val="000000">
                    <a:alpha val="43137"/>
                  </a:srgbClr>
                </a:outerShdw>
              </a:effectLst>
              <a:latin typeface="Candara" pitchFamily="34" charset="0"/>
              <a:cs typeface="Arial" charset="0"/>
            </a:endParaRPr>
          </a:p>
        </p:txBody>
      </p:sp>
      <p:sp>
        <p:nvSpPr>
          <p:cNvPr id="16" name="Rectangle 15"/>
          <p:cNvSpPr/>
          <p:nvPr/>
        </p:nvSpPr>
        <p:spPr>
          <a:xfrm>
            <a:off x="5522913" y="1927225"/>
            <a:ext cx="2936875" cy="3311525"/>
          </a:xfrm>
          <a:prstGeom prst="rect">
            <a:avLst/>
          </a:prstGeom>
          <a:solidFill>
            <a:schemeClr val="accent6">
              <a:lumMod val="40000"/>
              <a:lumOff val="6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graphicFrame>
        <p:nvGraphicFramePr>
          <p:cNvPr id="4098" name="Content Placeholder 3"/>
          <p:cNvGraphicFramePr>
            <a:graphicFrameLocks noGrp="1"/>
          </p:cNvGraphicFramePr>
          <p:nvPr>
            <p:ph idx="1"/>
          </p:nvPr>
        </p:nvGraphicFramePr>
        <p:xfrm>
          <a:off x="322263" y="1900238"/>
          <a:ext cx="8736012" cy="4762500"/>
        </p:xfrm>
        <a:graphic>
          <a:graphicData uri="http://schemas.openxmlformats.org/presentationml/2006/ole">
            <mc:AlternateContent xmlns:mc="http://schemas.openxmlformats.org/markup-compatibility/2006">
              <mc:Choice xmlns:v="urn:schemas-microsoft-com:vml" Requires="v">
                <p:oleObj spid="_x0000_s456711" name="Worksheet" r:id="rId4" imgW="8846860" imgH="4823520" progId="Excel.Sheet.8">
                  <p:embed/>
                </p:oleObj>
              </mc:Choice>
              <mc:Fallback>
                <p:oleObj name="Worksheet" r:id="rId4" imgW="8846860" imgH="4823520" progId="Excel.Sheet.8">
                  <p:embed/>
                  <p:pic>
                    <p:nvPicPr>
                      <p:cNvPr id="0" name="Content Placeholder 3"/>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263" y="1900238"/>
                        <a:ext cx="8736012" cy="476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1" name="Straight Connector 20"/>
          <p:cNvCxnSpPr/>
          <p:nvPr/>
        </p:nvCxnSpPr>
        <p:spPr>
          <a:xfrm>
            <a:off x="5519738" y="1916113"/>
            <a:ext cx="2940050" cy="0"/>
          </a:xfrm>
          <a:prstGeom prst="line">
            <a:avLst/>
          </a:prstGeom>
          <a:ln>
            <a:solidFill>
              <a:schemeClr val="tx1">
                <a:lumMod val="50000"/>
                <a:lumOff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a:xfrm>
            <a:off x="0" y="981075"/>
            <a:ext cx="9144000" cy="333375"/>
          </a:xfrm>
          <a:prstGeom prst="rect">
            <a:avLst/>
          </a:prstGeom>
          <a:solidFill>
            <a:schemeClr val="bg2">
              <a:lumMod val="75000"/>
            </a:schemeClr>
          </a:solidFill>
        </p:spPr>
        <p:txBody>
          <a:bodyPr lIns="0" tIns="0" rIns="0" bIns="0" anchor="ctr">
            <a:spAutoFit/>
          </a:bodyPr>
          <a:lstStyle/>
          <a:p>
            <a:pPr algn="ctr" defTabSz="912813" fontAlgn="auto">
              <a:lnSpc>
                <a:spcPct val="90000"/>
              </a:lnSpc>
              <a:spcBef>
                <a:spcPts val="0"/>
              </a:spcBef>
              <a:spcAft>
                <a:spcPts val="0"/>
              </a:spcAft>
              <a:defRPr/>
            </a:pPr>
            <a:r>
              <a:rPr lang="zh-CN" altLang="en-US" sz="2400" b="1" spc="-150" dirty="0" smtClean="0">
                <a:ln w="3175">
                  <a:noFill/>
                </a:ln>
                <a:latin typeface="Candara" pitchFamily="34" charset="0"/>
                <a:cs typeface="Arial" charset="0"/>
              </a:rPr>
              <a:t>组屋转售价奠定了大众私宅市场的价格基础</a:t>
            </a:r>
            <a:endParaRPr lang="en-US" altLang="zh-CN" sz="2400" b="1" spc="-150" dirty="0">
              <a:ln w="3175">
                <a:noFill/>
              </a:ln>
              <a:latin typeface="Candara" pitchFamily="34" charset="0"/>
              <a:cs typeface="Arial" charset="0"/>
            </a:endParaRPr>
          </a:p>
        </p:txBody>
      </p:sp>
      <p:sp>
        <p:nvSpPr>
          <p:cNvPr id="13" name="Rectangle 12"/>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cxnSp>
        <p:nvCxnSpPr>
          <p:cNvPr id="25" name="Straight Connector 24"/>
          <p:cNvCxnSpPr/>
          <p:nvPr/>
        </p:nvCxnSpPr>
        <p:spPr>
          <a:xfrm>
            <a:off x="4151313" y="1916113"/>
            <a:ext cx="1368425" cy="0"/>
          </a:xfrm>
          <a:prstGeom prst="line">
            <a:avLst/>
          </a:prstGeom>
          <a:ln>
            <a:solidFill>
              <a:schemeClr val="tx1">
                <a:lumMod val="50000"/>
                <a:lumOff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0" y="1340768"/>
            <a:ext cx="1346844" cy="369332"/>
          </a:xfrm>
          <a:prstGeom prst="rect">
            <a:avLst/>
          </a:prstGeom>
        </p:spPr>
        <p:txBody>
          <a:bodyPr wrap="none">
            <a:spAutoFit/>
          </a:bodyPr>
          <a:lstStyle/>
          <a:p>
            <a:pPr fontAlgn="auto">
              <a:spcBef>
                <a:spcPts val="0"/>
              </a:spcBef>
              <a:spcAft>
                <a:spcPts val="0"/>
              </a:spcAft>
              <a:defRPr/>
            </a:pPr>
            <a:r>
              <a:rPr lang="zh-CN" altLang="en-US" b="1" dirty="0" smtClean="0">
                <a:solidFill>
                  <a:srgbClr val="C00000"/>
                </a:solidFill>
                <a:latin typeface="Candara" pitchFamily="34" charset="0"/>
              </a:rPr>
              <a:t>重建局指数</a:t>
            </a:r>
            <a:endParaRPr lang="en-US" b="1" dirty="0">
              <a:solidFill>
                <a:srgbClr val="C00000"/>
              </a:solidFill>
              <a:latin typeface="Candara" pitchFamily="34" charset="0"/>
            </a:endParaRPr>
          </a:p>
        </p:txBody>
      </p:sp>
      <p:sp>
        <p:nvSpPr>
          <p:cNvPr id="19" name="TextBox 18"/>
          <p:cNvSpPr txBox="1"/>
          <p:nvPr/>
        </p:nvSpPr>
        <p:spPr>
          <a:xfrm>
            <a:off x="4023666" y="1578114"/>
            <a:ext cx="1531937" cy="338554"/>
          </a:xfrm>
          <a:prstGeom prst="rect">
            <a:avLst/>
          </a:prstGeom>
          <a:noFill/>
        </p:spPr>
        <p:txBody>
          <a:bodyPr>
            <a:spAutoFit/>
          </a:bodyPr>
          <a:lstStyle/>
          <a:p>
            <a:pPr algn="ctr">
              <a:defRPr/>
            </a:pPr>
            <a:r>
              <a:rPr lang="zh-CN" altLang="en-US" sz="1600" b="1" dirty="0" smtClean="0">
                <a:solidFill>
                  <a:schemeClr val="tx1">
                    <a:lumMod val="65000"/>
                    <a:lumOff val="35000"/>
                  </a:schemeClr>
                </a:solidFill>
                <a:latin typeface="+mj-lt"/>
              </a:rPr>
              <a:t>全球金融危机</a:t>
            </a:r>
            <a:endParaRPr lang="en-US" sz="1600" b="1" dirty="0">
              <a:solidFill>
                <a:schemeClr val="tx1">
                  <a:lumMod val="65000"/>
                  <a:lumOff val="35000"/>
                </a:schemeClr>
              </a:solidFill>
              <a:latin typeface="+mj-lt"/>
            </a:endParaRPr>
          </a:p>
        </p:txBody>
      </p:sp>
      <p:sp>
        <p:nvSpPr>
          <p:cNvPr id="20" name="TextBox 19"/>
          <p:cNvSpPr txBox="1"/>
          <p:nvPr/>
        </p:nvSpPr>
        <p:spPr>
          <a:xfrm>
            <a:off x="6372200" y="1556792"/>
            <a:ext cx="1011815" cy="338554"/>
          </a:xfrm>
          <a:prstGeom prst="rect">
            <a:avLst/>
          </a:prstGeom>
          <a:noFill/>
        </p:spPr>
        <p:txBody>
          <a:bodyPr wrap="none">
            <a:spAutoFit/>
          </a:bodyPr>
          <a:lstStyle/>
          <a:p>
            <a:pPr>
              <a:defRPr/>
            </a:pPr>
            <a:r>
              <a:rPr lang="zh-CN" altLang="en-US" sz="1600" b="1" dirty="0" smtClean="0">
                <a:solidFill>
                  <a:schemeClr val="tx1">
                    <a:lumMod val="65000"/>
                    <a:lumOff val="35000"/>
                  </a:schemeClr>
                </a:solidFill>
                <a:latin typeface="+mj-lt"/>
              </a:rPr>
              <a:t>降温措施</a:t>
            </a:r>
            <a:endParaRPr lang="en-US" sz="1600" b="1" dirty="0">
              <a:solidFill>
                <a:schemeClr val="tx1">
                  <a:lumMod val="65000"/>
                  <a:lumOff val="35000"/>
                </a:schemeClr>
              </a:solidFill>
              <a:latin typeface="+mj-lt"/>
            </a:endParaRPr>
          </a:p>
        </p:txBody>
      </p:sp>
      <p:sp>
        <p:nvSpPr>
          <p:cNvPr id="23" name="TextBox 22"/>
          <p:cNvSpPr txBox="1">
            <a:spLocks noChangeArrowheads="1"/>
          </p:cNvSpPr>
          <p:nvPr/>
        </p:nvSpPr>
        <p:spPr bwMode="auto">
          <a:xfrm>
            <a:off x="7994650" y="1357313"/>
            <a:ext cx="1011815" cy="338554"/>
          </a:xfrm>
          <a:prstGeom prst="rect">
            <a:avLst/>
          </a:prstGeom>
          <a:noFill/>
          <a:ln w="9525">
            <a:noFill/>
            <a:miter lim="800000"/>
            <a:headEnd/>
            <a:tailEnd/>
          </a:ln>
        </p:spPr>
        <p:txBody>
          <a:bodyPr wrap="none">
            <a:spAutoFit/>
          </a:bodyPr>
          <a:lstStyle/>
          <a:p>
            <a:pPr fontAlgn="auto">
              <a:spcBef>
                <a:spcPts val="0"/>
              </a:spcBef>
              <a:spcAft>
                <a:spcPts val="0"/>
              </a:spcAft>
              <a:defRPr/>
            </a:pPr>
            <a:r>
              <a:rPr lang="zh-CN" altLang="en-US" sz="1600" b="1" dirty="0" smtClean="0">
                <a:solidFill>
                  <a:srgbClr val="00B050"/>
                </a:solidFill>
                <a:latin typeface="Candara" pitchFamily="34" charset="0"/>
              </a:rPr>
              <a:t>组屋指数</a:t>
            </a:r>
            <a:endParaRPr lang="en-US" sz="1600" b="1" dirty="0">
              <a:solidFill>
                <a:srgbClr val="00B050"/>
              </a:solidFill>
              <a:latin typeface="Candara" pitchFamily="34" charset="0"/>
            </a:endParaRPr>
          </a:p>
        </p:txBody>
      </p:sp>
      <p:sp>
        <p:nvSpPr>
          <p:cNvPr id="24" name="TextBox 23"/>
          <p:cNvSpPr txBox="1"/>
          <p:nvPr/>
        </p:nvSpPr>
        <p:spPr>
          <a:xfrm>
            <a:off x="1320800" y="3860800"/>
            <a:ext cx="1632178" cy="338554"/>
          </a:xfrm>
          <a:prstGeom prst="rect">
            <a:avLst/>
          </a:prstGeom>
          <a:noFill/>
        </p:spPr>
        <p:txBody>
          <a:bodyPr wrap="none">
            <a:spAutoFit/>
          </a:bodyPr>
          <a:lstStyle/>
          <a:p>
            <a:pPr fontAlgn="auto">
              <a:spcBef>
                <a:spcPts val="0"/>
              </a:spcBef>
              <a:spcAft>
                <a:spcPts val="0"/>
              </a:spcAft>
              <a:defRPr/>
            </a:pPr>
            <a:r>
              <a:rPr lang="zh-CN" altLang="en-US" sz="1600" b="1" dirty="0" smtClean="0">
                <a:solidFill>
                  <a:srgbClr val="C00000"/>
                </a:solidFill>
                <a:latin typeface="Candara" pitchFamily="34" charset="0"/>
                <a:cs typeface="+mn-cs"/>
              </a:rPr>
              <a:t>重建局价格指数</a:t>
            </a:r>
            <a:endParaRPr lang="en-US" sz="1600" b="1" dirty="0">
              <a:solidFill>
                <a:srgbClr val="C00000"/>
              </a:solidFill>
              <a:latin typeface="Candara" pitchFamily="34" charset="0"/>
              <a:cs typeface="+mn-cs"/>
            </a:endParaRPr>
          </a:p>
        </p:txBody>
      </p:sp>
      <p:sp>
        <p:nvSpPr>
          <p:cNvPr id="27" name="TextBox 26"/>
          <p:cNvSpPr txBox="1">
            <a:spLocks noChangeArrowheads="1"/>
          </p:cNvSpPr>
          <p:nvPr/>
        </p:nvSpPr>
        <p:spPr bwMode="auto">
          <a:xfrm>
            <a:off x="2268538" y="4243388"/>
            <a:ext cx="1425390" cy="338554"/>
          </a:xfrm>
          <a:prstGeom prst="rect">
            <a:avLst/>
          </a:prstGeom>
          <a:noFill/>
          <a:ln w="9525">
            <a:noFill/>
            <a:miter lim="800000"/>
            <a:headEnd/>
            <a:tailEnd/>
          </a:ln>
        </p:spPr>
        <p:txBody>
          <a:bodyPr wrap="none">
            <a:spAutoFit/>
          </a:bodyPr>
          <a:lstStyle/>
          <a:p>
            <a:pPr fontAlgn="auto">
              <a:spcBef>
                <a:spcPts val="0"/>
              </a:spcBef>
              <a:spcAft>
                <a:spcPts val="0"/>
              </a:spcAft>
              <a:defRPr/>
            </a:pPr>
            <a:r>
              <a:rPr lang="zh-CN" altLang="en-US" sz="1600" b="1" dirty="0" smtClean="0">
                <a:solidFill>
                  <a:srgbClr val="00B050"/>
                </a:solidFill>
                <a:latin typeface="Candara" pitchFamily="34" charset="0"/>
                <a:cs typeface="+mn-cs"/>
              </a:rPr>
              <a:t>组屋转售指数</a:t>
            </a:r>
            <a:endParaRPr lang="en-US" sz="1600" b="1" dirty="0">
              <a:solidFill>
                <a:srgbClr val="00B050"/>
              </a:solidFill>
              <a:latin typeface="Candara" pitchFamily="34" charset="0"/>
              <a:cs typeface="+mn-cs"/>
            </a:endParaRPr>
          </a:p>
        </p:txBody>
      </p:sp>
      <p:pic>
        <p:nvPicPr>
          <p:cNvPr id="28" name="Picture 27" descr="2013-05-20_172029.jpg"/>
          <p:cNvPicPr>
            <a:picLocks noChangeAspect="1"/>
          </p:cNvPicPr>
          <p:nvPr/>
        </p:nvPicPr>
        <p:blipFill>
          <a:blip r:embed="rId6" cstate="print"/>
          <a:stretch>
            <a:fillRect/>
          </a:stretch>
        </p:blipFill>
        <p:spPr>
          <a:xfrm>
            <a:off x="1691680" y="5953048"/>
            <a:ext cx="5619750" cy="409575"/>
          </a:xfrm>
          <a:prstGeom prst="rect">
            <a:avLst/>
          </a:prstGeom>
        </p:spPr>
      </p:pic>
      <p:sp>
        <p:nvSpPr>
          <p:cNvPr id="29" name="Text Box 5"/>
          <p:cNvSpPr txBox="1">
            <a:spLocks noChangeArrowheads="1"/>
          </p:cNvSpPr>
          <p:nvPr/>
        </p:nvSpPr>
        <p:spPr bwMode="auto">
          <a:xfrm>
            <a:off x="0" y="6495433"/>
            <a:ext cx="6588224" cy="307975"/>
          </a:xfrm>
          <a:prstGeom prst="rect">
            <a:avLst/>
          </a:prstGeom>
          <a:solidFill>
            <a:schemeClr val="bg1"/>
          </a:solidFill>
          <a:ln w="9525">
            <a:noFill/>
            <a:miter lim="800000"/>
            <a:headEnd/>
            <a:tailEnd/>
          </a:ln>
        </p:spPr>
        <p:txBody>
          <a:bodyPr wrap="square">
            <a:spAutoFit/>
          </a:bodyPr>
          <a:lstStyle/>
          <a:p>
            <a:pPr eaLnBrk="0" hangingPunct="0"/>
            <a:r>
              <a:rPr lang="zh-CN" altLang="en-US" sz="1400" dirty="0" smtClean="0">
                <a:latin typeface="Candara" pitchFamily="34" charset="0"/>
              </a:rPr>
              <a:t>来源</a:t>
            </a:r>
            <a:r>
              <a:rPr lang="en-US" sz="1400" dirty="0" smtClean="0">
                <a:latin typeface="Candara" pitchFamily="34" charset="0"/>
              </a:rPr>
              <a:t>: </a:t>
            </a:r>
            <a:r>
              <a:rPr lang="zh-CN" altLang="en-US" sz="1400" dirty="0" smtClean="0">
                <a:latin typeface="Candara" pitchFamily="34" charset="0"/>
              </a:rPr>
              <a:t>新加坡建屋局，市区重建局</a:t>
            </a:r>
            <a:endParaRPr lang="zh-CN" altLang="en-US" sz="1400" dirty="0">
              <a:latin typeface="Candara" pitchFamily="34"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strVal val="#ppt_w*0.70"/>
                                          </p:val>
                                        </p:tav>
                                        <p:tav tm="100000">
                                          <p:val>
                                            <p:strVal val="#ppt_w"/>
                                          </p:val>
                                        </p:tav>
                                      </p:tavLst>
                                    </p:anim>
                                    <p:anim calcmode="lin" valueType="num">
                                      <p:cBhvr>
                                        <p:cTn id="8" dur="1000" fill="hold"/>
                                        <p:tgtEl>
                                          <p:spTgt spid="25"/>
                                        </p:tgtEl>
                                        <p:attrNameLst>
                                          <p:attrName>ppt_h</p:attrName>
                                        </p:attrNameLst>
                                      </p:cBhvr>
                                      <p:tavLst>
                                        <p:tav tm="0">
                                          <p:val>
                                            <p:strVal val="#ppt_h"/>
                                          </p:val>
                                        </p:tav>
                                        <p:tav tm="100000">
                                          <p:val>
                                            <p:strVal val="#ppt_h"/>
                                          </p:val>
                                        </p:tav>
                                      </p:tavLst>
                                    </p:anim>
                                    <p:animEffect transition="in" filter="fade">
                                      <p:cBhvr>
                                        <p:cTn id="9" dur="1000"/>
                                        <p:tgtEl>
                                          <p:spTgt spid="25"/>
                                        </p:tgtEl>
                                      </p:cBhvr>
                                    </p:animEffect>
                                  </p:childTnLst>
                                </p:cTn>
                              </p:par>
                              <p:par>
                                <p:cTn id="10" presetID="55"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1000" fill="hold"/>
                                        <p:tgtEl>
                                          <p:spTgt spid="21"/>
                                        </p:tgtEl>
                                        <p:attrNameLst>
                                          <p:attrName>ppt_w</p:attrName>
                                        </p:attrNameLst>
                                      </p:cBhvr>
                                      <p:tavLst>
                                        <p:tav tm="0">
                                          <p:val>
                                            <p:strVal val="#ppt_w*0.70"/>
                                          </p:val>
                                        </p:tav>
                                        <p:tav tm="100000">
                                          <p:val>
                                            <p:strVal val="#ppt_w"/>
                                          </p:val>
                                        </p:tav>
                                      </p:tavLst>
                                    </p:anim>
                                    <p:anim calcmode="lin" valueType="num">
                                      <p:cBhvr>
                                        <p:cTn id="13" dur="1000" fill="hold"/>
                                        <p:tgtEl>
                                          <p:spTgt spid="21"/>
                                        </p:tgtEl>
                                        <p:attrNameLst>
                                          <p:attrName>ppt_h</p:attrName>
                                        </p:attrNameLst>
                                      </p:cBhvr>
                                      <p:tavLst>
                                        <p:tav tm="0">
                                          <p:val>
                                            <p:strVal val="#ppt_h"/>
                                          </p:val>
                                        </p:tav>
                                        <p:tav tm="100000">
                                          <p:val>
                                            <p:strVal val="#ppt_h"/>
                                          </p:val>
                                        </p:tav>
                                      </p:tavLst>
                                    </p:anim>
                                    <p:animEffect transition="in" filter="fade">
                                      <p:cBhvr>
                                        <p:cTn id="14" dur="1000"/>
                                        <p:tgtEl>
                                          <p:spTgt spid="21"/>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strVal val="#ppt_w*0.70"/>
                                          </p:val>
                                        </p:tav>
                                        <p:tav tm="100000">
                                          <p:val>
                                            <p:strVal val="#ppt_w"/>
                                          </p:val>
                                        </p:tav>
                                      </p:tavLst>
                                    </p:anim>
                                    <p:anim calcmode="lin" valueType="num">
                                      <p:cBhvr>
                                        <p:cTn id="18" dur="1000" fill="hold"/>
                                        <p:tgtEl>
                                          <p:spTgt spid="16"/>
                                        </p:tgtEl>
                                        <p:attrNameLst>
                                          <p:attrName>ppt_h</p:attrName>
                                        </p:attrNameLst>
                                      </p:cBhvr>
                                      <p:tavLst>
                                        <p:tav tm="0">
                                          <p:val>
                                            <p:strVal val="#ppt_h"/>
                                          </p:val>
                                        </p:tav>
                                        <p:tav tm="100000">
                                          <p:val>
                                            <p:strVal val="#ppt_h"/>
                                          </p:val>
                                        </p:tav>
                                      </p:tavLst>
                                    </p:anim>
                                    <p:animEffect transition="in" filter="fade">
                                      <p:cBhvr>
                                        <p:cTn id="19" dur="10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1000" fill="hold"/>
                                        <p:tgtEl>
                                          <p:spTgt spid="19"/>
                                        </p:tgtEl>
                                        <p:attrNameLst>
                                          <p:attrName>ppt_w</p:attrName>
                                        </p:attrNameLst>
                                      </p:cBhvr>
                                      <p:tavLst>
                                        <p:tav tm="0">
                                          <p:val>
                                            <p:strVal val="#ppt_w*0.70"/>
                                          </p:val>
                                        </p:tav>
                                        <p:tav tm="100000">
                                          <p:val>
                                            <p:strVal val="#ppt_w"/>
                                          </p:val>
                                        </p:tav>
                                      </p:tavLst>
                                    </p:anim>
                                    <p:anim calcmode="lin" valueType="num">
                                      <p:cBhvr>
                                        <p:cTn id="25" dur="1000" fill="hold"/>
                                        <p:tgtEl>
                                          <p:spTgt spid="19"/>
                                        </p:tgtEl>
                                        <p:attrNameLst>
                                          <p:attrName>ppt_h</p:attrName>
                                        </p:attrNameLst>
                                      </p:cBhvr>
                                      <p:tavLst>
                                        <p:tav tm="0">
                                          <p:val>
                                            <p:strVal val="#ppt_h"/>
                                          </p:val>
                                        </p:tav>
                                        <p:tav tm="100000">
                                          <p:val>
                                            <p:strVal val="#ppt_h"/>
                                          </p:val>
                                        </p:tav>
                                      </p:tavLst>
                                    </p:anim>
                                    <p:animEffect transition="in" filter="fade">
                                      <p:cBhvr>
                                        <p:cTn id="26" dur="10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0" fill="hold"/>
                                        <p:tgtEl>
                                          <p:spTgt spid="20"/>
                                        </p:tgtEl>
                                        <p:attrNameLst>
                                          <p:attrName>ppt_w</p:attrName>
                                        </p:attrNameLst>
                                      </p:cBhvr>
                                      <p:tavLst>
                                        <p:tav tm="0">
                                          <p:val>
                                            <p:strVal val="#ppt_w*0.70"/>
                                          </p:val>
                                        </p:tav>
                                        <p:tav tm="100000">
                                          <p:val>
                                            <p:strVal val="#ppt_w"/>
                                          </p:val>
                                        </p:tav>
                                      </p:tavLst>
                                    </p:anim>
                                    <p:anim calcmode="lin" valueType="num">
                                      <p:cBhvr>
                                        <p:cTn id="32" dur="1000" fill="hold"/>
                                        <p:tgtEl>
                                          <p:spTgt spid="20"/>
                                        </p:tgtEl>
                                        <p:attrNameLst>
                                          <p:attrName>ppt_h</p:attrName>
                                        </p:attrNameLst>
                                      </p:cBhvr>
                                      <p:tavLst>
                                        <p:tav tm="0">
                                          <p:val>
                                            <p:strVal val="#ppt_h"/>
                                          </p:val>
                                        </p:tav>
                                        <p:tav tm="100000">
                                          <p:val>
                                            <p:strVal val="#ppt_h"/>
                                          </p:val>
                                        </p:tav>
                                      </p:tavLst>
                                    </p:anim>
                                    <p:animEffect transition="in" filter="fade">
                                      <p:cBhvr>
                                        <p:cTn id="33"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p:bldP spid="2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7075" name="Chart 11"/>
          <p:cNvGraphicFramePr>
            <a:graphicFrameLocks/>
          </p:cNvGraphicFramePr>
          <p:nvPr/>
        </p:nvGraphicFramePr>
        <p:xfrm>
          <a:off x="30163" y="1773238"/>
          <a:ext cx="9110662" cy="4608090"/>
        </p:xfrm>
        <a:graphic>
          <a:graphicData uri="http://schemas.openxmlformats.org/presentationml/2006/ole">
            <mc:AlternateContent xmlns:mc="http://schemas.openxmlformats.org/markup-compatibility/2006">
              <mc:Choice xmlns:v="urn:schemas-microsoft-com:vml" Requires="v">
                <p:oleObj spid="_x0000_s387080" name="Worksheet" r:id="rId4" imgW="9239216" imgH="4610130" progId="Excel.Sheet.8">
                  <p:embed/>
                </p:oleObj>
              </mc:Choice>
              <mc:Fallback>
                <p:oleObj name="Worksheet" r:id="rId4" imgW="9239216" imgH="4610130" progId="Excel.Sheet.8">
                  <p:embed/>
                  <p:pic>
                    <p:nvPicPr>
                      <p:cNvPr id="0" name="Chart 1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63" y="1773238"/>
                        <a:ext cx="9110662" cy="46080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10"/>
          <p:cNvSpPr>
            <a:spLocks noChangeArrowheads="1"/>
          </p:cNvSpPr>
          <p:nvPr/>
        </p:nvSpPr>
        <p:spPr bwMode="auto">
          <a:xfrm>
            <a:off x="0" y="0"/>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3600" b="1" dirty="0" smtClean="0">
                <a:ln w="1905"/>
                <a:solidFill>
                  <a:srgbClr val="C50C46"/>
                </a:solidFill>
                <a:effectLst>
                  <a:outerShdw blurRad="38100" dist="38100" dir="2700000" algn="tl">
                    <a:srgbClr val="000000">
                      <a:alpha val="43137"/>
                    </a:srgbClr>
                  </a:outerShdw>
                </a:effectLst>
                <a:latin typeface="Candara" pitchFamily="34" charset="0"/>
                <a:cs typeface="Arial" charset="0"/>
              </a:rPr>
              <a:t>住宅租金指数与空置率</a:t>
            </a:r>
            <a:endParaRPr lang="en-US" altLang="zh-CN" sz="3600" b="1" dirty="0">
              <a:ln w="1905"/>
              <a:solidFill>
                <a:srgbClr val="C50C46"/>
              </a:solidFill>
              <a:effectLst>
                <a:outerShdw blurRad="38100" dist="38100" dir="2700000" algn="tl">
                  <a:srgbClr val="000000">
                    <a:alpha val="43137"/>
                  </a:srgbClr>
                </a:outerShdw>
              </a:effectLst>
              <a:latin typeface="Candara" pitchFamily="34" charset="0"/>
              <a:cs typeface="Arial" charset="0"/>
            </a:endParaRPr>
          </a:p>
        </p:txBody>
      </p:sp>
      <p:sp>
        <p:nvSpPr>
          <p:cNvPr id="12" name="Rectangle 11"/>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pitchFamily="34" charset="0"/>
            </a:endParaRPr>
          </a:p>
        </p:txBody>
      </p:sp>
      <p:sp>
        <p:nvSpPr>
          <p:cNvPr id="13" name="Title 1"/>
          <p:cNvSpPr txBox="1">
            <a:spLocks/>
          </p:cNvSpPr>
          <p:nvPr/>
        </p:nvSpPr>
        <p:spPr>
          <a:xfrm>
            <a:off x="0" y="981075"/>
            <a:ext cx="9144000" cy="331788"/>
          </a:xfrm>
          <a:prstGeom prst="rect">
            <a:avLst/>
          </a:prstGeom>
          <a:solidFill>
            <a:schemeClr val="bg2">
              <a:lumMod val="75000"/>
            </a:schemeClr>
          </a:solidFill>
        </p:spPr>
        <p:txBody>
          <a:bodyPr lIns="0" tIns="0" rIns="0" bIns="0" anchor="ctr">
            <a:spAutoFit/>
          </a:bodyPr>
          <a:lstStyle/>
          <a:p>
            <a:pPr algn="ctr" defTabSz="912813" fontAlgn="auto">
              <a:lnSpc>
                <a:spcPct val="90000"/>
              </a:lnSpc>
              <a:spcBef>
                <a:spcPts val="0"/>
              </a:spcBef>
              <a:spcAft>
                <a:spcPts val="0"/>
              </a:spcAft>
              <a:defRPr/>
            </a:pPr>
            <a:r>
              <a:rPr lang="zh-CN" altLang="en-US" sz="2400" b="1" spc="-150" dirty="0" smtClean="0">
                <a:ln w="3175">
                  <a:noFill/>
                </a:ln>
                <a:latin typeface="Candara" pitchFamily="34" charset="0"/>
                <a:cs typeface="Arial" charset="0"/>
              </a:rPr>
              <a:t>租金空置率保持稳定</a:t>
            </a:r>
            <a:endParaRPr lang="en-US" altLang="zh-CN" sz="2400" b="1" spc="-150" dirty="0">
              <a:ln w="3175">
                <a:noFill/>
              </a:ln>
              <a:latin typeface="Candara" pitchFamily="34" charset="0"/>
              <a:cs typeface="Arial" charset="0"/>
            </a:endParaRPr>
          </a:p>
        </p:txBody>
      </p:sp>
      <p:sp>
        <p:nvSpPr>
          <p:cNvPr id="14" name="TextBox 13"/>
          <p:cNvSpPr txBox="1"/>
          <p:nvPr/>
        </p:nvSpPr>
        <p:spPr>
          <a:xfrm>
            <a:off x="1835696" y="1556792"/>
            <a:ext cx="5514651" cy="400110"/>
          </a:xfrm>
          <a:prstGeom prst="rect">
            <a:avLst/>
          </a:prstGeom>
          <a:noFill/>
        </p:spPr>
        <p:txBody>
          <a:bodyPr wrap="none" rtlCol="0">
            <a:spAutoFit/>
          </a:bodyPr>
          <a:lstStyle/>
          <a:p>
            <a:r>
              <a:rPr lang="zh-CN" altLang="en-US" sz="2000" b="1" dirty="0" smtClean="0"/>
              <a:t>新加坡拥有</a:t>
            </a:r>
            <a:r>
              <a:rPr lang="en-US" altLang="zh-CN" sz="2000" b="1" dirty="0" smtClean="0"/>
              <a:t>53</a:t>
            </a:r>
            <a:r>
              <a:rPr lang="zh-CN" altLang="en-US" sz="2000" b="1" dirty="0" smtClean="0"/>
              <a:t>万永久居民及</a:t>
            </a:r>
            <a:r>
              <a:rPr lang="en-US" altLang="zh-CN" sz="2000" b="1" dirty="0" smtClean="0"/>
              <a:t>149</a:t>
            </a:r>
            <a:r>
              <a:rPr lang="zh-CN" altLang="en-US" sz="2000" b="1" dirty="0" smtClean="0"/>
              <a:t>万外籍流动人口</a:t>
            </a:r>
            <a:endParaRPr lang="zh-CN" altLang="en-US" sz="2000" b="1" dirty="0"/>
          </a:p>
        </p:txBody>
      </p:sp>
      <p:sp>
        <p:nvSpPr>
          <p:cNvPr id="15" name="Rectangle 15"/>
          <p:cNvSpPr>
            <a:spLocks noChangeArrowheads="1"/>
          </p:cNvSpPr>
          <p:nvPr/>
        </p:nvSpPr>
        <p:spPr bwMode="auto">
          <a:xfrm>
            <a:off x="0" y="1477324"/>
            <a:ext cx="1114408" cy="369332"/>
          </a:xfrm>
          <a:prstGeom prst="rect">
            <a:avLst/>
          </a:prstGeom>
          <a:noFill/>
          <a:ln w="9525">
            <a:noFill/>
            <a:miter lim="800000"/>
            <a:headEnd/>
            <a:tailEnd/>
          </a:ln>
        </p:spPr>
        <p:txBody>
          <a:bodyPr wrap="none">
            <a:spAutoFit/>
          </a:bodyPr>
          <a:lstStyle/>
          <a:p>
            <a:r>
              <a:rPr lang="zh-CN" altLang="en-US" b="1" dirty="0" smtClean="0">
                <a:latin typeface="Candara" pitchFamily="34" charset="0"/>
              </a:rPr>
              <a:t>租金指数</a:t>
            </a:r>
            <a:endParaRPr lang="en-SG" b="1" dirty="0">
              <a:latin typeface="Candara" pitchFamily="34" charset="0"/>
            </a:endParaRPr>
          </a:p>
        </p:txBody>
      </p:sp>
      <p:sp>
        <p:nvSpPr>
          <p:cNvPr id="16" name="Rectangle 14"/>
          <p:cNvSpPr>
            <a:spLocks noChangeArrowheads="1"/>
          </p:cNvSpPr>
          <p:nvPr/>
        </p:nvSpPr>
        <p:spPr bwMode="auto">
          <a:xfrm>
            <a:off x="7902277" y="1479451"/>
            <a:ext cx="998991" cy="369332"/>
          </a:xfrm>
          <a:prstGeom prst="rect">
            <a:avLst/>
          </a:prstGeom>
          <a:noFill/>
          <a:ln w="9525">
            <a:noFill/>
            <a:miter lim="800000"/>
            <a:headEnd/>
            <a:tailEnd/>
          </a:ln>
        </p:spPr>
        <p:txBody>
          <a:bodyPr wrap="none">
            <a:spAutoFit/>
          </a:bodyPr>
          <a:lstStyle/>
          <a:p>
            <a:pPr>
              <a:defRPr/>
            </a:pPr>
            <a:r>
              <a:rPr lang="zh-CN" altLang="en-US" b="1" dirty="0" smtClean="0">
                <a:effectLst>
                  <a:outerShdw blurRad="38100" dist="38100" dir="2700000" algn="tl">
                    <a:srgbClr val="C0C0C0"/>
                  </a:outerShdw>
                </a:effectLst>
                <a:latin typeface="Candara" pitchFamily="34" charset="0"/>
              </a:rPr>
              <a:t>空置率</a:t>
            </a:r>
            <a:r>
              <a:rPr lang="en-US" b="1" dirty="0" smtClean="0">
                <a:effectLst>
                  <a:outerShdw blurRad="38100" dist="38100" dir="2700000" algn="tl">
                    <a:srgbClr val="C0C0C0"/>
                  </a:outerShdw>
                </a:effectLst>
                <a:latin typeface="Candara" pitchFamily="34" charset="0"/>
              </a:rPr>
              <a:t>%</a:t>
            </a:r>
            <a:endParaRPr lang="en-SG" b="1" dirty="0">
              <a:effectLst>
                <a:outerShdw blurRad="38100" dist="38100" dir="2700000" algn="tl">
                  <a:srgbClr val="C0C0C0"/>
                </a:outerShdw>
              </a:effectLst>
              <a:latin typeface="Candara" pitchFamily="34" charset="0"/>
            </a:endParaRPr>
          </a:p>
        </p:txBody>
      </p:sp>
      <p:pic>
        <p:nvPicPr>
          <p:cNvPr id="17" name="Picture 16" descr="2013-05-20_175025.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46228" y="5917006"/>
            <a:ext cx="5112568" cy="450281"/>
          </a:xfrm>
          <a:prstGeom prst="rect">
            <a:avLst/>
          </a:prstGeom>
        </p:spPr>
      </p:pic>
      <p:sp>
        <p:nvSpPr>
          <p:cNvPr id="18" name="TextBox 4"/>
          <p:cNvSpPr txBox="1">
            <a:spLocks noChangeArrowheads="1"/>
          </p:cNvSpPr>
          <p:nvPr/>
        </p:nvSpPr>
        <p:spPr bwMode="auto">
          <a:xfrm>
            <a:off x="71406" y="6286520"/>
            <a:ext cx="4718050" cy="523875"/>
          </a:xfrm>
          <a:prstGeom prst="rect">
            <a:avLst/>
          </a:prstGeom>
          <a:noFill/>
          <a:ln w="9525">
            <a:noFill/>
            <a:miter lim="800000"/>
            <a:headEnd/>
            <a:tailEnd/>
          </a:ln>
        </p:spPr>
        <p:txBody>
          <a:bodyPr>
            <a:spAutoFit/>
          </a:bodyPr>
          <a:lstStyle/>
          <a:p>
            <a:pPr eaLnBrk="0" hangingPunct="0"/>
            <a:r>
              <a:rPr lang="zh-CN" altLang="en-US" sz="1400" i="1" dirty="0" smtClean="0">
                <a:latin typeface="Calibri" pitchFamily="34" charset="0"/>
              </a:rPr>
              <a:t>来源</a:t>
            </a:r>
            <a:r>
              <a:rPr lang="en-US" sz="1400" i="1" dirty="0" smtClean="0">
                <a:latin typeface="Calibri" pitchFamily="34" charset="0"/>
              </a:rPr>
              <a:t>: </a:t>
            </a:r>
            <a:r>
              <a:rPr lang="zh-CN" altLang="en-US" sz="1400" i="1" dirty="0" smtClean="0">
                <a:latin typeface="Calibri" pitchFamily="34" charset="0"/>
              </a:rPr>
              <a:t>市区重建局</a:t>
            </a:r>
            <a:endParaRPr lang="en-US" sz="1400" i="1" dirty="0">
              <a:latin typeface="Calibri" pitchFamily="34" charset="0"/>
            </a:endParaRPr>
          </a:p>
          <a:p>
            <a:pPr eaLnBrk="0" hangingPunct="0"/>
            <a:r>
              <a:rPr lang="zh-CN" altLang="en-US" sz="1400" i="1" dirty="0" smtClean="0">
                <a:latin typeface="Calibri" pitchFamily="34" charset="0"/>
              </a:rPr>
              <a:t>注：所有住宅类型，不包括执行共管公寓</a:t>
            </a:r>
            <a:endParaRPr lang="en-US" altLang="zh-CN" sz="1400" i="1" dirty="0">
              <a:latin typeface="Calibri" pitchFamily="34"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a:spLocks noChangeArrowheads="1"/>
          </p:cNvSpPr>
          <p:nvPr/>
        </p:nvSpPr>
        <p:spPr bwMode="auto">
          <a:xfrm>
            <a:off x="0" y="0"/>
            <a:ext cx="9144000" cy="90872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强劲的需求</a:t>
            </a:r>
            <a:endParaRPr lang="en-US" altLang="zh-CN"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endParaRPr>
          </a:p>
          <a:p>
            <a:pPr marL="0" lvl="1" algn="ctr" eaLnBrk="0" hangingPunct="0">
              <a:defRPr/>
            </a:pPr>
            <a:r>
              <a:rPr lang="zh-CN" altLang="en-US" sz="36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新加坡住宅年销售量</a:t>
            </a:r>
            <a:endParaRPr lang="en-US" altLang="zh-CN" sz="36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cxnSp>
        <p:nvCxnSpPr>
          <p:cNvPr id="30" name="Straight Connector 29"/>
          <p:cNvCxnSpPr/>
          <p:nvPr/>
        </p:nvCxnSpPr>
        <p:spPr bwMode="auto">
          <a:xfrm rot="5400000" flipH="1" flipV="1">
            <a:off x="-45244" y="3390107"/>
            <a:ext cx="3805237" cy="0"/>
          </a:xfrm>
          <a:prstGeom prst="line">
            <a:avLst/>
          </a:prstGeom>
          <a:ln w="15875">
            <a:solidFill>
              <a:srgbClr val="0070C0"/>
            </a:solidFill>
          </a:ln>
        </p:spPr>
        <p:style>
          <a:lnRef idx="1">
            <a:schemeClr val="accent1"/>
          </a:lnRef>
          <a:fillRef idx="0">
            <a:schemeClr val="accent1"/>
          </a:fillRef>
          <a:effectRef idx="0">
            <a:schemeClr val="accent1"/>
          </a:effectRef>
          <a:fontRef idx="minor">
            <a:schemeClr val="tx1"/>
          </a:fontRef>
        </p:style>
      </p:cxnSp>
      <p:graphicFrame>
        <p:nvGraphicFramePr>
          <p:cNvPr id="6146" name="Chart 31"/>
          <p:cNvGraphicFramePr>
            <a:graphicFrameLocks/>
          </p:cNvGraphicFramePr>
          <p:nvPr/>
        </p:nvGraphicFramePr>
        <p:xfrm>
          <a:off x="128588" y="1577975"/>
          <a:ext cx="9066212" cy="4695825"/>
        </p:xfrm>
        <a:graphic>
          <a:graphicData uri="http://schemas.openxmlformats.org/presentationml/2006/ole">
            <mc:AlternateContent xmlns:mc="http://schemas.openxmlformats.org/markup-compatibility/2006">
              <mc:Choice xmlns:v="urn:schemas-microsoft-com:vml" Requires="v">
                <p:oleObj spid="_x0000_s307210" r:id="rId4" imgW="9065538" imgH="4694327" progId="Excel.Sheet.8">
                  <p:embed/>
                </p:oleObj>
              </mc:Choice>
              <mc:Fallback>
                <p:oleObj r:id="rId4" imgW="9065538" imgH="4694327" progId="Excel.Sheet.8">
                  <p:embed/>
                  <p:pic>
                    <p:nvPicPr>
                      <p:cNvPr id="0"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588" y="1577975"/>
                        <a:ext cx="9066212" cy="4695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4" name="Straight Connector 33"/>
          <p:cNvCxnSpPr/>
          <p:nvPr/>
        </p:nvCxnSpPr>
        <p:spPr bwMode="auto">
          <a:xfrm rot="16200000" flipV="1">
            <a:off x="6111081" y="3180557"/>
            <a:ext cx="4214813" cy="635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auto">
          <a:xfrm flipH="1" flipV="1">
            <a:off x="5065713" y="2070100"/>
            <a:ext cx="11112" cy="3221038"/>
          </a:xfrm>
          <a:prstGeom prst="line">
            <a:avLst/>
          </a:prstGeom>
          <a:ln w="158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auto">
          <a:xfrm rot="5400000" flipH="1" flipV="1">
            <a:off x="1229519" y="3390107"/>
            <a:ext cx="3805237" cy="0"/>
          </a:xfrm>
          <a:prstGeom prst="line">
            <a:avLst/>
          </a:prstGeom>
          <a:ln w="158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auto">
          <a:xfrm rot="16200000" flipV="1">
            <a:off x="4339431" y="3180557"/>
            <a:ext cx="4214813" cy="6350"/>
          </a:xfrm>
          <a:prstGeom prst="line">
            <a:avLst/>
          </a:prstGeom>
          <a:ln w="15875">
            <a:solidFill>
              <a:srgbClr val="0070C0"/>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a:solidFill>
                <a:srgbClr val="FFFFFF"/>
              </a:solidFill>
              <a:cs typeface="Arial" pitchFamily="34" charset="0"/>
            </a:endParaRPr>
          </a:p>
        </p:txBody>
      </p:sp>
      <p:sp>
        <p:nvSpPr>
          <p:cNvPr id="38" name="Rounded Rectangle 37"/>
          <p:cNvSpPr/>
          <p:nvPr/>
        </p:nvSpPr>
        <p:spPr bwMode="auto">
          <a:xfrm>
            <a:off x="5580112" y="1042579"/>
            <a:ext cx="1645082" cy="910636"/>
          </a:xfrm>
          <a:prstGeom prst="roundRect">
            <a:avLst/>
          </a:prstGeom>
          <a:solidFill>
            <a:schemeClr val="tx2"/>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lvl1pPr defTabSz="912813" eaLnBrk="0" hangingPunct="0">
              <a:defRPr>
                <a:solidFill>
                  <a:schemeClr val="tx1"/>
                </a:solidFill>
                <a:latin typeface="Arial" pitchFamily="34" charset="0"/>
                <a:cs typeface="Arial" pitchFamily="34" charset="0"/>
              </a:defRPr>
            </a:lvl1pPr>
            <a:lvl2pPr marL="742950" indent="-285750" defTabSz="912813" eaLnBrk="0" hangingPunct="0">
              <a:defRPr>
                <a:solidFill>
                  <a:schemeClr val="tx1"/>
                </a:solidFill>
                <a:latin typeface="Arial" pitchFamily="34" charset="0"/>
                <a:cs typeface="Arial" pitchFamily="34" charset="0"/>
              </a:defRPr>
            </a:lvl2pPr>
            <a:lvl3pPr marL="1143000" indent="-228600" defTabSz="912813" eaLnBrk="0" hangingPunct="0">
              <a:defRPr>
                <a:solidFill>
                  <a:schemeClr val="tx1"/>
                </a:solidFill>
                <a:latin typeface="Arial" pitchFamily="34" charset="0"/>
                <a:cs typeface="Arial" pitchFamily="34" charset="0"/>
              </a:defRPr>
            </a:lvl3pPr>
            <a:lvl4pPr marL="1600200" indent="-228600" defTabSz="912813" eaLnBrk="0" hangingPunct="0">
              <a:defRPr>
                <a:solidFill>
                  <a:schemeClr val="tx1"/>
                </a:solidFill>
                <a:latin typeface="Arial" pitchFamily="34" charset="0"/>
                <a:cs typeface="Arial" pitchFamily="34" charset="0"/>
              </a:defRPr>
            </a:lvl4pPr>
            <a:lvl5pPr marL="2057400" indent="-228600" defTabSz="912813" eaLnBrk="0" hangingPunct="0">
              <a:defRPr>
                <a:solidFill>
                  <a:schemeClr val="tx1"/>
                </a:solidFill>
                <a:latin typeface="Arial"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SG" sz="2300">
              <a:solidFill>
                <a:schemeClr val="bg1"/>
              </a:solidFill>
              <a:effectLst>
                <a:outerShdw blurRad="38100" dist="38100" dir="2700000" algn="tl">
                  <a:srgbClr val="C0C0C0"/>
                </a:outerShdw>
              </a:effectLst>
              <a:latin typeface="Segoe"/>
            </a:endParaRPr>
          </a:p>
        </p:txBody>
      </p:sp>
      <p:sp>
        <p:nvSpPr>
          <p:cNvPr id="31" name="Rounded Rectangle 30"/>
          <p:cNvSpPr/>
          <p:nvPr/>
        </p:nvSpPr>
        <p:spPr bwMode="auto">
          <a:xfrm>
            <a:off x="2505303" y="1057546"/>
            <a:ext cx="2571768" cy="809758"/>
          </a:xfrm>
          <a:prstGeom prst="roundRect">
            <a:avLst/>
          </a:prstGeom>
          <a:solidFill>
            <a:schemeClr val="tx2"/>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lvl1pPr defTabSz="912813" eaLnBrk="0" hangingPunct="0">
              <a:defRPr>
                <a:solidFill>
                  <a:schemeClr val="tx1"/>
                </a:solidFill>
                <a:latin typeface="Arial" pitchFamily="34" charset="0"/>
                <a:cs typeface="Arial" pitchFamily="34" charset="0"/>
              </a:defRPr>
            </a:lvl1pPr>
            <a:lvl2pPr marL="742950" indent="-285750" defTabSz="912813" eaLnBrk="0" hangingPunct="0">
              <a:defRPr>
                <a:solidFill>
                  <a:schemeClr val="tx1"/>
                </a:solidFill>
                <a:latin typeface="Arial" pitchFamily="34" charset="0"/>
                <a:cs typeface="Arial" pitchFamily="34" charset="0"/>
              </a:defRPr>
            </a:lvl2pPr>
            <a:lvl3pPr marL="1143000" indent="-228600" defTabSz="912813" eaLnBrk="0" hangingPunct="0">
              <a:defRPr>
                <a:solidFill>
                  <a:schemeClr val="tx1"/>
                </a:solidFill>
                <a:latin typeface="Arial" pitchFamily="34" charset="0"/>
                <a:cs typeface="Arial" pitchFamily="34" charset="0"/>
              </a:defRPr>
            </a:lvl3pPr>
            <a:lvl4pPr marL="1600200" indent="-228600" defTabSz="912813" eaLnBrk="0" hangingPunct="0">
              <a:defRPr>
                <a:solidFill>
                  <a:schemeClr val="tx1"/>
                </a:solidFill>
                <a:latin typeface="Arial" pitchFamily="34" charset="0"/>
                <a:cs typeface="Arial" pitchFamily="34" charset="0"/>
              </a:defRPr>
            </a:lvl4pPr>
            <a:lvl5pPr marL="2057400" indent="-228600" defTabSz="912813" eaLnBrk="0" hangingPunct="0">
              <a:defRPr>
                <a:solidFill>
                  <a:schemeClr val="tx1"/>
                </a:solidFill>
                <a:latin typeface="Arial"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SG" sz="2300">
              <a:solidFill>
                <a:schemeClr val="bg1"/>
              </a:solidFill>
              <a:effectLst>
                <a:outerShdw blurRad="38100" dist="38100" dir="2700000" algn="tl">
                  <a:srgbClr val="C0C0C0"/>
                </a:outerShdw>
              </a:effectLst>
              <a:latin typeface="Segoe"/>
            </a:endParaRPr>
          </a:p>
        </p:txBody>
      </p:sp>
      <p:sp>
        <p:nvSpPr>
          <p:cNvPr id="6162" name="TextBox 36"/>
          <p:cNvSpPr txBox="1">
            <a:spLocks noChangeArrowheads="1"/>
          </p:cNvSpPr>
          <p:nvPr/>
        </p:nvSpPr>
        <p:spPr bwMode="auto">
          <a:xfrm>
            <a:off x="323850" y="1322388"/>
            <a:ext cx="6048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zh-CN" sz="1600" b="1">
                <a:latin typeface="Arial Narrow" pitchFamily="34" charset="0"/>
              </a:rPr>
              <a:t>Units</a:t>
            </a:r>
            <a:endParaRPr lang="en-SG" sz="1600" b="1">
              <a:latin typeface="Arial Narrow" pitchFamily="34" charset="0"/>
            </a:endParaRPr>
          </a:p>
        </p:txBody>
      </p:sp>
      <p:sp>
        <p:nvSpPr>
          <p:cNvPr id="25" name="Rectangle 24"/>
          <p:cNvSpPr>
            <a:spLocks noChangeArrowheads="1"/>
          </p:cNvSpPr>
          <p:nvPr/>
        </p:nvSpPr>
        <p:spPr bwMode="auto">
          <a:xfrm>
            <a:off x="2914650" y="1008063"/>
            <a:ext cx="2233613" cy="788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defRPr/>
            </a:pPr>
            <a:r>
              <a:rPr lang="en-US" altLang="zh-CN" sz="1600" b="1" dirty="0">
                <a:solidFill>
                  <a:schemeClr val="bg1"/>
                </a:solidFill>
                <a:latin typeface="Calibri" pitchFamily="34" charset="0"/>
              </a:rPr>
              <a:t>2010/2: </a:t>
            </a:r>
            <a:r>
              <a:rPr lang="zh-CN" altLang="en-US" sz="1600" b="1" dirty="0">
                <a:solidFill>
                  <a:schemeClr val="bg1"/>
                </a:solidFill>
                <a:latin typeface="Calibri" pitchFamily="34" charset="0"/>
              </a:rPr>
              <a:t>卖方印花税</a:t>
            </a:r>
            <a:r>
              <a:rPr lang="en-US" altLang="zh-CN" sz="1600" b="1" dirty="0">
                <a:solidFill>
                  <a:schemeClr val="bg1"/>
                </a:solidFill>
                <a:latin typeface="Calibri" pitchFamily="34" charset="0"/>
              </a:rPr>
              <a:t>, 80% </a:t>
            </a:r>
            <a:r>
              <a:rPr lang="zh-CN" altLang="en-US" sz="1600" b="1" dirty="0">
                <a:solidFill>
                  <a:schemeClr val="bg1"/>
                </a:solidFill>
                <a:latin typeface="Calibri" pitchFamily="34" charset="0"/>
              </a:rPr>
              <a:t>贷款顶限</a:t>
            </a:r>
            <a:endParaRPr lang="en-US" altLang="zh-CN" sz="1600" b="1" dirty="0">
              <a:solidFill>
                <a:schemeClr val="bg1"/>
              </a:solidFill>
              <a:latin typeface="Calibri" pitchFamily="34" charset="0"/>
            </a:endParaRPr>
          </a:p>
        </p:txBody>
      </p:sp>
      <p:sp>
        <p:nvSpPr>
          <p:cNvPr id="28" name="Oval 27"/>
          <p:cNvSpPr/>
          <p:nvPr/>
        </p:nvSpPr>
        <p:spPr bwMode="auto">
          <a:xfrm>
            <a:off x="2555651" y="1129554"/>
            <a:ext cx="360040" cy="288032"/>
          </a:xfrm>
          <a:prstGeom prst="ellipse">
            <a:avLst/>
          </a:prstGeom>
          <a:solidFill>
            <a:srgbClr val="00B05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2813">
              <a:defRPr/>
            </a:pPr>
            <a:r>
              <a:rPr lang="en-US" b="1">
                <a:solidFill>
                  <a:srgbClr val="FFFFFF"/>
                </a:solidFill>
                <a:effectLst>
                  <a:outerShdw blurRad="38100" dist="38100" dir="2700000" algn="tl">
                    <a:srgbClr val="C0C0C0"/>
                  </a:outerShdw>
                </a:effectLst>
                <a:cs typeface="Arial" pitchFamily="34" charset="0"/>
              </a:rPr>
              <a:t>2</a:t>
            </a:r>
          </a:p>
        </p:txBody>
      </p:sp>
      <p:sp>
        <p:nvSpPr>
          <p:cNvPr id="29" name="Oval 28"/>
          <p:cNvSpPr/>
          <p:nvPr/>
        </p:nvSpPr>
        <p:spPr bwMode="auto">
          <a:xfrm>
            <a:off x="2555651" y="1489594"/>
            <a:ext cx="360040" cy="288032"/>
          </a:xfrm>
          <a:prstGeom prst="ellipse">
            <a:avLst/>
          </a:prstGeom>
          <a:solidFill>
            <a:srgbClr val="00B05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2813">
              <a:defRPr/>
            </a:pPr>
            <a:r>
              <a:rPr lang="en-US" b="1">
                <a:solidFill>
                  <a:srgbClr val="FFFFFF"/>
                </a:solidFill>
                <a:effectLst>
                  <a:outerShdw blurRad="38100" dist="38100" dir="2700000" algn="tl">
                    <a:srgbClr val="C0C0C0"/>
                  </a:outerShdw>
                </a:effectLst>
                <a:cs typeface="Arial" pitchFamily="34" charset="0"/>
              </a:rPr>
              <a:t>3</a:t>
            </a:r>
          </a:p>
        </p:txBody>
      </p:sp>
      <p:sp>
        <p:nvSpPr>
          <p:cNvPr id="33" name="Rectangle 18"/>
          <p:cNvSpPr>
            <a:spLocks noChangeArrowheads="1"/>
          </p:cNvSpPr>
          <p:nvPr/>
        </p:nvSpPr>
        <p:spPr bwMode="auto">
          <a:xfrm>
            <a:off x="5901732" y="1076965"/>
            <a:ext cx="1437270" cy="738664"/>
          </a:xfrm>
          <a:prstGeom prst="rect">
            <a:avLst/>
          </a:prstGeom>
          <a:noFill/>
          <a:ln w="9525">
            <a:noFill/>
            <a:miter lim="800000"/>
            <a:headEnd/>
            <a:tailEnd/>
          </a:ln>
        </p:spPr>
        <p:txBody>
          <a:bodyPr wrap="square">
            <a:spAutoFit/>
          </a:bodyPr>
          <a:lstStyle/>
          <a:p>
            <a:pPr eaLnBrk="0" fontAlgn="auto" hangingPunct="0">
              <a:spcBef>
                <a:spcPts val="0"/>
              </a:spcBef>
              <a:spcAft>
                <a:spcPts val="0"/>
              </a:spcAft>
              <a:defRPr/>
            </a:pPr>
            <a:r>
              <a:rPr lang="en-US" altLang="ko-KR" sz="1400" b="1" i="1" u="sng" dirty="0">
                <a:solidFill>
                  <a:schemeClr val="bg1"/>
                </a:solidFill>
                <a:effectLst>
                  <a:outerShdw blurRad="38100" dist="38100" sx="1000" sy="1000" algn="tl">
                    <a:srgbClr val="000000"/>
                  </a:outerShdw>
                </a:effectLst>
                <a:latin typeface="Arial Narrow" pitchFamily="34" charset="0"/>
                <a:ea typeface="Gulim" pitchFamily="34" charset="-127"/>
                <a:cs typeface="Arial" charset="0"/>
              </a:rPr>
              <a:t>2012</a:t>
            </a:r>
            <a:r>
              <a:rPr lang="zh-CN" altLang="en-US" sz="1400" b="1" i="1" u="sng" dirty="0">
                <a:solidFill>
                  <a:schemeClr val="bg1"/>
                </a:solidFill>
                <a:effectLst>
                  <a:outerShdw blurRad="38100" dist="38100" sx="1000" sy="1000" algn="tl">
                    <a:srgbClr val="000000"/>
                  </a:outerShdw>
                </a:effectLst>
                <a:latin typeface="Arial Narrow" pitchFamily="34" charset="0"/>
                <a:ea typeface="Gulim" pitchFamily="34" charset="-127"/>
                <a:cs typeface="Arial" charset="0"/>
              </a:rPr>
              <a:t>年</a:t>
            </a:r>
            <a:r>
              <a:rPr lang="en-US" altLang="zh-CN" sz="1400" b="1" i="1" u="sng" dirty="0">
                <a:solidFill>
                  <a:schemeClr val="bg1"/>
                </a:solidFill>
                <a:effectLst>
                  <a:outerShdw blurRad="38100" dist="38100" sx="1000" sy="1000" algn="tl">
                    <a:srgbClr val="000000"/>
                  </a:outerShdw>
                </a:effectLst>
                <a:latin typeface="Arial Narrow" pitchFamily="34" charset="0"/>
                <a:ea typeface="Gulim" pitchFamily="34" charset="-127"/>
                <a:cs typeface="Arial" charset="0"/>
              </a:rPr>
              <a:t>10</a:t>
            </a:r>
            <a:r>
              <a:rPr lang="zh-CN" altLang="en-US" sz="1400" b="1" i="1" u="sng" dirty="0">
                <a:solidFill>
                  <a:schemeClr val="bg1"/>
                </a:solidFill>
                <a:effectLst>
                  <a:outerShdw blurRad="38100" dist="38100" sx="1000" sy="1000" algn="tl">
                    <a:srgbClr val="000000"/>
                  </a:outerShdw>
                </a:effectLst>
                <a:latin typeface="Arial Narrow" pitchFamily="34" charset="0"/>
                <a:ea typeface="Gulim" pitchFamily="34" charset="-127"/>
                <a:cs typeface="Arial" charset="0"/>
              </a:rPr>
              <a:t>月</a:t>
            </a:r>
            <a:endParaRPr lang="en-US" altLang="ko-KR" sz="1400" b="1" i="1" u="sng" dirty="0">
              <a:solidFill>
                <a:schemeClr val="bg1"/>
              </a:solidFill>
              <a:effectLst>
                <a:outerShdw blurRad="38100" dist="38100" sx="1000" sy="1000" algn="tl">
                  <a:srgbClr val="000000"/>
                </a:outerShdw>
              </a:effectLst>
              <a:latin typeface="Arial Narrow" pitchFamily="34" charset="0"/>
              <a:ea typeface="Gulim" pitchFamily="34" charset="-127"/>
              <a:cs typeface="Arial" charset="0"/>
            </a:endParaRPr>
          </a:p>
          <a:p>
            <a:pPr eaLnBrk="0" fontAlgn="auto" hangingPunct="0">
              <a:spcBef>
                <a:spcPts val="0"/>
              </a:spcBef>
              <a:spcAft>
                <a:spcPts val="0"/>
              </a:spcAft>
              <a:defRPr/>
            </a:pPr>
            <a:r>
              <a:rPr lang="en-US" altLang="ko-KR" sz="1400" b="1" dirty="0">
                <a:solidFill>
                  <a:schemeClr val="bg1"/>
                </a:solidFill>
                <a:effectLst>
                  <a:outerShdw blurRad="38100" dist="38100" sx="1000" sy="1000" algn="tl">
                    <a:srgbClr val="000000"/>
                  </a:outerShdw>
                </a:effectLst>
                <a:latin typeface="Arial Narrow" pitchFamily="34" charset="0"/>
                <a:ea typeface="Gulim" pitchFamily="34" charset="-127"/>
                <a:cs typeface="Arial" charset="0"/>
              </a:rPr>
              <a:t>40-60% </a:t>
            </a:r>
            <a:r>
              <a:rPr lang="zh-CN" altLang="en-US" sz="1400" b="1" dirty="0">
                <a:solidFill>
                  <a:schemeClr val="bg1"/>
                </a:solidFill>
                <a:effectLst>
                  <a:outerShdw blurRad="38100" dist="38100" sx="1000" sy="1000" algn="tl">
                    <a:srgbClr val="000000"/>
                  </a:outerShdw>
                </a:effectLst>
                <a:latin typeface="Arial Narrow" pitchFamily="34" charset="0"/>
                <a:ea typeface="Gulim" pitchFamily="34" charset="-127"/>
                <a:cs typeface="Arial" charset="0"/>
              </a:rPr>
              <a:t>贷款顶限</a:t>
            </a:r>
            <a:endParaRPr lang="en-US" altLang="ko-KR" sz="1400" b="1" dirty="0">
              <a:solidFill>
                <a:schemeClr val="bg1"/>
              </a:solidFill>
              <a:effectLst>
                <a:outerShdw blurRad="38100" dist="38100" sx="1000" sy="1000" algn="tl">
                  <a:srgbClr val="000000"/>
                </a:outerShdw>
              </a:effectLst>
              <a:latin typeface="Arial Narrow" pitchFamily="34" charset="0"/>
              <a:ea typeface="Gulim" pitchFamily="34" charset="-127"/>
              <a:cs typeface="Arial" charset="0"/>
            </a:endParaRPr>
          </a:p>
          <a:p>
            <a:pPr eaLnBrk="0" fontAlgn="auto" hangingPunct="0">
              <a:spcBef>
                <a:spcPts val="0"/>
              </a:spcBef>
              <a:spcAft>
                <a:spcPts val="0"/>
              </a:spcAft>
              <a:defRPr/>
            </a:pPr>
            <a:r>
              <a:rPr lang="zh-CN" altLang="en-US" sz="1400" b="1" dirty="0">
                <a:solidFill>
                  <a:schemeClr val="bg1"/>
                </a:solidFill>
                <a:effectLst>
                  <a:outerShdw blurRad="38100" dist="38100" sx="1000" sy="1000" algn="tl">
                    <a:srgbClr val="000000"/>
                  </a:outerShdw>
                </a:effectLst>
                <a:latin typeface="Arial Narrow" pitchFamily="34" charset="0"/>
                <a:ea typeface="Gulim" pitchFamily="34" charset="-127"/>
                <a:cs typeface="Arial" charset="0"/>
              </a:rPr>
              <a:t>最长</a:t>
            </a:r>
            <a:r>
              <a:rPr lang="en-US" altLang="zh-CN" sz="1400" b="1" dirty="0">
                <a:solidFill>
                  <a:schemeClr val="bg1"/>
                </a:solidFill>
                <a:effectLst>
                  <a:outerShdw blurRad="38100" dist="38100" sx="1000" sy="1000" algn="tl">
                    <a:srgbClr val="000000"/>
                  </a:outerShdw>
                </a:effectLst>
                <a:latin typeface="Arial Narrow" pitchFamily="34" charset="0"/>
                <a:ea typeface="Gulim" pitchFamily="34" charset="-127"/>
                <a:cs typeface="Arial" charset="0"/>
              </a:rPr>
              <a:t>35</a:t>
            </a:r>
            <a:r>
              <a:rPr lang="zh-CN" altLang="en-US" sz="1400" b="1" dirty="0">
                <a:solidFill>
                  <a:schemeClr val="bg1"/>
                </a:solidFill>
                <a:effectLst>
                  <a:outerShdw blurRad="38100" dist="38100" sx="1000" sy="1000" algn="tl">
                    <a:srgbClr val="000000"/>
                  </a:outerShdw>
                </a:effectLst>
                <a:latin typeface="Arial Narrow" pitchFamily="34" charset="0"/>
                <a:ea typeface="Gulim" pitchFamily="34" charset="-127"/>
                <a:cs typeface="Arial" charset="0"/>
              </a:rPr>
              <a:t>年贷款期</a:t>
            </a:r>
            <a:endParaRPr lang="en-US" altLang="ko-KR" sz="1400" b="1" dirty="0">
              <a:solidFill>
                <a:schemeClr val="bg1"/>
              </a:solidFill>
              <a:effectLst>
                <a:outerShdw blurRad="38100" dist="38100" sx="1000" sy="1000" algn="tl">
                  <a:srgbClr val="000000"/>
                </a:outerShdw>
              </a:effectLst>
              <a:latin typeface="Arial Narrow" pitchFamily="34" charset="0"/>
              <a:ea typeface="Gulim" pitchFamily="34" charset="-127"/>
              <a:cs typeface="Arial" charset="0"/>
            </a:endParaRPr>
          </a:p>
        </p:txBody>
      </p:sp>
      <p:sp>
        <p:nvSpPr>
          <p:cNvPr id="35" name="Oval 34"/>
          <p:cNvSpPr/>
          <p:nvPr/>
        </p:nvSpPr>
        <p:spPr bwMode="auto">
          <a:xfrm>
            <a:off x="5556584" y="1168011"/>
            <a:ext cx="360040" cy="432048"/>
          </a:xfrm>
          <a:prstGeom prst="ellipse">
            <a:avLst/>
          </a:prstGeom>
          <a:solidFill>
            <a:srgbClr val="00B05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2813">
              <a:defRPr/>
            </a:pPr>
            <a:r>
              <a:rPr lang="en-US" b="1" dirty="0">
                <a:solidFill>
                  <a:srgbClr val="FFFFFF"/>
                </a:solidFill>
                <a:effectLst>
                  <a:outerShdw blurRad="38100" dist="38100" dir="2700000" algn="tl">
                    <a:srgbClr val="C0C0C0"/>
                  </a:outerShdw>
                </a:effectLst>
                <a:cs typeface="Arial" pitchFamily="34" charset="0"/>
              </a:rPr>
              <a:t>6</a:t>
            </a:r>
          </a:p>
        </p:txBody>
      </p:sp>
      <p:sp>
        <p:nvSpPr>
          <p:cNvPr id="44" name="Rounded Rectangle 43"/>
          <p:cNvSpPr/>
          <p:nvPr/>
        </p:nvSpPr>
        <p:spPr bwMode="auto">
          <a:xfrm>
            <a:off x="1117326" y="1017681"/>
            <a:ext cx="1294434" cy="863526"/>
          </a:xfrm>
          <a:prstGeom prst="roundRect">
            <a:avLst/>
          </a:prstGeom>
          <a:solidFill>
            <a:schemeClr val="tx2"/>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lvl1pPr defTabSz="912813" eaLnBrk="0" hangingPunct="0">
              <a:defRPr>
                <a:solidFill>
                  <a:schemeClr val="tx1"/>
                </a:solidFill>
                <a:latin typeface="Arial" pitchFamily="34" charset="0"/>
                <a:cs typeface="Arial" pitchFamily="34" charset="0"/>
              </a:defRPr>
            </a:lvl1pPr>
            <a:lvl2pPr marL="742950" indent="-285750" defTabSz="912813" eaLnBrk="0" hangingPunct="0">
              <a:defRPr>
                <a:solidFill>
                  <a:schemeClr val="tx1"/>
                </a:solidFill>
                <a:latin typeface="Arial" pitchFamily="34" charset="0"/>
                <a:cs typeface="Arial" pitchFamily="34" charset="0"/>
              </a:defRPr>
            </a:lvl2pPr>
            <a:lvl3pPr marL="1143000" indent="-228600" defTabSz="912813" eaLnBrk="0" hangingPunct="0">
              <a:defRPr>
                <a:solidFill>
                  <a:schemeClr val="tx1"/>
                </a:solidFill>
                <a:latin typeface="Arial" pitchFamily="34" charset="0"/>
                <a:cs typeface="Arial" pitchFamily="34" charset="0"/>
              </a:defRPr>
            </a:lvl3pPr>
            <a:lvl4pPr marL="1600200" indent="-228600" defTabSz="912813" eaLnBrk="0" hangingPunct="0">
              <a:defRPr>
                <a:solidFill>
                  <a:schemeClr val="tx1"/>
                </a:solidFill>
                <a:latin typeface="Arial" pitchFamily="34" charset="0"/>
                <a:cs typeface="Arial" pitchFamily="34" charset="0"/>
              </a:defRPr>
            </a:lvl4pPr>
            <a:lvl5pPr marL="2057400" indent="-228600" defTabSz="912813" eaLnBrk="0" hangingPunct="0">
              <a:defRPr>
                <a:solidFill>
                  <a:schemeClr val="tx1"/>
                </a:solidFill>
                <a:latin typeface="Arial"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SG" sz="2300">
              <a:solidFill>
                <a:schemeClr val="bg1"/>
              </a:solidFill>
              <a:effectLst>
                <a:outerShdw blurRad="38100" dist="38100" dir="2700000" algn="tl">
                  <a:srgbClr val="C0C0C0"/>
                </a:outerShdw>
              </a:effectLst>
              <a:latin typeface="Segoe"/>
            </a:endParaRPr>
          </a:p>
        </p:txBody>
      </p:sp>
      <p:sp>
        <p:nvSpPr>
          <p:cNvPr id="46" name="Oval 45"/>
          <p:cNvSpPr/>
          <p:nvPr/>
        </p:nvSpPr>
        <p:spPr bwMode="auto">
          <a:xfrm>
            <a:off x="1189334" y="1089689"/>
            <a:ext cx="288032" cy="360040"/>
          </a:xfrm>
          <a:prstGeom prst="ellipse">
            <a:avLst/>
          </a:prstGeom>
          <a:solidFill>
            <a:srgbClr val="00B05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2813">
              <a:defRPr/>
            </a:pPr>
            <a:r>
              <a:rPr lang="en-US" sz="1600" b="1">
                <a:solidFill>
                  <a:srgbClr val="FFFFFF"/>
                </a:solidFill>
                <a:effectLst>
                  <a:outerShdw blurRad="38100" dist="38100" dir="2700000" algn="tl">
                    <a:srgbClr val="C0C0C0"/>
                  </a:outerShdw>
                </a:effectLst>
                <a:cs typeface="Arial" pitchFamily="34" charset="0"/>
              </a:rPr>
              <a:t>1</a:t>
            </a:r>
          </a:p>
        </p:txBody>
      </p:sp>
      <p:sp>
        <p:nvSpPr>
          <p:cNvPr id="53" name="Rounded Rectangle 52"/>
          <p:cNvSpPr/>
          <p:nvPr/>
        </p:nvSpPr>
        <p:spPr bwMode="auto">
          <a:xfrm>
            <a:off x="3347864" y="2079561"/>
            <a:ext cx="2571768" cy="809758"/>
          </a:xfrm>
          <a:prstGeom prst="roundRect">
            <a:avLst/>
          </a:prstGeom>
          <a:solidFill>
            <a:schemeClr val="tx2"/>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lvl1pPr defTabSz="912813" eaLnBrk="0" hangingPunct="0">
              <a:defRPr>
                <a:solidFill>
                  <a:schemeClr val="tx1"/>
                </a:solidFill>
                <a:latin typeface="Arial" pitchFamily="34" charset="0"/>
                <a:cs typeface="Arial" pitchFamily="34" charset="0"/>
              </a:defRPr>
            </a:lvl1pPr>
            <a:lvl2pPr marL="742950" indent="-285750" defTabSz="912813" eaLnBrk="0" hangingPunct="0">
              <a:defRPr>
                <a:solidFill>
                  <a:schemeClr val="tx1"/>
                </a:solidFill>
                <a:latin typeface="Arial" pitchFamily="34" charset="0"/>
                <a:cs typeface="Arial" pitchFamily="34" charset="0"/>
              </a:defRPr>
            </a:lvl2pPr>
            <a:lvl3pPr marL="1143000" indent="-228600" defTabSz="912813" eaLnBrk="0" hangingPunct="0">
              <a:defRPr>
                <a:solidFill>
                  <a:schemeClr val="tx1"/>
                </a:solidFill>
                <a:latin typeface="Arial" pitchFamily="34" charset="0"/>
                <a:cs typeface="Arial" pitchFamily="34" charset="0"/>
              </a:defRPr>
            </a:lvl3pPr>
            <a:lvl4pPr marL="1600200" indent="-228600" defTabSz="912813" eaLnBrk="0" hangingPunct="0">
              <a:defRPr>
                <a:solidFill>
                  <a:schemeClr val="tx1"/>
                </a:solidFill>
                <a:latin typeface="Arial" pitchFamily="34" charset="0"/>
                <a:cs typeface="Arial" pitchFamily="34" charset="0"/>
              </a:defRPr>
            </a:lvl4pPr>
            <a:lvl5pPr marL="2057400" indent="-228600" defTabSz="912813" eaLnBrk="0" hangingPunct="0">
              <a:defRPr>
                <a:solidFill>
                  <a:schemeClr val="tx1"/>
                </a:solidFill>
                <a:latin typeface="Arial"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SG" sz="2300">
              <a:solidFill>
                <a:schemeClr val="bg1"/>
              </a:solidFill>
              <a:effectLst>
                <a:outerShdw blurRad="38100" dist="38100" dir="2700000" algn="tl">
                  <a:srgbClr val="C0C0C0"/>
                </a:outerShdw>
              </a:effectLst>
              <a:latin typeface="Segoe"/>
            </a:endParaRPr>
          </a:p>
        </p:txBody>
      </p:sp>
      <p:sp>
        <p:nvSpPr>
          <p:cNvPr id="54" name="Rectangle 53"/>
          <p:cNvSpPr>
            <a:spLocks noChangeArrowheads="1"/>
          </p:cNvSpPr>
          <p:nvPr/>
        </p:nvSpPr>
        <p:spPr bwMode="auto">
          <a:xfrm>
            <a:off x="3716669" y="2028825"/>
            <a:ext cx="23674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fontAlgn="auto" hangingPunct="0">
              <a:spcBef>
                <a:spcPts val="0"/>
              </a:spcBef>
              <a:spcAft>
                <a:spcPts val="0"/>
              </a:spcAft>
              <a:defRPr/>
            </a:pPr>
            <a:r>
              <a:rPr lang="en-US" altLang="ko-KR" sz="1400" b="1" i="1" u="sng" dirty="0">
                <a:solidFill>
                  <a:schemeClr val="bg1"/>
                </a:solidFill>
                <a:effectLst>
                  <a:outerShdw blurRad="38100" dist="38100" sx="1000" sy="1000" algn="tl">
                    <a:srgbClr val="000000"/>
                  </a:outerShdw>
                </a:effectLst>
                <a:latin typeface="Arial Narrow" pitchFamily="34" charset="0"/>
                <a:ea typeface="Gulim" pitchFamily="34" charset="-127"/>
                <a:cs typeface="Arial" charset="0"/>
              </a:rPr>
              <a:t>2011</a:t>
            </a:r>
            <a:r>
              <a:rPr lang="zh-CN" altLang="en-US" sz="1400" b="1" i="1" u="sng" dirty="0">
                <a:solidFill>
                  <a:schemeClr val="bg1"/>
                </a:solidFill>
                <a:effectLst>
                  <a:outerShdw blurRad="38100" dist="38100" sx="1000" sy="1000" algn="tl">
                    <a:srgbClr val="000000"/>
                  </a:outerShdw>
                </a:effectLst>
                <a:latin typeface="Arial Narrow" pitchFamily="34" charset="0"/>
                <a:ea typeface="Gulim" pitchFamily="34" charset="-127"/>
                <a:cs typeface="Arial" charset="0"/>
              </a:rPr>
              <a:t>年</a:t>
            </a:r>
            <a:r>
              <a:rPr lang="en-US" altLang="zh-CN" sz="1400" b="1" i="1" u="sng" dirty="0">
                <a:solidFill>
                  <a:schemeClr val="bg1"/>
                </a:solidFill>
                <a:effectLst>
                  <a:outerShdw blurRad="38100" dist="38100" sx="1000" sy="1000" algn="tl">
                    <a:srgbClr val="000000"/>
                  </a:outerShdw>
                </a:effectLst>
                <a:latin typeface="Arial Narrow" pitchFamily="34" charset="0"/>
                <a:ea typeface="Gulim" pitchFamily="34" charset="-127"/>
                <a:cs typeface="Arial" charset="0"/>
              </a:rPr>
              <a:t>1</a:t>
            </a:r>
            <a:r>
              <a:rPr lang="zh-CN" altLang="en-US" sz="1400" b="1" i="1" u="sng" dirty="0">
                <a:solidFill>
                  <a:schemeClr val="bg1"/>
                </a:solidFill>
                <a:effectLst>
                  <a:outerShdw blurRad="38100" dist="38100" sx="1000" sy="1000" algn="tl">
                    <a:srgbClr val="000000"/>
                  </a:outerShdw>
                </a:effectLst>
                <a:latin typeface="Arial Narrow" pitchFamily="34" charset="0"/>
                <a:ea typeface="Gulim" pitchFamily="34" charset="-127"/>
                <a:cs typeface="Arial" charset="0"/>
              </a:rPr>
              <a:t>月</a:t>
            </a:r>
            <a:endParaRPr lang="en-US" altLang="ko-KR" sz="1400" b="1" i="1" u="sng" dirty="0">
              <a:solidFill>
                <a:schemeClr val="bg1"/>
              </a:solidFill>
              <a:effectLst>
                <a:outerShdw blurRad="38100" dist="38100" sx="1000" sy="1000" algn="tl">
                  <a:srgbClr val="000000"/>
                </a:outerShdw>
              </a:effectLst>
              <a:latin typeface="Arial Narrow" pitchFamily="34" charset="0"/>
              <a:ea typeface="Gulim" pitchFamily="34" charset="-127"/>
              <a:cs typeface="Arial" charset="0"/>
            </a:endParaRPr>
          </a:p>
          <a:p>
            <a:pPr eaLnBrk="0" fontAlgn="auto" hangingPunct="0">
              <a:spcBef>
                <a:spcPts val="0"/>
              </a:spcBef>
              <a:spcAft>
                <a:spcPts val="0"/>
              </a:spcAft>
              <a:defRPr/>
            </a:pPr>
            <a:r>
              <a:rPr lang="zh-CN" altLang="en-US" sz="1400" b="1" dirty="0">
                <a:solidFill>
                  <a:schemeClr val="bg1"/>
                </a:solidFill>
                <a:effectLst>
                  <a:outerShdw blurRad="38100" dist="38100" sx="1000" sy="1000" algn="tl">
                    <a:srgbClr val="000000"/>
                  </a:outerShdw>
                </a:effectLst>
                <a:latin typeface="Arial Narrow" pitchFamily="34" charset="0"/>
                <a:ea typeface="Gulim" pitchFamily="34" charset="-127"/>
                <a:cs typeface="Arial" charset="0"/>
              </a:rPr>
              <a:t>卖方印花税；</a:t>
            </a:r>
            <a:r>
              <a:rPr lang="en-US" altLang="ko-KR" sz="1400" b="1" dirty="0">
                <a:solidFill>
                  <a:schemeClr val="bg1"/>
                </a:solidFill>
                <a:effectLst>
                  <a:outerShdw blurRad="38100" dist="38100" sx="1000" sy="1000" algn="tl">
                    <a:srgbClr val="000000"/>
                  </a:outerShdw>
                </a:effectLst>
                <a:latin typeface="Arial Narrow" pitchFamily="34" charset="0"/>
                <a:ea typeface="Gulim" pitchFamily="34" charset="-127"/>
                <a:cs typeface="Arial" charset="0"/>
              </a:rPr>
              <a:t>60% </a:t>
            </a:r>
            <a:r>
              <a:rPr lang="zh-CN" altLang="en-US" sz="1400" b="1" dirty="0">
                <a:solidFill>
                  <a:schemeClr val="bg1"/>
                </a:solidFill>
                <a:effectLst>
                  <a:outerShdw blurRad="38100" dist="38100" sx="1000" sy="1000" algn="tl">
                    <a:srgbClr val="000000"/>
                  </a:outerShdw>
                </a:effectLst>
                <a:latin typeface="Arial Narrow" pitchFamily="34" charset="0"/>
                <a:ea typeface="Gulim" pitchFamily="34" charset="-127"/>
                <a:cs typeface="Arial" charset="0"/>
              </a:rPr>
              <a:t>贷款顶限</a:t>
            </a:r>
            <a:endParaRPr lang="en-US" altLang="ko-KR" sz="1400" b="1" dirty="0">
              <a:solidFill>
                <a:schemeClr val="bg1"/>
              </a:solidFill>
              <a:effectLst>
                <a:outerShdw blurRad="38100" dist="38100" sx="1000" sy="1000" algn="tl">
                  <a:srgbClr val="000000"/>
                </a:outerShdw>
              </a:effectLst>
              <a:latin typeface="Arial Narrow" pitchFamily="34" charset="0"/>
              <a:ea typeface="Gulim" pitchFamily="34" charset="-127"/>
              <a:cs typeface="Arial" charset="0"/>
            </a:endParaRPr>
          </a:p>
          <a:p>
            <a:pPr eaLnBrk="0" fontAlgn="auto" hangingPunct="0">
              <a:spcBef>
                <a:spcPts val="0"/>
              </a:spcBef>
              <a:spcAft>
                <a:spcPts val="0"/>
              </a:spcAft>
              <a:defRPr/>
            </a:pPr>
            <a:r>
              <a:rPr lang="en-US" altLang="ko-KR" sz="1400" b="1" i="1" u="sng" dirty="0">
                <a:solidFill>
                  <a:schemeClr val="bg1"/>
                </a:solidFill>
                <a:effectLst>
                  <a:outerShdw blurRad="38100" dist="38100" sx="1000" sy="1000" algn="tl">
                    <a:srgbClr val="000000"/>
                  </a:outerShdw>
                </a:effectLst>
                <a:latin typeface="Arial Narrow" pitchFamily="34" charset="0"/>
                <a:ea typeface="Gulim" pitchFamily="34" charset="-127"/>
                <a:cs typeface="Arial" charset="0"/>
              </a:rPr>
              <a:t>2011</a:t>
            </a:r>
            <a:r>
              <a:rPr lang="zh-CN" altLang="en-US" sz="1400" b="1" i="1" u="sng" dirty="0">
                <a:solidFill>
                  <a:schemeClr val="bg1"/>
                </a:solidFill>
                <a:effectLst>
                  <a:outerShdw blurRad="38100" dist="38100" sx="1000" sy="1000" algn="tl">
                    <a:srgbClr val="000000"/>
                  </a:outerShdw>
                </a:effectLst>
                <a:latin typeface="Arial Narrow" pitchFamily="34" charset="0"/>
                <a:ea typeface="Gulim" pitchFamily="34" charset="-127"/>
                <a:cs typeface="Arial" charset="0"/>
              </a:rPr>
              <a:t>年</a:t>
            </a:r>
            <a:r>
              <a:rPr lang="en-US" altLang="zh-CN" sz="1400" b="1" i="1" u="sng" dirty="0">
                <a:solidFill>
                  <a:schemeClr val="bg1"/>
                </a:solidFill>
                <a:effectLst>
                  <a:outerShdw blurRad="38100" dist="38100" sx="1000" sy="1000" algn="tl">
                    <a:srgbClr val="000000"/>
                  </a:outerShdw>
                </a:effectLst>
                <a:latin typeface="Arial Narrow" pitchFamily="34" charset="0"/>
                <a:ea typeface="Gulim" pitchFamily="34" charset="-127"/>
                <a:cs typeface="Arial" charset="0"/>
              </a:rPr>
              <a:t>12</a:t>
            </a:r>
            <a:r>
              <a:rPr lang="zh-CN" altLang="en-US" sz="1400" b="1" i="1" u="sng" dirty="0">
                <a:solidFill>
                  <a:schemeClr val="bg1"/>
                </a:solidFill>
                <a:effectLst>
                  <a:outerShdw blurRad="38100" dist="38100" sx="1000" sy="1000" algn="tl">
                    <a:srgbClr val="000000"/>
                  </a:outerShdw>
                </a:effectLst>
                <a:latin typeface="Arial Narrow" pitchFamily="34" charset="0"/>
                <a:ea typeface="Gulim" pitchFamily="34" charset="-127"/>
                <a:cs typeface="Arial" charset="0"/>
              </a:rPr>
              <a:t>月</a:t>
            </a:r>
            <a:endParaRPr lang="en-US" altLang="ko-KR" sz="1400" b="1" i="1" u="sng" dirty="0">
              <a:solidFill>
                <a:schemeClr val="bg1"/>
              </a:solidFill>
              <a:effectLst>
                <a:outerShdw blurRad="38100" dist="38100" sx="1000" sy="1000" algn="tl">
                  <a:srgbClr val="000000"/>
                </a:outerShdw>
              </a:effectLst>
              <a:latin typeface="Arial Narrow" pitchFamily="34" charset="0"/>
              <a:ea typeface="Gulim" pitchFamily="34" charset="-127"/>
              <a:cs typeface="Arial" charset="0"/>
            </a:endParaRPr>
          </a:p>
          <a:p>
            <a:pPr eaLnBrk="0" fontAlgn="auto" hangingPunct="0">
              <a:spcBef>
                <a:spcPts val="0"/>
              </a:spcBef>
              <a:spcAft>
                <a:spcPts val="0"/>
              </a:spcAft>
              <a:defRPr/>
            </a:pPr>
            <a:r>
              <a:rPr lang="zh-CN" altLang="en-US" sz="1400" b="1" dirty="0">
                <a:solidFill>
                  <a:schemeClr val="bg1"/>
                </a:solidFill>
                <a:effectLst>
                  <a:outerShdw blurRad="38100" dist="38100" sx="1000" sy="1000" algn="tl">
                    <a:srgbClr val="000000"/>
                  </a:outerShdw>
                </a:effectLst>
                <a:latin typeface="Arial Narrow" pitchFamily="34" charset="0"/>
                <a:ea typeface="Gulim" pitchFamily="34" charset="-127"/>
                <a:cs typeface="Arial" charset="0"/>
              </a:rPr>
              <a:t>额外买方印花税</a:t>
            </a:r>
            <a:endParaRPr lang="en-US" altLang="ko-KR" sz="1400" b="1" dirty="0">
              <a:solidFill>
                <a:schemeClr val="bg1"/>
              </a:solidFill>
              <a:effectLst>
                <a:outerShdw blurRad="38100" dist="38100" sx="1000" sy="1000" algn="tl">
                  <a:srgbClr val="000000"/>
                </a:outerShdw>
              </a:effectLst>
              <a:latin typeface="Arial Narrow" pitchFamily="34" charset="0"/>
              <a:ea typeface="Gulim" pitchFamily="34" charset="-127"/>
              <a:cs typeface="Arial" charset="0"/>
            </a:endParaRPr>
          </a:p>
        </p:txBody>
      </p:sp>
      <p:sp>
        <p:nvSpPr>
          <p:cNvPr id="55" name="Oval 54"/>
          <p:cNvSpPr/>
          <p:nvPr/>
        </p:nvSpPr>
        <p:spPr bwMode="auto">
          <a:xfrm>
            <a:off x="3398212" y="2151569"/>
            <a:ext cx="360040" cy="288032"/>
          </a:xfrm>
          <a:prstGeom prst="ellipse">
            <a:avLst/>
          </a:prstGeom>
          <a:solidFill>
            <a:srgbClr val="00B05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2813">
              <a:defRPr/>
            </a:pPr>
            <a:r>
              <a:rPr lang="en-US" b="1">
                <a:solidFill>
                  <a:srgbClr val="FFFFFF"/>
                </a:solidFill>
                <a:effectLst>
                  <a:outerShdw blurRad="38100" dist="38100" dir="2700000" algn="tl">
                    <a:srgbClr val="C0C0C0"/>
                  </a:outerShdw>
                </a:effectLst>
                <a:cs typeface="Arial" pitchFamily="34" charset="0"/>
              </a:rPr>
              <a:t>4</a:t>
            </a:r>
          </a:p>
        </p:txBody>
      </p:sp>
      <p:sp>
        <p:nvSpPr>
          <p:cNvPr id="56" name="Oval 55"/>
          <p:cNvSpPr/>
          <p:nvPr/>
        </p:nvSpPr>
        <p:spPr bwMode="auto">
          <a:xfrm>
            <a:off x="3398212" y="2511609"/>
            <a:ext cx="360040" cy="288032"/>
          </a:xfrm>
          <a:prstGeom prst="ellipse">
            <a:avLst/>
          </a:prstGeom>
          <a:solidFill>
            <a:srgbClr val="00B05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2813">
              <a:defRPr/>
            </a:pPr>
            <a:r>
              <a:rPr lang="en-US" b="1">
                <a:solidFill>
                  <a:srgbClr val="FFFFFF"/>
                </a:solidFill>
                <a:effectLst>
                  <a:outerShdw blurRad="38100" dist="38100" dir="2700000" algn="tl">
                    <a:srgbClr val="C0C0C0"/>
                  </a:outerShdw>
                </a:effectLst>
                <a:cs typeface="Arial" pitchFamily="34" charset="0"/>
              </a:rPr>
              <a:t>5</a:t>
            </a:r>
          </a:p>
        </p:txBody>
      </p:sp>
      <p:sp>
        <p:nvSpPr>
          <p:cNvPr id="61" name="Rounded Rectangle 60"/>
          <p:cNvSpPr/>
          <p:nvPr/>
        </p:nvSpPr>
        <p:spPr bwMode="auto">
          <a:xfrm>
            <a:off x="7308304" y="2048113"/>
            <a:ext cx="1745809" cy="910636"/>
          </a:xfrm>
          <a:prstGeom prst="roundRect">
            <a:avLst/>
          </a:prstGeom>
          <a:solidFill>
            <a:srgbClr val="C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lvl1pPr defTabSz="912813" eaLnBrk="0" hangingPunct="0">
              <a:defRPr>
                <a:solidFill>
                  <a:schemeClr val="tx1"/>
                </a:solidFill>
                <a:latin typeface="Arial" pitchFamily="34" charset="0"/>
                <a:cs typeface="Arial" pitchFamily="34" charset="0"/>
              </a:defRPr>
            </a:lvl1pPr>
            <a:lvl2pPr marL="742950" indent="-285750" defTabSz="912813" eaLnBrk="0" hangingPunct="0">
              <a:defRPr>
                <a:solidFill>
                  <a:schemeClr val="tx1"/>
                </a:solidFill>
                <a:latin typeface="Arial" pitchFamily="34" charset="0"/>
                <a:cs typeface="Arial" pitchFamily="34" charset="0"/>
              </a:defRPr>
            </a:lvl2pPr>
            <a:lvl3pPr marL="1143000" indent="-228600" defTabSz="912813" eaLnBrk="0" hangingPunct="0">
              <a:defRPr>
                <a:solidFill>
                  <a:schemeClr val="tx1"/>
                </a:solidFill>
                <a:latin typeface="Arial" pitchFamily="34" charset="0"/>
                <a:cs typeface="Arial" pitchFamily="34" charset="0"/>
              </a:defRPr>
            </a:lvl3pPr>
            <a:lvl4pPr marL="1600200" indent="-228600" defTabSz="912813" eaLnBrk="0" hangingPunct="0">
              <a:defRPr>
                <a:solidFill>
                  <a:schemeClr val="tx1"/>
                </a:solidFill>
                <a:latin typeface="Arial" pitchFamily="34" charset="0"/>
                <a:cs typeface="Arial" pitchFamily="34" charset="0"/>
              </a:defRPr>
            </a:lvl4pPr>
            <a:lvl5pPr marL="2057400" indent="-228600" defTabSz="912813" eaLnBrk="0" hangingPunct="0">
              <a:defRPr>
                <a:solidFill>
                  <a:schemeClr val="tx1"/>
                </a:solidFill>
                <a:latin typeface="Arial"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SG" sz="2300">
              <a:solidFill>
                <a:schemeClr val="bg1"/>
              </a:solidFill>
              <a:effectLst>
                <a:outerShdw blurRad="38100" dist="38100" dir="2700000" algn="tl">
                  <a:srgbClr val="C0C0C0"/>
                </a:outerShdw>
              </a:effectLst>
              <a:latin typeface="Segoe"/>
            </a:endParaRPr>
          </a:p>
        </p:txBody>
      </p:sp>
      <p:sp>
        <p:nvSpPr>
          <p:cNvPr id="63" name="Oval 62"/>
          <p:cNvSpPr/>
          <p:nvPr/>
        </p:nvSpPr>
        <p:spPr bwMode="auto">
          <a:xfrm>
            <a:off x="7380312" y="2132856"/>
            <a:ext cx="360040" cy="432048"/>
          </a:xfrm>
          <a:prstGeom prst="ellipse">
            <a:avLst/>
          </a:prstGeom>
          <a:solidFill>
            <a:srgbClr val="FFC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2813">
              <a:defRPr/>
            </a:pPr>
            <a:r>
              <a:rPr lang="en-US" b="1">
                <a:solidFill>
                  <a:srgbClr val="000000"/>
                </a:solidFill>
                <a:effectLst>
                  <a:outerShdw blurRad="38100" dist="38100" dir="2700000" algn="tl">
                    <a:srgbClr val="C0C0C0"/>
                  </a:outerShdw>
                </a:effectLst>
                <a:cs typeface="Arial" pitchFamily="34" charset="0"/>
              </a:rPr>
              <a:t>8</a:t>
            </a:r>
          </a:p>
        </p:txBody>
      </p:sp>
      <p:sp>
        <p:nvSpPr>
          <p:cNvPr id="32" name="Rounded Rectangle 31"/>
          <p:cNvSpPr/>
          <p:nvPr/>
        </p:nvSpPr>
        <p:spPr bwMode="auto">
          <a:xfrm>
            <a:off x="7385732" y="1041821"/>
            <a:ext cx="1679438" cy="910636"/>
          </a:xfrm>
          <a:prstGeom prst="roundRect">
            <a:avLst/>
          </a:prstGeom>
          <a:solidFill>
            <a:srgbClr val="C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lvl1pPr defTabSz="912813" eaLnBrk="0" hangingPunct="0">
              <a:defRPr>
                <a:solidFill>
                  <a:schemeClr val="tx1"/>
                </a:solidFill>
                <a:latin typeface="Arial" pitchFamily="34" charset="0"/>
                <a:cs typeface="Arial" pitchFamily="34" charset="0"/>
              </a:defRPr>
            </a:lvl1pPr>
            <a:lvl2pPr marL="742950" indent="-285750" defTabSz="912813" eaLnBrk="0" hangingPunct="0">
              <a:defRPr>
                <a:solidFill>
                  <a:schemeClr val="tx1"/>
                </a:solidFill>
                <a:latin typeface="Arial" pitchFamily="34" charset="0"/>
                <a:cs typeface="Arial" pitchFamily="34" charset="0"/>
              </a:defRPr>
            </a:lvl2pPr>
            <a:lvl3pPr marL="1143000" indent="-228600" defTabSz="912813" eaLnBrk="0" hangingPunct="0">
              <a:defRPr>
                <a:solidFill>
                  <a:schemeClr val="tx1"/>
                </a:solidFill>
                <a:latin typeface="Arial" pitchFamily="34" charset="0"/>
                <a:cs typeface="Arial" pitchFamily="34" charset="0"/>
              </a:defRPr>
            </a:lvl3pPr>
            <a:lvl4pPr marL="1600200" indent="-228600" defTabSz="912813" eaLnBrk="0" hangingPunct="0">
              <a:defRPr>
                <a:solidFill>
                  <a:schemeClr val="tx1"/>
                </a:solidFill>
                <a:latin typeface="Arial" pitchFamily="34" charset="0"/>
                <a:cs typeface="Arial" pitchFamily="34" charset="0"/>
              </a:defRPr>
            </a:lvl4pPr>
            <a:lvl5pPr marL="2057400" indent="-228600" defTabSz="912813" eaLnBrk="0" hangingPunct="0">
              <a:defRPr>
                <a:solidFill>
                  <a:schemeClr val="tx1"/>
                </a:solidFill>
                <a:latin typeface="Arial"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n-SG" sz="2300">
              <a:solidFill>
                <a:schemeClr val="bg1"/>
              </a:solidFill>
              <a:effectLst>
                <a:outerShdw blurRad="38100" dist="38100" dir="2700000" algn="tl">
                  <a:srgbClr val="C0C0C0"/>
                </a:outerShdw>
              </a:effectLst>
              <a:latin typeface="Segoe"/>
            </a:endParaRPr>
          </a:p>
        </p:txBody>
      </p:sp>
      <p:sp>
        <p:nvSpPr>
          <p:cNvPr id="36" name="Oval 35"/>
          <p:cNvSpPr/>
          <p:nvPr/>
        </p:nvSpPr>
        <p:spPr bwMode="auto">
          <a:xfrm>
            <a:off x="7461833" y="1202878"/>
            <a:ext cx="360040" cy="432048"/>
          </a:xfrm>
          <a:prstGeom prst="ellipse">
            <a:avLst/>
          </a:prstGeom>
          <a:solidFill>
            <a:srgbClr val="FFC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2813">
              <a:defRPr/>
            </a:pPr>
            <a:r>
              <a:rPr lang="en-US" b="1">
                <a:solidFill>
                  <a:srgbClr val="000000"/>
                </a:solidFill>
                <a:effectLst>
                  <a:outerShdw blurRad="38100" dist="38100" dir="2700000" algn="tl">
                    <a:srgbClr val="C0C0C0"/>
                  </a:outerShdw>
                </a:effectLst>
                <a:cs typeface="Arial" pitchFamily="34" charset="0"/>
              </a:rPr>
              <a:t>7</a:t>
            </a:r>
          </a:p>
        </p:txBody>
      </p:sp>
      <p:sp>
        <p:nvSpPr>
          <p:cNvPr id="62" name="Rectangle 18"/>
          <p:cNvSpPr>
            <a:spLocks noChangeArrowheads="1"/>
          </p:cNvSpPr>
          <p:nvPr/>
        </p:nvSpPr>
        <p:spPr bwMode="auto">
          <a:xfrm>
            <a:off x="7740353" y="1044906"/>
            <a:ext cx="1403648" cy="954107"/>
          </a:xfrm>
          <a:prstGeom prst="rect">
            <a:avLst/>
          </a:prstGeom>
          <a:noFill/>
          <a:ln w="9525">
            <a:noFill/>
            <a:miter lim="800000"/>
            <a:headEnd/>
            <a:tailEnd/>
          </a:ln>
        </p:spPr>
        <p:txBody>
          <a:bodyPr wrap="square">
            <a:spAutoFit/>
          </a:bodyPr>
          <a:lstStyle/>
          <a:p>
            <a:pPr eaLnBrk="0" fontAlgn="auto" hangingPunct="0">
              <a:spcBef>
                <a:spcPts val="0"/>
              </a:spcBef>
              <a:spcAft>
                <a:spcPts val="0"/>
              </a:spcAft>
              <a:defRPr/>
            </a:pPr>
            <a:r>
              <a:rPr lang="en-US" altLang="ko-KR" sz="1400" b="1" i="1" u="sng" dirty="0">
                <a:solidFill>
                  <a:schemeClr val="bg1"/>
                </a:solidFill>
                <a:effectLst>
                  <a:outerShdw blurRad="38100" dist="38100" sx="1000" sy="1000" algn="tl">
                    <a:srgbClr val="000000"/>
                  </a:outerShdw>
                </a:effectLst>
                <a:ea typeface="Gulim" pitchFamily="34" charset="-127"/>
                <a:cs typeface="Arial" charset="0"/>
              </a:rPr>
              <a:t>2013</a:t>
            </a:r>
            <a:r>
              <a:rPr lang="zh-CN" altLang="en-US" sz="1400" b="1" i="1" u="sng" dirty="0">
                <a:solidFill>
                  <a:schemeClr val="bg1"/>
                </a:solidFill>
                <a:effectLst>
                  <a:outerShdw blurRad="38100" dist="38100" sx="1000" sy="1000" algn="tl">
                    <a:srgbClr val="000000"/>
                  </a:outerShdw>
                </a:effectLst>
                <a:ea typeface="Gulim" pitchFamily="34" charset="-127"/>
                <a:cs typeface="Arial" charset="0"/>
              </a:rPr>
              <a:t>年</a:t>
            </a:r>
            <a:r>
              <a:rPr lang="en-US" altLang="zh-CN" sz="1400" b="1" i="1" u="sng" dirty="0">
                <a:solidFill>
                  <a:schemeClr val="bg1"/>
                </a:solidFill>
                <a:effectLst>
                  <a:outerShdw blurRad="38100" dist="38100" sx="1000" sy="1000" algn="tl">
                    <a:srgbClr val="000000"/>
                  </a:outerShdw>
                </a:effectLst>
                <a:ea typeface="Gulim" pitchFamily="34" charset="-127"/>
                <a:cs typeface="Arial" charset="0"/>
              </a:rPr>
              <a:t>1</a:t>
            </a:r>
            <a:r>
              <a:rPr lang="zh-CN" altLang="en-US" sz="1400" b="1" i="1" u="sng" dirty="0">
                <a:solidFill>
                  <a:schemeClr val="bg1"/>
                </a:solidFill>
                <a:effectLst>
                  <a:outerShdw blurRad="38100" dist="38100" sx="1000" sy="1000" algn="tl">
                    <a:srgbClr val="000000"/>
                  </a:outerShdw>
                </a:effectLst>
                <a:ea typeface="Gulim" pitchFamily="34" charset="-127"/>
                <a:cs typeface="Arial" charset="0"/>
              </a:rPr>
              <a:t>月</a:t>
            </a:r>
            <a:endParaRPr lang="en-US" altLang="ko-KR" sz="1400" b="1" i="1" u="sng" dirty="0">
              <a:solidFill>
                <a:schemeClr val="bg1"/>
              </a:solidFill>
              <a:effectLst>
                <a:outerShdw blurRad="38100" dist="38100" sx="1000" sy="1000" algn="tl">
                  <a:srgbClr val="000000"/>
                </a:outerShdw>
              </a:effectLst>
              <a:ea typeface="Gulim" pitchFamily="34" charset="-127"/>
              <a:cs typeface="Arial" charset="0"/>
            </a:endParaRPr>
          </a:p>
          <a:p>
            <a:pPr eaLnBrk="0" fontAlgn="auto" hangingPunct="0">
              <a:spcBef>
                <a:spcPts val="0"/>
              </a:spcBef>
              <a:spcAft>
                <a:spcPts val="0"/>
              </a:spcAft>
              <a:defRPr/>
            </a:pPr>
            <a:r>
              <a:rPr lang="zh-CN" altLang="en-US" sz="1400" b="1" dirty="0">
                <a:solidFill>
                  <a:schemeClr val="bg1"/>
                </a:solidFill>
                <a:effectLst>
                  <a:outerShdw blurRad="38100" dist="38100" sx="1000" sy="1000" algn="tl">
                    <a:srgbClr val="000000"/>
                  </a:outerShdw>
                </a:effectLst>
                <a:ea typeface="Gulim" pitchFamily="34" charset="-127"/>
                <a:cs typeface="Arial" charset="0"/>
              </a:rPr>
              <a:t>调低贷款额度</a:t>
            </a:r>
            <a:r>
              <a:rPr lang="en-US" altLang="ko-KR" sz="1400" b="1" dirty="0">
                <a:solidFill>
                  <a:schemeClr val="bg1"/>
                </a:solidFill>
                <a:effectLst>
                  <a:outerShdw blurRad="38100" dist="38100" sx="1000" sy="1000" algn="tl">
                    <a:srgbClr val="000000"/>
                  </a:outerShdw>
                </a:effectLst>
                <a:ea typeface="Gulim" pitchFamily="34" charset="-127"/>
                <a:cs typeface="Arial" charset="0"/>
              </a:rPr>
              <a:t>, </a:t>
            </a:r>
            <a:r>
              <a:rPr lang="zh-CN" altLang="en-US" sz="1400" b="1" dirty="0">
                <a:solidFill>
                  <a:schemeClr val="bg1"/>
                </a:solidFill>
                <a:effectLst>
                  <a:outerShdw blurRad="38100" dist="38100" sx="1000" sy="1000" algn="tl">
                    <a:srgbClr val="000000"/>
                  </a:outerShdw>
                </a:effectLst>
                <a:ea typeface="Gulim" pitchFamily="34" charset="-127"/>
                <a:cs typeface="Arial" charset="0"/>
              </a:rPr>
              <a:t>调高额外买方印花税</a:t>
            </a:r>
            <a:endParaRPr lang="en-US" altLang="ko-KR" sz="1400" b="1" dirty="0">
              <a:solidFill>
                <a:schemeClr val="bg1"/>
              </a:solidFill>
              <a:effectLst>
                <a:outerShdw blurRad="38100" dist="38100" sx="1000" sy="1000" algn="tl">
                  <a:srgbClr val="000000"/>
                </a:outerShdw>
              </a:effectLst>
              <a:ea typeface="Gulim" pitchFamily="34" charset="-127"/>
              <a:cs typeface="Arial" charset="0"/>
            </a:endParaRPr>
          </a:p>
        </p:txBody>
      </p:sp>
      <p:sp>
        <p:nvSpPr>
          <p:cNvPr id="40" name="Rectangle 18"/>
          <p:cNvSpPr>
            <a:spLocks noChangeArrowheads="1"/>
          </p:cNvSpPr>
          <p:nvPr/>
        </p:nvSpPr>
        <p:spPr bwMode="auto">
          <a:xfrm>
            <a:off x="7667626" y="2093913"/>
            <a:ext cx="1386488" cy="830997"/>
          </a:xfrm>
          <a:prstGeom prst="rect">
            <a:avLst/>
          </a:prstGeom>
          <a:noFill/>
          <a:ln w="9525">
            <a:noFill/>
            <a:miter lim="800000"/>
            <a:headEnd/>
            <a:tailEnd/>
          </a:ln>
        </p:spPr>
        <p:txBody>
          <a:bodyPr wrap="square">
            <a:spAutoFit/>
          </a:bodyPr>
          <a:lstStyle/>
          <a:p>
            <a:pPr eaLnBrk="0" fontAlgn="auto" hangingPunct="0">
              <a:spcBef>
                <a:spcPts val="0"/>
              </a:spcBef>
              <a:spcAft>
                <a:spcPts val="0"/>
              </a:spcAft>
              <a:defRPr/>
            </a:pPr>
            <a:r>
              <a:rPr lang="en-US" altLang="ko-KR" sz="1600" b="1" i="1" u="sng" dirty="0">
                <a:solidFill>
                  <a:schemeClr val="bg1"/>
                </a:solidFill>
                <a:effectLst>
                  <a:outerShdw blurRad="38100" dist="38100" sx="1000" sy="1000" algn="tl">
                    <a:srgbClr val="000000"/>
                  </a:outerShdw>
                </a:effectLst>
                <a:ea typeface="Gulim" pitchFamily="34" charset="-127"/>
                <a:cs typeface="Arial" charset="0"/>
              </a:rPr>
              <a:t>2013</a:t>
            </a:r>
            <a:r>
              <a:rPr lang="zh-CN" altLang="en-US" sz="1600" b="1" i="1" u="sng" dirty="0">
                <a:solidFill>
                  <a:schemeClr val="bg1"/>
                </a:solidFill>
                <a:effectLst>
                  <a:outerShdw blurRad="38100" dist="38100" sx="1000" sy="1000" algn="tl">
                    <a:srgbClr val="000000"/>
                  </a:outerShdw>
                </a:effectLst>
                <a:ea typeface="Gulim" pitchFamily="34" charset="-127"/>
                <a:cs typeface="Arial" charset="0"/>
              </a:rPr>
              <a:t>年</a:t>
            </a:r>
            <a:r>
              <a:rPr lang="en-US" altLang="zh-CN" sz="1600" b="1" i="1" u="sng" dirty="0">
                <a:solidFill>
                  <a:schemeClr val="bg1"/>
                </a:solidFill>
                <a:effectLst>
                  <a:outerShdw blurRad="38100" dist="38100" sx="1000" sy="1000" algn="tl">
                    <a:srgbClr val="000000"/>
                  </a:outerShdw>
                </a:effectLst>
                <a:ea typeface="Gulim" pitchFamily="34" charset="-127"/>
                <a:cs typeface="Arial" charset="0"/>
              </a:rPr>
              <a:t>6</a:t>
            </a:r>
            <a:r>
              <a:rPr lang="zh-CN" altLang="en-US" sz="1600" b="1" i="1" u="sng" dirty="0">
                <a:solidFill>
                  <a:schemeClr val="bg1"/>
                </a:solidFill>
                <a:effectLst>
                  <a:outerShdw blurRad="38100" dist="38100" sx="1000" sy="1000" algn="tl">
                    <a:srgbClr val="000000"/>
                  </a:outerShdw>
                </a:effectLst>
                <a:ea typeface="Gulim" pitchFamily="34" charset="-127"/>
                <a:cs typeface="Arial" charset="0"/>
              </a:rPr>
              <a:t>月</a:t>
            </a:r>
            <a:endParaRPr lang="en-US" altLang="ko-KR" sz="1600" b="1" i="1" u="sng" dirty="0">
              <a:solidFill>
                <a:schemeClr val="bg1"/>
              </a:solidFill>
              <a:effectLst>
                <a:outerShdw blurRad="38100" dist="38100" sx="1000" sy="1000" algn="tl">
                  <a:srgbClr val="000000"/>
                </a:outerShdw>
              </a:effectLst>
              <a:ea typeface="Gulim" pitchFamily="34" charset="-127"/>
              <a:cs typeface="Arial" charset="0"/>
            </a:endParaRPr>
          </a:p>
          <a:p>
            <a:pPr eaLnBrk="0" fontAlgn="auto" hangingPunct="0">
              <a:spcBef>
                <a:spcPts val="0"/>
              </a:spcBef>
              <a:spcAft>
                <a:spcPts val="0"/>
              </a:spcAft>
              <a:defRPr/>
            </a:pPr>
            <a:r>
              <a:rPr lang="zh-CN" altLang="en-US" sz="1600" b="1" dirty="0">
                <a:solidFill>
                  <a:schemeClr val="bg1"/>
                </a:solidFill>
                <a:effectLst>
                  <a:outerShdw blurRad="38100" dist="38100" sx="1000" sy="1000" algn="tl">
                    <a:srgbClr val="000000"/>
                  </a:outerShdw>
                </a:effectLst>
                <a:ea typeface="Gulim" pitchFamily="34" charset="-127"/>
                <a:cs typeface="Arial" charset="0"/>
              </a:rPr>
              <a:t>总债务偿还比率</a:t>
            </a:r>
            <a:endParaRPr lang="en-US" altLang="ko-KR" sz="1600" b="1" dirty="0">
              <a:solidFill>
                <a:schemeClr val="bg1"/>
              </a:solidFill>
              <a:effectLst>
                <a:outerShdw blurRad="38100" dist="38100" sx="1000" sy="1000" algn="tl">
                  <a:srgbClr val="000000"/>
                </a:outerShdw>
              </a:effectLst>
              <a:ea typeface="Gulim" pitchFamily="34" charset="-127"/>
              <a:cs typeface="Arial" charset="0"/>
            </a:endParaRPr>
          </a:p>
        </p:txBody>
      </p:sp>
      <p:sp>
        <p:nvSpPr>
          <p:cNvPr id="41" name="Rectangle 18"/>
          <p:cNvSpPr>
            <a:spLocks noChangeArrowheads="1"/>
          </p:cNvSpPr>
          <p:nvPr/>
        </p:nvSpPr>
        <p:spPr bwMode="auto">
          <a:xfrm>
            <a:off x="1423992" y="1012139"/>
            <a:ext cx="1007022" cy="830997"/>
          </a:xfrm>
          <a:prstGeom prst="rect">
            <a:avLst/>
          </a:prstGeom>
          <a:noFill/>
          <a:ln w="9525">
            <a:noFill/>
            <a:miter lim="800000"/>
            <a:headEnd/>
            <a:tailEnd/>
          </a:ln>
        </p:spPr>
        <p:txBody>
          <a:bodyPr wrap="square">
            <a:spAutoFit/>
          </a:bodyPr>
          <a:lstStyle/>
          <a:p>
            <a:pPr>
              <a:defRPr/>
            </a:pPr>
            <a:r>
              <a:rPr lang="en-US" sz="1600" b="1" dirty="0" smtClean="0">
                <a:solidFill>
                  <a:schemeClr val="bg1"/>
                </a:solidFill>
                <a:latin typeface="Calibri" pitchFamily="34" charset="0"/>
              </a:rPr>
              <a:t>2009/9:</a:t>
            </a:r>
            <a:r>
              <a:rPr lang="zh-CN" altLang="en-US" sz="1600" b="1" dirty="0" smtClean="0">
                <a:solidFill>
                  <a:schemeClr val="bg1"/>
                </a:solidFill>
                <a:latin typeface="Calibri" pitchFamily="34" charset="0"/>
              </a:rPr>
              <a:t>取消</a:t>
            </a:r>
            <a:r>
              <a:rPr lang="en-US" altLang="zh-CN" sz="1600" b="1" dirty="0" smtClean="0">
                <a:solidFill>
                  <a:schemeClr val="bg1"/>
                </a:solidFill>
                <a:latin typeface="Calibri" pitchFamily="34" charset="0"/>
              </a:rPr>
              <a:t>IAS</a:t>
            </a:r>
            <a:r>
              <a:rPr lang="zh-CN" altLang="en-US" sz="1600" b="1" dirty="0" smtClean="0">
                <a:solidFill>
                  <a:schemeClr val="bg1"/>
                </a:solidFill>
                <a:latin typeface="Calibri" pitchFamily="34" charset="0"/>
              </a:rPr>
              <a:t>贷款配套</a:t>
            </a:r>
            <a:endParaRPr lang="en-US" sz="1600" b="1" dirty="0">
              <a:solidFill>
                <a:schemeClr val="bg1"/>
              </a:solidFill>
              <a:latin typeface="Calibri" pitchFamily="34" charset="0"/>
            </a:endParaRPr>
          </a:p>
        </p:txBody>
      </p:sp>
      <p:sp>
        <p:nvSpPr>
          <p:cNvPr id="43" name="TextBox 4"/>
          <p:cNvSpPr txBox="1">
            <a:spLocks noChangeArrowheads="1"/>
          </p:cNvSpPr>
          <p:nvPr/>
        </p:nvSpPr>
        <p:spPr bwMode="auto">
          <a:xfrm>
            <a:off x="71406" y="6286520"/>
            <a:ext cx="4718050" cy="523875"/>
          </a:xfrm>
          <a:prstGeom prst="rect">
            <a:avLst/>
          </a:prstGeom>
          <a:noFill/>
          <a:ln w="9525">
            <a:noFill/>
            <a:miter lim="800000"/>
            <a:headEnd/>
            <a:tailEnd/>
          </a:ln>
        </p:spPr>
        <p:txBody>
          <a:bodyPr>
            <a:spAutoFit/>
          </a:bodyPr>
          <a:lstStyle/>
          <a:p>
            <a:pPr eaLnBrk="0" hangingPunct="0"/>
            <a:r>
              <a:rPr lang="zh-CN" altLang="en-US" sz="1400" i="1" dirty="0" smtClean="0">
                <a:latin typeface="Calibri" pitchFamily="34" charset="0"/>
              </a:rPr>
              <a:t>来源</a:t>
            </a:r>
            <a:r>
              <a:rPr lang="en-US" sz="1400" i="1" dirty="0" smtClean="0">
                <a:latin typeface="Calibri" pitchFamily="34" charset="0"/>
              </a:rPr>
              <a:t>: </a:t>
            </a:r>
            <a:r>
              <a:rPr lang="zh-CN" altLang="en-US" sz="1400" i="1" dirty="0" smtClean="0">
                <a:latin typeface="Calibri" pitchFamily="34" charset="0"/>
              </a:rPr>
              <a:t>市区重建局</a:t>
            </a:r>
            <a:endParaRPr lang="en-US" sz="1400" i="1" dirty="0">
              <a:latin typeface="Calibri" pitchFamily="34" charset="0"/>
            </a:endParaRPr>
          </a:p>
          <a:p>
            <a:pPr eaLnBrk="0" hangingPunct="0"/>
            <a:r>
              <a:rPr lang="zh-CN" altLang="en-US" sz="1400" i="1" dirty="0" smtClean="0">
                <a:latin typeface="Calibri" pitchFamily="34" charset="0"/>
              </a:rPr>
              <a:t>注：所有住宅类型，不包括执行共管公寓</a:t>
            </a:r>
            <a:endParaRPr lang="en-US" altLang="zh-CN" sz="1400" i="1" dirty="0">
              <a:latin typeface="Calibri" pitchFamily="34" charset="0"/>
            </a:endParaRPr>
          </a:p>
        </p:txBody>
      </p:sp>
    </p:spTree>
    <p:extLst>
      <p:ext uri="{BB962C8B-B14F-4D97-AF65-F5344CB8AC3E}">
        <p14:creationId xmlns:p14="http://schemas.microsoft.com/office/powerpoint/2010/main" val="358738120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linds(horizontal)">
                                      <p:cBhvr>
                                        <p:cTn id="7" dur="500"/>
                                        <p:tgtEl>
                                          <p:spTgt spid="46"/>
                                        </p:tgtEl>
                                      </p:cBhvr>
                                    </p:animEffect>
                                  </p:childTnLst>
                                </p:cTn>
                              </p:par>
                              <p:par>
                                <p:cTn id="8" presetID="3" presetClass="entr" presetSubtype="1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blinds(horizontal)">
                                      <p:cBhvr>
                                        <p:cTn id="10" dur="500"/>
                                        <p:tgtEl>
                                          <p:spTgt spid="44"/>
                                        </p:tgtEl>
                                      </p:cBhvr>
                                    </p:animEffect>
                                  </p:childTnLst>
                                </p:cTn>
                              </p:par>
                              <p:par>
                                <p:cTn id="11" presetID="55"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1000" fill="hold"/>
                                        <p:tgtEl>
                                          <p:spTgt spid="30"/>
                                        </p:tgtEl>
                                        <p:attrNameLst>
                                          <p:attrName>ppt_w</p:attrName>
                                        </p:attrNameLst>
                                      </p:cBhvr>
                                      <p:tavLst>
                                        <p:tav tm="0">
                                          <p:val>
                                            <p:strVal val="#ppt_w*0.70"/>
                                          </p:val>
                                        </p:tav>
                                        <p:tav tm="100000">
                                          <p:val>
                                            <p:strVal val="#ppt_w"/>
                                          </p:val>
                                        </p:tav>
                                      </p:tavLst>
                                    </p:anim>
                                    <p:anim calcmode="lin" valueType="num">
                                      <p:cBhvr>
                                        <p:cTn id="14" dur="1000" fill="hold"/>
                                        <p:tgtEl>
                                          <p:spTgt spid="30"/>
                                        </p:tgtEl>
                                        <p:attrNameLst>
                                          <p:attrName>ppt_h</p:attrName>
                                        </p:attrNameLst>
                                      </p:cBhvr>
                                      <p:tavLst>
                                        <p:tav tm="0">
                                          <p:val>
                                            <p:strVal val="#ppt_h"/>
                                          </p:val>
                                        </p:tav>
                                        <p:tav tm="100000">
                                          <p:val>
                                            <p:strVal val="#ppt_h"/>
                                          </p:val>
                                        </p:tav>
                                      </p:tavLst>
                                    </p:anim>
                                    <p:animEffect transition="in" filter="fade">
                                      <p:cBhvr>
                                        <p:cTn id="15" dur="1000"/>
                                        <p:tgtEl>
                                          <p:spTgt spid="3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linds(horizontal)">
                                      <p:cBhvr>
                                        <p:cTn id="20" dur="500"/>
                                        <p:tgtEl>
                                          <p:spTgt spid="31"/>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linds(horizontal)">
                                      <p:cBhvr>
                                        <p:cTn id="23" dur="500"/>
                                        <p:tgtEl>
                                          <p:spTgt spid="25"/>
                                        </p:tgtEl>
                                      </p:cBhvr>
                                    </p:animEffect>
                                  </p:childTnLst>
                                </p:cTn>
                              </p:par>
                              <p:par>
                                <p:cTn id="24" presetID="3" presetClass="entr" presetSubtype="1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linds(horizontal)">
                                      <p:cBhvr>
                                        <p:cTn id="26" dur="500"/>
                                        <p:tgtEl>
                                          <p:spTgt spid="28"/>
                                        </p:tgtEl>
                                      </p:cBhvr>
                                    </p:animEffect>
                                  </p:childTnLst>
                                </p:cTn>
                              </p:par>
                              <p:par>
                                <p:cTn id="27" presetID="3" presetClass="entr" presetSubtype="1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linds(horizontal)">
                                      <p:cBhvr>
                                        <p:cTn id="29" dur="500"/>
                                        <p:tgtEl>
                                          <p:spTgt spid="29"/>
                                        </p:tgtEl>
                                      </p:cBhvr>
                                    </p:animEffect>
                                  </p:childTnLst>
                                </p:cTn>
                              </p:par>
                              <p:par>
                                <p:cTn id="30" presetID="55"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1000" fill="hold"/>
                                        <p:tgtEl>
                                          <p:spTgt spid="13"/>
                                        </p:tgtEl>
                                        <p:attrNameLst>
                                          <p:attrName>ppt_w</p:attrName>
                                        </p:attrNameLst>
                                      </p:cBhvr>
                                      <p:tavLst>
                                        <p:tav tm="0">
                                          <p:val>
                                            <p:strVal val="#ppt_w*0.70"/>
                                          </p:val>
                                        </p:tav>
                                        <p:tav tm="100000">
                                          <p:val>
                                            <p:strVal val="#ppt_w"/>
                                          </p:val>
                                        </p:tav>
                                      </p:tavLst>
                                    </p:anim>
                                    <p:anim calcmode="lin" valueType="num">
                                      <p:cBhvr>
                                        <p:cTn id="33" dur="1000" fill="hold"/>
                                        <p:tgtEl>
                                          <p:spTgt spid="13"/>
                                        </p:tgtEl>
                                        <p:attrNameLst>
                                          <p:attrName>ppt_h</p:attrName>
                                        </p:attrNameLst>
                                      </p:cBhvr>
                                      <p:tavLst>
                                        <p:tav tm="0">
                                          <p:val>
                                            <p:strVal val="#ppt_h"/>
                                          </p:val>
                                        </p:tav>
                                        <p:tav tm="100000">
                                          <p:val>
                                            <p:strVal val="#ppt_h"/>
                                          </p:val>
                                        </p:tav>
                                      </p:tavLst>
                                    </p:anim>
                                    <p:animEffect transition="in" filter="fade">
                                      <p:cBhvr>
                                        <p:cTn id="34" dur="1000"/>
                                        <p:tgtEl>
                                          <p:spTgt spid="13"/>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blinds(horizontal)">
                                      <p:cBhvr>
                                        <p:cTn id="37" dur="500"/>
                                        <p:tgtEl>
                                          <p:spTgt spid="4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blinds(horizontal)">
                                      <p:cBhvr>
                                        <p:cTn id="42" dur="500"/>
                                        <p:tgtEl>
                                          <p:spTgt spid="5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blinds(horizontal)">
                                      <p:cBhvr>
                                        <p:cTn id="45" dur="500"/>
                                        <p:tgtEl>
                                          <p:spTgt spid="54"/>
                                        </p:tgtEl>
                                      </p:cBhvr>
                                    </p:animEffect>
                                  </p:childTnLst>
                                </p:cTn>
                              </p:par>
                              <p:par>
                                <p:cTn id="46" presetID="3" presetClass="entr" presetSubtype="10" fill="hold" nodeType="withEffect">
                                  <p:stCondLst>
                                    <p:cond delay="0"/>
                                  </p:stCondLst>
                                  <p:childTnLst>
                                    <p:set>
                                      <p:cBhvr>
                                        <p:cTn id="47" dur="1" fill="hold">
                                          <p:stCondLst>
                                            <p:cond delay="0"/>
                                          </p:stCondLst>
                                        </p:cTn>
                                        <p:tgtEl>
                                          <p:spTgt spid="55"/>
                                        </p:tgtEl>
                                        <p:attrNameLst>
                                          <p:attrName>style.visibility</p:attrName>
                                        </p:attrNameLst>
                                      </p:cBhvr>
                                      <p:to>
                                        <p:strVal val="visible"/>
                                      </p:to>
                                    </p:set>
                                    <p:animEffect transition="in" filter="blinds(horizontal)">
                                      <p:cBhvr>
                                        <p:cTn id="48" dur="500"/>
                                        <p:tgtEl>
                                          <p:spTgt spid="55"/>
                                        </p:tgtEl>
                                      </p:cBhvr>
                                    </p:animEffect>
                                  </p:childTnLst>
                                </p:cTn>
                              </p:par>
                              <p:par>
                                <p:cTn id="49" presetID="3" presetClass="entr" presetSubtype="10" fill="hold" nodeType="with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blinds(horizontal)">
                                      <p:cBhvr>
                                        <p:cTn id="51" dur="500"/>
                                        <p:tgtEl>
                                          <p:spTgt spid="56"/>
                                        </p:tgtEl>
                                      </p:cBhvr>
                                    </p:animEffect>
                                  </p:childTnLst>
                                </p:cTn>
                              </p:par>
                              <p:par>
                                <p:cTn id="52" presetID="55" presetClass="entr" presetSubtype="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p:cTn id="54" dur="1000" fill="hold"/>
                                        <p:tgtEl>
                                          <p:spTgt spid="17"/>
                                        </p:tgtEl>
                                        <p:attrNameLst>
                                          <p:attrName>ppt_w</p:attrName>
                                        </p:attrNameLst>
                                      </p:cBhvr>
                                      <p:tavLst>
                                        <p:tav tm="0">
                                          <p:val>
                                            <p:strVal val="#ppt_w*0.70"/>
                                          </p:val>
                                        </p:tav>
                                        <p:tav tm="100000">
                                          <p:val>
                                            <p:strVal val="#ppt_w"/>
                                          </p:val>
                                        </p:tav>
                                      </p:tavLst>
                                    </p:anim>
                                    <p:anim calcmode="lin" valueType="num">
                                      <p:cBhvr>
                                        <p:cTn id="55" dur="1000" fill="hold"/>
                                        <p:tgtEl>
                                          <p:spTgt spid="17"/>
                                        </p:tgtEl>
                                        <p:attrNameLst>
                                          <p:attrName>ppt_h</p:attrName>
                                        </p:attrNameLst>
                                      </p:cBhvr>
                                      <p:tavLst>
                                        <p:tav tm="0">
                                          <p:val>
                                            <p:strVal val="#ppt_h"/>
                                          </p:val>
                                        </p:tav>
                                        <p:tav tm="100000">
                                          <p:val>
                                            <p:strVal val="#ppt_h"/>
                                          </p:val>
                                        </p:tav>
                                      </p:tavLst>
                                    </p:anim>
                                    <p:animEffect transition="in" filter="fade">
                                      <p:cBhvr>
                                        <p:cTn id="56" dur="10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blinds(horizontal)">
                                      <p:cBhvr>
                                        <p:cTn id="61" dur="500"/>
                                        <p:tgtEl>
                                          <p:spTgt spid="33"/>
                                        </p:tgtEl>
                                      </p:cBhvr>
                                    </p:animEffect>
                                  </p:childTnLst>
                                </p:cTn>
                              </p:par>
                              <p:par>
                                <p:cTn id="62" presetID="3" presetClass="entr" presetSubtype="10" fill="hold" nodeType="with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blinds(horizontal)">
                                      <p:cBhvr>
                                        <p:cTn id="64" dur="500"/>
                                        <p:tgtEl>
                                          <p:spTgt spid="38"/>
                                        </p:tgtEl>
                                      </p:cBhvr>
                                    </p:animEffect>
                                  </p:childTnLst>
                                </p:cTn>
                              </p:par>
                              <p:par>
                                <p:cTn id="65" presetID="3" presetClass="entr" presetSubtype="10"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blinds(horizontal)">
                                      <p:cBhvr>
                                        <p:cTn id="67" dur="500"/>
                                        <p:tgtEl>
                                          <p:spTgt spid="35"/>
                                        </p:tgtEl>
                                      </p:cBhvr>
                                    </p:animEffect>
                                  </p:childTnLst>
                                </p:cTn>
                              </p:par>
                              <p:par>
                                <p:cTn id="68" presetID="55" presetClass="entr" presetSubtype="0" fill="hold" nodeType="withEffect">
                                  <p:stCondLst>
                                    <p:cond delay="0"/>
                                  </p:stCondLst>
                                  <p:childTnLst>
                                    <p:set>
                                      <p:cBhvr>
                                        <p:cTn id="69" dur="1" fill="hold">
                                          <p:stCondLst>
                                            <p:cond delay="0"/>
                                          </p:stCondLst>
                                        </p:cTn>
                                        <p:tgtEl>
                                          <p:spTgt spid="39"/>
                                        </p:tgtEl>
                                        <p:attrNameLst>
                                          <p:attrName>style.visibility</p:attrName>
                                        </p:attrNameLst>
                                      </p:cBhvr>
                                      <p:to>
                                        <p:strVal val="visible"/>
                                      </p:to>
                                    </p:set>
                                    <p:anim calcmode="lin" valueType="num">
                                      <p:cBhvr>
                                        <p:cTn id="70" dur="1000" fill="hold"/>
                                        <p:tgtEl>
                                          <p:spTgt spid="39"/>
                                        </p:tgtEl>
                                        <p:attrNameLst>
                                          <p:attrName>ppt_w</p:attrName>
                                        </p:attrNameLst>
                                      </p:cBhvr>
                                      <p:tavLst>
                                        <p:tav tm="0">
                                          <p:val>
                                            <p:strVal val="#ppt_w*0.70"/>
                                          </p:val>
                                        </p:tav>
                                        <p:tav tm="100000">
                                          <p:val>
                                            <p:strVal val="#ppt_w"/>
                                          </p:val>
                                        </p:tav>
                                      </p:tavLst>
                                    </p:anim>
                                    <p:anim calcmode="lin" valueType="num">
                                      <p:cBhvr>
                                        <p:cTn id="71" dur="1000" fill="hold"/>
                                        <p:tgtEl>
                                          <p:spTgt spid="39"/>
                                        </p:tgtEl>
                                        <p:attrNameLst>
                                          <p:attrName>ppt_h</p:attrName>
                                        </p:attrNameLst>
                                      </p:cBhvr>
                                      <p:tavLst>
                                        <p:tav tm="0">
                                          <p:val>
                                            <p:strVal val="#ppt_h"/>
                                          </p:val>
                                        </p:tav>
                                        <p:tav tm="100000">
                                          <p:val>
                                            <p:strVal val="#ppt_h"/>
                                          </p:val>
                                        </p:tav>
                                      </p:tavLst>
                                    </p:anim>
                                    <p:animEffect transition="in" filter="fade">
                                      <p:cBhvr>
                                        <p:cTn id="72" dur="1000"/>
                                        <p:tgtEl>
                                          <p:spTgt spid="39"/>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62"/>
                                        </p:tgtEl>
                                        <p:attrNameLst>
                                          <p:attrName>style.visibility</p:attrName>
                                        </p:attrNameLst>
                                      </p:cBhvr>
                                      <p:to>
                                        <p:strVal val="visible"/>
                                      </p:to>
                                    </p:set>
                                    <p:animEffect transition="in" filter="blinds(horizontal)">
                                      <p:cBhvr>
                                        <p:cTn id="77" dur="500"/>
                                        <p:tgtEl>
                                          <p:spTgt spid="62"/>
                                        </p:tgtEl>
                                      </p:cBhvr>
                                    </p:animEffect>
                                  </p:childTnLst>
                                </p:cTn>
                              </p:par>
                              <p:par>
                                <p:cTn id="78" presetID="3" presetClass="entr" presetSubtype="10" fill="hold" nodeType="withEffect">
                                  <p:stCondLst>
                                    <p:cond delay="0"/>
                                  </p:stCondLst>
                                  <p:childTnLst>
                                    <p:set>
                                      <p:cBhvr>
                                        <p:cTn id="79" dur="1" fill="hold">
                                          <p:stCondLst>
                                            <p:cond delay="0"/>
                                          </p:stCondLst>
                                        </p:cTn>
                                        <p:tgtEl>
                                          <p:spTgt spid="61"/>
                                        </p:tgtEl>
                                        <p:attrNameLst>
                                          <p:attrName>style.visibility</p:attrName>
                                        </p:attrNameLst>
                                      </p:cBhvr>
                                      <p:to>
                                        <p:strVal val="visible"/>
                                      </p:to>
                                    </p:set>
                                    <p:animEffect transition="in" filter="blinds(horizontal)">
                                      <p:cBhvr>
                                        <p:cTn id="80" dur="500"/>
                                        <p:tgtEl>
                                          <p:spTgt spid="61"/>
                                        </p:tgtEl>
                                      </p:cBhvr>
                                    </p:animEffect>
                                  </p:childTnLst>
                                </p:cTn>
                              </p:par>
                              <p:par>
                                <p:cTn id="81" presetID="3" presetClass="entr" presetSubtype="10" fill="hold" nodeType="withEffect">
                                  <p:stCondLst>
                                    <p:cond delay="0"/>
                                  </p:stCondLst>
                                  <p:childTnLst>
                                    <p:set>
                                      <p:cBhvr>
                                        <p:cTn id="82" dur="1" fill="hold">
                                          <p:stCondLst>
                                            <p:cond delay="0"/>
                                          </p:stCondLst>
                                        </p:cTn>
                                        <p:tgtEl>
                                          <p:spTgt spid="63"/>
                                        </p:tgtEl>
                                        <p:attrNameLst>
                                          <p:attrName>style.visibility</p:attrName>
                                        </p:attrNameLst>
                                      </p:cBhvr>
                                      <p:to>
                                        <p:strVal val="visible"/>
                                      </p:to>
                                    </p:set>
                                    <p:animEffect transition="in" filter="blinds(horizontal)">
                                      <p:cBhvr>
                                        <p:cTn id="83" dur="500"/>
                                        <p:tgtEl>
                                          <p:spTgt spid="63"/>
                                        </p:tgtEl>
                                      </p:cBhvr>
                                    </p:animEffect>
                                  </p:childTnLst>
                                </p:cTn>
                              </p:par>
                              <p:par>
                                <p:cTn id="84" presetID="55" presetClass="entr" presetSubtype="0" fill="hold" nodeType="withEffect">
                                  <p:stCondLst>
                                    <p:cond delay="0"/>
                                  </p:stCondLst>
                                  <p:childTnLst>
                                    <p:set>
                                      <p:cBhvr>
                                        <p:cTn id="85" dur="1" fill="hold">
                                          <p:stCondLst>
                                            <p:cond delay="0"/>
                                          </p:stCondLst>
                                        </p:cTn>
                                        <p:tgtEl>
                                          <p:spTgt spid="34"/>
                                        </p:tgtEl>
                                        <p:attrNameLst>
                                          <p:attrName>style.visibility</p:attrName>
                                        </p:attrNameLst>
                                      </p:cBhvr>
                                      <p:to>
                                        <p:strVal val="visible"/>
                                      </p:to>
                                    </p:set>
                                    <p:anim calcmode="lin" valueType="num">
                                      <p:cBhvr>
                                        <p:cTn id="86" dur="1000" fill="hold"/>
                                        <p:tgtEl>
                                          <p:spTgt spid="34"/>
                                        </p:tgtEl>
                                        <p:attrNameLst>
                                          <p:attrName>ppt_w</p:attrName>
                                        </p:attrNameLst>
                                      </p:cBhvr>
                                      <p:tavLst>
                                        <p:tav tm="0">
                                          <p:val>
                                            <p:strVal val="#ppt_w*0.70"/>
                                          </p:val>
                                        </p:tav>
                                        <p:tav tm="100000">
                                          <p:val>
                                            <p:strVal val="#ppt_w"/>
                                          </p:val>
                                        </p:tav>
                                      </p:tavLst>
                                    </p:anim>
                                    <p:anim calcmode="lin" valueType="num">
                                      <p:cBhvr>
                                        <p:cTn id="87" dur="1000" fill="hold"/>
                                        <p:tgtEl>
                                          <p:spTgt spid="34"/>
                                        </p:tgtEl>
                                        <p:attrNameLst>
                                          <p:attrName>ppt_h</p:attrName>
                                        </p:attrNameLst>
                                      </p:cBhvr>
                                      <p:tavLst>
                                        <p:tav tm="0">
                                          <p:val>
                                            <p:strVal val="#ppt_h"/>
                                          </p:val>
                                        </p:tav>
                                        <p:tav tm="100000">
                                          <p:val>
                                            <p:strVal val="#ppt_h"/>
                                          </p:val>
                                        </p:tav>
                                      </p:tavLst>
                                    </p:anim>
                                    <p:animEffect transition="in" filter="fade">
                                      <p:cBhvr>
                                        <p:cTn id="88" dur="1000"/>
                                        <p:tgtEl>
                                          <p:spTgt spid="34"/>
                                        </p:tgtEl>
                                      </p:cBhvr>
                                    </p:animEffect>
                                  </p:childTnLst>
                                </p:cTn>
                              </p:par>
                              <p:par>
                                <p:cTn id="89" presetID="3" presetClass="entr" presetSubtype="10" fill="hold" nodeType="with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blinds(horizontal)">
                                      <p:cBhvr>
                                        <p:cTn id="91" dur="500"/>
                                        <p:tgtEl>
                                          <p:spTgt spid="32"/>
                                        </p:tgtEl>
                                      </p:cBhvr>
                                    </p:animEffect>
                                  </p:childTnLst>
                                </p:cTn>
                              </p:par>
                              <p:par>
                                <p:cTn id="92" presetID="3" presetClass="entr" presetSubtype="10" fill="hold" nodeType="with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blinds(horizontal)">
                                      <p:cBhvr>
                                        <p:cTn id="94" dur="500"/>
                                        <p:tgtEl>
                                          <p:spTgt spid="36"/>
                                        </p:tgtEl>
                                      </p:cBhvr>
                                    </p:animEffect>
                                  </p:childTnLst>
                                </p:cTn>
                              </p:par>
                            </p:childTnLst>
                          </p:cTn>
                        </p:par>
                      </p:childTnLst>
                    </p:cTn>
                  </p:par>
                  <p:par>
                    <p:cTn id="95" fill="hold">
                      <p:stCondLst>
                        <p:cond delay="indefinite"/>
                      </p:stCondLst>
                      <p:childTnLst>
                        <p:par>
                          <p:cTn id="96" fill="hold">
                            <p:stCondLst>
                              <p:cond delay="0"/>
                            </p:stCondLst>
                            <p:childTnLst>
                              <p:par>
                                <p:cTn id="97" presetID="3" presetClass="entr" presetSubtype="10" fill="hold" grpId="0" nodeType="clickEffect">
                                  <p:stCondLst>
                                    <p:cond delay="0"/>
                                  </p:stCondLst>
                                  <p:childTnLst>
                                    <p:set>
                                      <p:cBhvr>
                                        <p:cTn id="98" dur="1" fill="hold">
                                          <p:stCondLst>
                                            <p:cond delay="0"/>
                                          </p:stCondLst>
                                        </p:cTn>
                                        <p:tgtEl>
                                          <p:spTgt spid="40"/>
                                        </p:tgtEl>
                                        <p:attrNameLst>
                                          <p:attrName>style.visibility</p:attrName>
                                        </p:attrNameLst>
                                      </p:cBhvr>
                                      <p:to>
                                        <p:strVal val="visible"/>
                                      </p:to>
                                    </p:set>
                                    <p:animEffect transition="in" filter="blinds(horizontal)">
                                      <p:cBhvr>
                                        <p:cTn id="9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3" grpId="0"/>
      <p:bldP spid="54" grpId="0"/>
      <p:bldP spid="62" grpId="0"/>
      <p:bldP spid="40" grpId="0"/>
      <p:bldP spid="4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a:spLocks noChangeArrowheads="1"/>
          </p:cNvSpPr>
          <p:nvPr/>
        </p:nvSpPr>
        <p:spPr bwMode="auto">
          <a:xfrm>
            <a:off x="0" y="0"/>
            <a:ext cx="9144000" cy="90872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强劲的需求</a:t>
            </a:r>
            <a:endParaRPr lang="en-US" altLang="zh-CN"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endParaRPr>
          </a:p>
          <a:p>
            <a:pPr marL="0" lvl="1" algn="ctr" eaLnBrk="0" hangingPunct="0">
              <a:defRPr/>
            </a:pPr>
            <a:r>
              <a:rPr lang="zh-CN" altLang="en-US" sz="36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月住宅销售量</a:t>
            </a:r>
            <a:endParaRPr lang="en-US" altLang="zh-CN" sz="36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graphicFrame>
        <p:nvGraphicFramePr>
          <p:cNvPr id="7170" name="Chart 31"/>
          <p:cNvGraphicFramePr>
            <a:graphicFrameLocks/>
          </p:cNvGraphicFramePr>
          <p:nvPr/>
        </p:nvGraphicFramePr>
        <p:xfrm>
          <a:off x="106363" y="1798638"/>
          <a:ext cx="8778875" cy="4586287"/>
        </p:xfrm>
        <a:graphic>
          <a:graphicData uri="http://schemas.openxmlformats.org/presentationml/2006/ole">
            <mc:AlternateContent xmlns:mc="http://schemas.openxmlformats.org/markup-compatibility/2006">
              <mc:Choice xmlns:v="urn:schemas-microsoft-com:vml" Requires="v">
                <p:oleObj spid="_x0000_s431111" name="Chart" r:id="rId4" imgW="8782016" imgH="4590947" progId="Excel.Sheet.8">
                  <p:embed followColorScheme="full"/>
                </p:oleObj>
              </mc:Choice>
              <mc:Fallback>
                <p:oleObj name="Chart" r:id="rId4" imgW="8782016" imgH="4590947" progId="Excel.Sheet.8">
                  <p:embed followColorScheme="full"/>
                  <p:pic>
                    <p:nvPicPr>
                      <p:cNvPr id="0" name="Chart 31"/>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363" y="1798638"/>
                        <a:ext cx="8778875" cy="45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pic>
                </p:oleObj>
              </mc:Fallback>
            </mc:AlternateContent>
          </a:graphicData>
        </a:graphic>
      </p:graphicFrame>
      <p:cxnSp>
        <p:nvCxnSpPr>
          <p:cNvPr id="34" name="Straight Connector 33"/>
          <p:cNvCxnSpPr/>
          <p:nvPr/>
        </p:nvCxnSpPr>
        <p:spPr bwMode="auto">
          <a:xfrm rot="5400000" flipH="1" flipV="1">
            <a:off x="3617912" y="3497263"/>
            <a:ext cx="4111625"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38" name="Rounded Rectangle 37"/>
          <p:cNvSpPr/>
          <p:nvPr/>
        </p:nvSpPr>
        <p:spPr bwMode="auto">
          <a:xfrm>
            <a:off x="3504828" y="1180290"/>
            <a:ext cx="1691680" cy="792088"/>
          </a:xfrm>
          <a:prstGeom prst="roundRect">
            <a:avLst/>
          </a:prstGeom>
          <a:solidFill>
            <a:schemeClr val="tx2"/>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2813"/>
            <a:endParaRPr lang="en-SG" sz="2300">
              <a:solidFill>
                <a:schemeClr val="bg1"/>
              </a:solidFill>
              <a:effectLst>
                <a:outerShdw blurRad="38100" dist="38100" dir="2700000" algn="tl">
                  <a:srgbClr val="C0C0C0"/>
                </a:outerShdw>
              </a:effectLst>
              <a:latin typeface="Segoe"/>
              <a:cs typeface="Arial" pitchFamily="34" charset="0"/>
            </a:endParaRPr>
          </a:p>
        </p:txBody>
      </p:sp>
      <p:sp>
        <p:nvSpPr>
          <p:cNvPr id="27" name="Rectangle 26"/>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pitchFamily="34" charset="0"/>
            </a:endParaRPr>
          </a:p>
        </p:txBody>
      </p:sp>
      <p:sp>
        <p:nvSpPr>
          <p:cNvPr id="7179" name="TextBox 36"/>
          <p:cNvSpPr txBox="1">
            <a:spLocks noChangeArrowheads="1"/>
          </p:cNvSpPr>
          <p:nvPr/>
        </p:nvSpPr>
        <p:spPr bwMode="auto">
          <a:xfrm>
            <a:off x="176213" y="1412875"/>
            <a:ext cx="604837" cy="338138"/>
          </a:xfrm>
          <a:prstGeom prst="rect">
            <a:avLst/>
          </a:prstGeom>
          <a:noFill/>
          <a:ln w="9525">
            <a:noFill/>
            <a:miter lim="800000"/>
            <a:headEnd/>
            <a:tailEnd/>
          </a:ln>
        </p:spPr>
        <p:txBody>
          <a:bodyPr wrap="none">
            <a:spAutoFit/>
          </a:bodyPr>
          <a:lstStyle/>
          <a:p>
            <a:r>
              <a:rPr lang="en-US" sz="1600" b="1">
                <a:latin typeface="Arial Narrow" pitchFamily="34" charset="0"/>
              </a:rPr>
              <a:t>Units</a:t>
            </a:r>
            <a:endParaRPr lang="en-SG" sz="1600" b="1">
              <a:latin typeface="Arial Narrow" pitchFamily="34" charset="0"/>
            </a:endParaRPr>
          </a:p>
        </p:txBody>
      </p:sp>
      <p:sp>
        <p:nvSpPr>
          <p:cNvPr id="35" name="Oval 34"/>
          <p:cNvSpPr/>
          <p:nvPr/>
        </p:nvSpPr>
        <p:spPr bwMode="auto">
          <a:xfrm>
            <a:off x="3589536" y="1254922"/>
            <a:ext cx="360040" cy="432048"/>
          </a:xfrm>
          <a:prstGeom prst="ellipse">
            <a:avLst/>
          </a:prstGeom>
          <a:solidFill>
            <a:srgbClr val="00B05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2813"/>
            <a:r>
              <a:rPr lang="en-US" b="1">
                <a:solidFill>
                  <a:srgbClr val="FFFFFF"/>
                </a:solidFill>
                <a:effectLst>
                  <a:outerShdw blurRad="38100" dist="38100" dir="2700000" algn="tl">
                    <a:srgbClr val="C0C0C0"/>
                  </a:outerShdw>
                </a:effectLst>
                <a:cs typeface="Arial" pitchFamily="34" charset="0"/>
              </a:rPr>
              <a:t>6</a:t>
            </a:r>
          </a:p>
        </p:txBody>
      </p:sp>
      <p:cxnSp>
        <p:nvCxnSpPr>
          <p:cNvPr id="39" name="Straight Connector 38"/>
          <p:cNvCxnSpPr/>
          <p:nvPr/>
        </p:nvCxnSpPr>
        <p:spPr bwMode="auto">
          <a:xfrm flipH="1" flipV="1">
            <a:off x="4619625" y="1973263"/>
            <a:ext cx="15875" cy="3576637"/>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40" name="Rounded Rectangle 39"/>
          <p:cNvSpPr/>
          <p:nvPr/>
        </p:nvSpPr>
        <p:spPr bwMode="auto">
          <a:xfrm>
            <a:off x="5309096" y="1165796"/>
            <a:ext cx="1679438" cy="815122"/>
          </a:xfrm>
          <a:prstGeom prst="roundRect">
            <a:avLst/>
          </a:prstGeom>
          <a:solidFill>
            <a:srgbClr val="C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2813"/>
            <a:endParaRPr lang="en-SG" sz="2300">
              <a:solidFill>
                <a:schemeClr val="bg1"/>
              </a:solidFill>
              <a:effectLst>
                <a:outerShdw blurRad="38100" dist="38100" dir="2700000" algn="tl">
                  <a:srgbClr val="C0C0C0"/>
                </a:outerShdw>
              </a:effectLst>
              <a:latin typeface="Segoe"/>
              <a:cs typeface="Arial" pitchFamily="34" charset="0"/>
            </a:endParaRPr>
          </a:p>
        </p:txBody>
      </p:sp>
      <p:sp>
        <p:nvSpPr>
          <p:cNvPr id="42" name="Oval 41"/>
          <p:cNvSpPr/>
          <p:nvPr/>
        </p:nvSpPr>
        <p:spPr bwMode="auto">
          <a:xfrm>
            <a:off x="5381104" y="1195715"/>
            <a:ext cx="360040" cy="432048"/>
          </a:xfrm>
          <a:prstGeom prst="ellipse">
            <a:avLst/>
          </a:prstGeom>
          <a:solidFill>
            <a:srgbClr val="FFC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2813"/>
            <a:r>
              <a:rPr lang="en-US" b="1">
                <a:solidFill>
                  <a:srgbClr val="000000"/>
                </a:solidFill>
                <a:effectLst>
                  <a:outerShdw blurRad="38100" dist="38100" dir="2700000" algn="tl">
                    <a:srgbClr val="C0C0C0"/>
                  </a:outerShdw>
                </a:effectLst>
                <a:cs typeface="Arial" pitchFamily="34" charset="0"/>
              </a:rPr>
              <a:t>7</a:t>
            </a:r>
          </a:p>
        </p:txBody>
      </p:sp>
      <p:cxnSp>
        <p:nvCxnSpPr>
          <p:cNvPr id="19" name="Straight Connector 18"/>
          <p:cNvCxnSpPr/>
          <p:nvPr/>
        </p:nvCxnSpPr>
        <p:spPr bwMode="auto">
          <a:xfrm rot="5400000" flipH="1" flipV="1">
            <a:off x="5727700" y="3500438"/>
            <a:ext cx="4111625"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bwMode="auto">
          <a:xfrm>
            <a:off x="7096596" y="1170796"/>
            <a:ext cx="1818957" cy="837888"/>
          </a:xfrm>
          <a:prstGeom prst="roundRect">
            <a:avLst/>
          </a:prstGeom>
          <a:solidFill>
            <a:srgbClr val="C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2813"/>
            <a:endParaRPr lang="en-SG" sz="2300">
              <a:solidFill>
                <a:schemeClr val="bg1"/>
              </a:solidFill>
              <a:effectLst>
                <a:outerShdw blurRad="38100" dist="38100" dir="2700000" algn="tl">
                  <a:srgbClr val="C0C0C0"/>
                </a:outerShdw>
              </a:effectLst>
              <a:latin typeface="Segoe"/>
              <a:cs typeface="Arial" pitchFamily="34" charset="0"/>
            </a:endParaRPr>
          </a:p>
        </p:txBody>
      </p:sp>
      <p:sp>
        <p:nvSpPr>
          <p:cNvPr id="17" name="Oval 16"/>
          <p:cNvSpPr/>
          <p:nvPr/>
        </p:nvSpPr>
        <p:spPr bwMode="auto">
          <a:xfrm>
            <a:off x="7181304" y="1196231"/>
            <a:ext cx="360040" cy="432048"/>
          </a:xfrm>
          <a:prstGeom prst="ellipse">
            <a:avLst/>
          </a:prstGeom>
          <a:solidFill>
            <a:srgbClr val="FFC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2813"/>
            <a:r>
              <a:rPr lang="en-US" b="1">
                <a:solidFill>
                  <a:srgbClr val="000000"/>
                </a:solidFill>
                <a:effectLst>
                  <a:outerShdw blurRad="38100" dist="38100" dir="2700000" algn="tl">
                    <a:srgbClr val="C0C0C0"/>
                  </a:outerShdw>
                </a:effectLst>
                <a:cs typeface="Arial" pitchFamily="34" charset="0"/>
              </a:rPr>
              <a:t>8</a:t>
            </a:r>
          </a:p>
        </p:txBody>
      </p:sp>
      <p:sp>
        <p:nvSpPr>
          <p:cNvPr id="22" name="Rectangle 18"/>
          <p:cNvSpPr>
            <a:spLocks noChangeArrowheads="1"/>
          </p:cNvSpPr>
          <p:nvPr/>
        </p:nvSpPr>
        <p:spPr bwMode="auto">
          <a:xfrm>
            <a:off x="3828678" y="1233488"/>
            <a:ext cx="1440160" cy="738664"/>
          </a:xfrm>
          <a:prstGeom prst="rect">
            <a:avLst/>
          </a:prstGeom>
          <a:noFill/>
          <a:ln w="9525">
            <a:noFill/>
            <a:miter lim="800000"/>
            <a:headEnd/>
            <a:tailEnd/>
          </a:ln>
        </p:spPr>
        <p:txBody>
          <a:bodyPr wrap="square">
            <a:spAutoFit/>
          </a:bodyPr>
          <a:lstStyle/>
          <a:p>
            <a:pPr eaLnBrk="0" fontAlgn="auto" hangingPunct="0">
              <a:spcBef>
                <a:spcPts val="0"/>
              </a:spcBef>
              <a:spcAft>
                <a:spcPts val="0"/>
              </a:spcAft>
              <a:defRPr/>
            </a:pPr>
            <a:r>
              <a:rPr lang="en-US" altLang="ko-KR" sz="1400" b="1" i="1" u="sng" dirty="0" smtClean="0">
                <a:solidFill>
                  <a:schemeClr val="bg1"/>
                </a:solidFill>
                <a:effectLst>
                  <a:outerShdw blurRad="38100" dist="38100" sx="1000" sy="1000" algn="tl">
                    <a:srgbClr val="000000"/>
                  </a:outerShdw>
                </a:effectLst>
                <a:latin typeface="Arial Narrow" pitchFamily="34" charset="0"/>
                <a:ea typeface="Gulim" pitchFamily="34" charset="-127"/>
                <a:cs typeface="Arial" charset="0"/>
              </a:rPr>
              <a:t>2012</a:t>
            </a:r>
            <a:r>
              <a:rPr lang="zh-CN" altLang="en-US" sz="1400" b="1" i="1" u="sng" dirty="0" smtClean="0">
                <a:solidFill>
                  <a:schemeClr val="bg1"/>
                </a:solidFill>
                <a:effectLst>
                  <a:outerShdw blurRad="38100" dist="38100" sx="1000" sy="1000" algn="tl">
                    <a:srgbClr val="000000"/>
                  </a:outerShdw>
                </a:effectLst>
                <a:latin typeface="Arial Narrow" pitchFamily="34" charset="0"/>
                <a:ea typeface="Gulim" pitchFamily="34" charset="-127"/>
                <a:cs typeface="Arial" charset="0"/>
              </a:rPr>
              <a:t>年</a:t>
            </a:r>
            <a:r>
              <a:rPr lang="en-US" altLang="zh-CN" sz="1400" b="1" i="1" u="sng" dirty="0" smtClean="0">
                <a:solidFill>
                  <a:schemeClr val="bg1"/>
                </a:solidFill>
                <a:effectLst>
                  <a:outerShdw blurRad="38100" dist="38100" sx="1000" sy="1000" algn="tl">
                    <a:srgbClr val="000000"/>
                  </a:outerShdw>
                </a:effectLst>
                <a:latin typeface="Arial Narrow" pitchFamily="34" charset="0"/>
                <a:ea typeface="Gulim" pitchFamily="34" charset="-127"/>
                <a:cs typeface="Arial" charset="0"/>
              </a:rPr>
              <a:t>10</a:t>
            </a:r>
            <a:r>
              <a:rPr lang="zh-CN" altLang="en-US" sz="1400" b="1" i="1" u="sng" dirty="0" smtClean="0">
                <a:solidFill>
                  <a:schemeClr val="bg1"/>
                </a:solidFill>
                <a:effectLst>
                  <a:outerShdw blurRad="38100" dist="38100" sx="1000" sy="1000" algn="tl">
                    <a:srgbClr val="000000"/>
                  </a:outerShdw>
                </a:effectLst>
                <a:latin typeface="Arial Narrow" pitchFamily="34" charset="0"/>
                <a:ea typeface="Gulim" pitchFamily="34" charset="-127"/>
                <a:cs typeface="Arial" charset="0"/>
              </a:rPr>
              <a:t>月</a:t>
            </a:r>
            <a:endParaRPr lang="en-US" altLang="ko-KR" sz="1400" b="1" i="1" u="sng" dirty="0" smtClean="0">
              <a:solidFill>
                <a:schemeClr val="bg1"/>
              </a:solidFill>
              <a:effectLst>
                <a:outerShdw blurRad="38100" dist="38100" sx="1000" sy="1000" algn="tl">
                  <a:srgbClr val="000000"/>
                </a:outerShdw>
              </a:effectLst>
              <a:latin typeface="Arial Narrow" pitchFamily="34" charset="0"/>
              <a:ea typeface="Gulim" pitchFamily="34" charset="-127"/>
              <a:cs typeface="Arial" charset="0"/>
            </a:endParaRPr>
          </a:p>
          <a:p>
            <a:pPr eaLnBrk="0" fontAlgn="auto" hangingPunct="0">
              <a:spcBef>
                <a:spcPts val="0"/>
              </a:spcBef>
              <a:spcAft>
                <a:spcPts val="0"/>
              </a:spcAft>
              <a:defRPr/>
            </a:pPr>
            <a:r>
              <a:rPr lang="en-US" altLang="ko-KR" sz="1400" b="1" dirty="0" smtClean="0">
                <a:solidFill>
                  <a:schemeClr val="bg1"/>
                </a:solidFill>
                <a:effectLst>
                  <a:outerShdw blurRad="38100" dist="38100" sx="1000" sy="1000" algn="tl">
                    <a:srgbClr val="000000"/>
                  </a:outerShdw>
                </a:effectLst>
                <a:latin typeface="Arial Narrow" pitchFamily="34" charset="0"/>
                <a:ea typeface="Gulim" pitchFamily="34" charset="-127"/>
                <a:cs typeface="Arial" charset="0"/>
              </a:rPr>
              <a:t>40-60% </a:t>
            </a:r>
            <a:r>
              <a:rPr lang="zh-CN" altLang="en-US" sz="1400" b="1" dirty="0" smtClean="0">
                <a:solidFill>
                  <a:schemeClr val="bg1"/>
                </a:solidFill>
                <a:effectLst>
                  <a:outerShdw blurRad="38100" dist="38100" sx="1000" sy="1000" algn="tl">
                    <a:srgbClr val="000000"/>
                  </a:outerShdw>
                </a:effectLst>
                <a:latin typeface="Arial Narrow" pitchFamily="34" charset="0"/>
                <a:ea typeface="Gulim" pitchFamily="34" charset="-127"/>
                <a:cs typeface="Arial" charset="0"/>
              </a:rPr>
              <a:t>贷款顶限</a:t>
            </a:r>
            <a:endParaRPr lang="en-US" altLang="ko-KR" sz="1400" b="1" dirty="0" smtClean="0">
              <a:solidFill>
                <a:schemeClr val="bg1"/>
              </a:solidFill>
              <a:effectLst>
                <a:outerShdw blurRad="38100" dist="38100" sx="1000" sy="1000" algn="tl">
                  <a:srgbClr val="000000"/>
                </a:outerShdw>
              </a:effectLst>
              <a:latin typeface="Arial Narrow" pitchFamily="34" charset="0"/>
              <a:ea typeface="Gulim" pitchFamily="34" charset="-127"/>
              <a:cs typeface="Arial" charset="0"/>
            </a:endParaRPr>
          </a:p>
          <a:p>
            <a:pPr eaLnBrk="0" fontAlgn="auto" hangingPunct="0">
              <a:spcBef>
                <a:spcPts val="0"/>
              </a:spcBef>
              <a:spcAft>
                <a:spcPts val="0"/>
              </a:spcAft>
              <a:defRPr/>
            </a:pPr>
            <a:r>
              <a:rPr lang="zh-CN" altLang="en-US" sz="1400" b="1" dirty="0" smtClean="0">
                <a:solidFill>
                  <a:schemeClr val="bg1"/>
                </a:solidFill>
                <a:effectLst>
                  <a:outerShdw blurRad="38100" dist="38100" sx="1000" sy="1000" algn="tl">
                    <a:srgbClr val="000000"/>
                  </a:outerShdw>
                </a:effectLst>
                <a:latin typeface="Arial Narrow" pitchFamily="34" charset="0"/>
                <a:ea typeface="Gulim" pitchFamily="34" charset="-127"/>
                <a:cs typeface="Arial" charset="0"/>
              </a:rPr>
              <a:t>最长</a:t>
            </a:r>
            <a:r>
              <a:rPr lang="en-US" altLang="zh-CN" sz="1400" b="1" dirty="0" smtClean="0">
                <a:solidFill>
                  <a:schemeClr val="bg1"/>
                </a:solidFill>
                <a:effectLst>
                  <a:outerShdw blurRad="38100" dist="38100" sx="1000" sy="1000" algn="tl">
                    <a:srgbClr val="000000"/>
                  </a:outerShdw>
                </a:effectLst>
                <a:latin typeface="Arial Narrow" pitchFamily="34" charset="0"/>
                <a:ea typeface="Gulim" pitchFamily="34" charset="-127"/>
                <a:cs typeface="Arial" charset="0"/>
              </a:rPr>
              <a:t>35</a:t>
            </a:r>
            <a:r>
              <a:rPr lang="zh-CN" altLang="en-US" sz="1400" b="1" dirty="0" smtClean="0">
                <a:solidFill>
                  <a:schemeClr val="bg1"/>
                </a:solidFill>
                <a:effectLst>
                  <a:outerShdw blurRad="38100" dist="38100" sx="1000" sy="1000" algn="tl">
                    <a:srgbClr val="000000"/>
                  </a:outerShdw>
                </a:effectLst>
                <a:latin typeface="Arial Narrow" pitchFamily="34" charset="0"/>
                <a:ea typeface="Gulim" pitchFamily="34" charset="-127"/>
                <a:cs typeface="Arial" charset="0"/>
              </a:rPr>
              <a:t>年贷款期</a:t>
            </a:r>
            <a:endParaRPr lang="en-US" altLang="ko-KR" sz="1400" b="1" dirty="0">
              <a:solidFill>
                <a:schemeClr val="bg1"/>
              </a:solidFill>
              <a:effectLst>
                <a:outerShdw blurRad="38100" dist="38100" sx="1000" sy="1000" algn="tl">
                  <a:srgbClr val="000000"/>
                </a:outerShdw>
              </a:effectLst>
              <a:latin typeface="Arial Narrow" pitchFamily="34" charset="0"/>
              <a:ea typeface="Gulim" pitchFamily="34" charset="-127"/>
              <a:cs typeface="Arial" charset="0"/>
            </a:endParaRPr>
          </a:p>
        </p:txBody>
      </p:sp>
      <p:sp>
        <p:nvSpPr>
          <p:cNvPr id="23" name="Rectangle 18"/>
          <p:cNvSpPr>
            <a:spLocks noChangeArrowheads="1"/>
          </p:cNvSpPr>
          <p:nvPr/>
        </p:nvSpPr>
        <p:spPr bwMode="auto">
          <a:xfrm>
            <a:off x="5732464" y="1114425"/>
            <a:ext cx="1278284" cy="954107"/>
          </a:xfrm>
          <a:prstGeom prst="rect">
            <a:avLst/>
          </a:prstGeom>
          <a:noFill/>
          <a:ln w="9525">
            <a:noFill/>
            <a:miter lim="800000"/>
            <a:headEnd/>
            <a:tailEnd/>
          </a:ln>
        </p:spPr>
        <p:txBody>
          <a:bodyPr wrap="square">
            <a:spAutoFit/>
          </a:bodyPr>
          <a:lstStyle/>
          <a:p>
            <a:pPr eaLnBrk="0" fontAlgn="auto" hangingPunct="0">
              <a:spcBef>
                <a:spcPts val="0"/>
              </a:spcBef>
              <a:spcAft>
                <a:spcPts val="0"/>
              </a:spcAft>
              <a:defRPr/>
            </a:pPr>
            <a:r>
              <a:rPr lang="en-US" altLang="ko-KR" sz="1400" b="1" i="1" u="sng" dirty="0" smtClean="0">
                <a:solidFill>
                  <a:schemeClr val="bg1"/>
                </a:solidFill>
                <a:effectLst>
                  <a:outerShdw blurRad="38100" dist="38100" sx="1000" sy="1000" algn="tl">
                    <a:srgbClr val="000000"/>
                  </a:outerShdw>
                </a:effectLst>
                <a:ea typeface="Gulim" pitchFamily="34" charset="-127"/>
                <a:cs typeface="Arial" charset="0"/>
              </a:rPr>
              <a:t>2013</a:t>
            </a:r>
            <a:r>
              <a:rPr lang="zh-CN" altLang="en-US" sz="1400" b="1" i="1" u="sng" dirty="0" smtClean="0">
                <a:solidFill>
                  <a:schemeClr val="bg1"/>
                </a:solidFill>
                <a:effectLst>
                  <a:outerShdw blurRad="38100" dist="38100" sx="1000" sy="1000" algn="tl">
                    <a:srgbClr val="000000"/>
                  </a:outerShdw>
                </a:effectLst>
                <a:ea typeface="Gulim" pitchFamily="34" charset="-127"/>
                <a:cs typeface="Arial" charset="0"/>
              </a:rPr>
              <a:t>年</a:t>
            </a:r>
            <a:r>
              <a:rPr lang="en-US" altLang="zh-CN" sz="1400" b="1" i="1" u="sng" dirty="0" smtClean="0">
                <a:solidFill>
                  <a:schemeClr val="bg1"/>
                </a:solidFill>
                <a:effectLst>
                  <a:outerShdw blurRad="38100" dist="38100" sx="1000" sy="1000" algn="tl">
                    <a:srgbClr val="000000"/>
                  </a:outerShdw>
                </a:effectLst>
                <a:ea typeface="Gulim" pitchFamily="34" charset="-127"/>
                <a:cs typeface="Arial" charset="0"/>
              </a:rPr>
              <a:t>1</a:t>
            </a:r>
            <a:r>
              <a:rPr lang="zh-CN" altLang="en-US" sz="1400" b="1" i="1" u="sng" dirty="0" smtClean="0">
                <a:solidFill>
                  <a:schemeClr val="bg1"/>
                </a:solidFill>
                <a:effectLst>
                  <a:outerShdw blurRad="38100" dist="38100" sx="1000" sy="1000" algn="tl">
                    <a:srgbClr val="000000"/>
                  </a:outerShdw>
                </a:effectLst>
                <a:ea typeface="Gulim" pitchFamily="34" charset="-127"/>
                <a:cs typeface="Arial" charset="0"/>
              </a:rPr>
              <a:t>月</a:t>
            </a:r>
            <a:endParaRPr lang="en-US" altLang="ko-KR" sz="1400" b="1" i="1" u="sng" dirty="0" smtClean="0">
              <a:solidFill>
                <a:schemeClr val="bg1"/>
              </a:solidFill>
              <a:effectLst>
                <a:outerShdw blurRad="38100" dist="38100" sx="1000" sy="1000" algn="tl">
                  <a:srgbClr val="000000"/>
                </a:outerShdw>
              </a:effectLst>
              <a:ea typeface="Gulim" pitchFamily="34" charset="-127"/>
              <a:cs typeface="Arial" charset="0"/>
            </a:endParaRPr>
          </a:p>
          <a:p>
            <a:pPr eaLnBrk="0" fontAlgn="auto" hangingPunct="0">
              <a:spcBef>
                <a:spcPts val="0"/>
              </a:spcBef>
              <a:spcAft>
                <a:spcPts val="0"/>
              </a:spcAft>
              <a:defRPr/>
            </a:pPr>
            <a:r>
              <a:rPr lang="zh-CN" altLang="en-US" sz="1400" b="1" dirty="0" smtClean="0">
                <a:solidFill>
                  <a:schemeClr val="bg1"/>
                </a:solidFill>
                <a:effectLst>
                  <a:outerShdw blurRad="38100" dist="38100" sx="1000" sy="1000" algn="tl">
                    <a:srgbClr val="000000"/>
                  </a:outerShdw>
                </a:effectLst>
                <a:ea typeface="Gulim" pitchFamily="34" charset="-127"/>
                <a:cs typeface="Arial" charset="0"/>
              </a:rPr>
              <a:t>调低贷款额度</a:t>
            </a:r>
            <a:r>
              <a:rPr lang="en-US" altLang="ko-KR" sz="1400" b="1" dirty="0" smtClean="0">
                <a:solidFill>
                  <a:schemeClr val="bg1"/>
                </a:solidFill>
                <a:effectLst>
                  <a:outerShdw blurRad="38100" dist="38100" sx="1000" sy="1000" algn="tl">
                    <a:srgbClr val="000000"/>
                  </a:outerShdw>
                </a:effectLst>
                <a:ea typeface="Gulim" pitchFamily="34" charset="-127"/>
                <a:cs typeface="Arial" charset="0"/>
              </a:rPr>
              <a:t>, </a:t>
            </a:r>
            <a:r>
              <a:rPr lang="zh-CN" altLang="en-US" sz="1400" b="1" dirty="0" smtClean="0">
                <a:solidFill>
                  <a:schemeClr val="bg1"/>
                </a:solidFill>
                <a:effectLst>
                  <a:outerShdw blurRad="38100" dist="38100" sx="1000" sy="1000" algn="tl">
                    <a:srgbClr val="000000"/>
                  </a:outerShdw>
                </a:effectLst>
                <a:ea typeface="Gulim" pitchFamily="34" charset="-127"/>
                <a:cs typeface="Arial" charset="0"/>
              </a:rPr>
              <a:t>调高额外买方印花税</a:t>
            </a:r>
            <a:endParaRPr lang="en-US" altLang="ko-KR" sz="1400" b="1" dirty="0">
              <a:solidFill>
                <a:schemeClr val="bg1"/>
              </a:solidFill>
              <a:effectLst>
                <a:outerShdw blurRad="38100" dist="38100" sx="1000" sy="1000" algn="tl">
                  <a:srgbClr val="000000"/>
                </a:outerShdw>
              </a:effectLst>
              <a:ea typeface="Gulim" pitchFamily="34" charset="-127"/>
              <a:cs typeface="Arial" charset="0"/>
            </a:endParaRPr>
          </a:p>
        </p:txBody>
      </p:sp>
      <p:sp>
        <p:nvSpPr>
          <p:cNvPr id="24" name="Rectangle 18"/>
          <p:cNvSpPr>
            <a:spLocks noChangeArrowheads="1"/>
          </p:cNvSpPr>
          <p:nvPr/>
        </p:nvSpPr>
        <p:spPr bwMode="auto">
          <a:xfrm>
            <a:off x="7504113" y="1163638"/>
            <a:ext cx="1316359" cy="830997"/>
          </a:xfrm>
          <a:prstGeom prst="rect">
            <a:avLst/>
          </a:prstGeom>
          <a:noFill/>
          <a:ln w="9525">
            <a:noFill/>
            <a:miter lim="800000"/>
            <a:headEnd/>
            <a:tailEnd/>
          </a:ln>
        </p:spPr>
        <p:txBody>
          <a:bodyPr wrap="square">
            <a:spAutoFit/>
          </a:bodyPr>
          <a:lstStyle/>
          <a:p>
            <a:pPr eaLnBrk="0" fontAlgn="auto" hangingPunct="0">
              <a:spcBef>
                <a:spcPts val="0"/>
              </a:spcBef>
              <a:spcAft>
                <a:spcPts val="0"/>
              </a:spcAft>
              <a:defRPr/>
            </a:pPr>
            <a:r>
              <a:rPr lang="en-US" altLang="ko-KR" sz="1600" b="1" i="1" u="sng" dirty="0" smtClean="0">
                <a:solidFill>
                  <a:schemeClr val="bg1"/>
                </a:solidFill>
                <a:effectLst>
                  <a:outerShdw blurRad="38100" dist="38100" sx="1000" sy="1000" algn="tl">
                    <a:srgbClr val="000000"/>
                  </a:outerShdw>
                </a:effectLst>
                <a:latin typeface="+mn-lt"/>
                <a:ea typeface="Gulim" pitchFamily="34" charset="-127"/>
                <a:cs typeface="Arial" charset="0"/>
              </a:rPr>
              <a:t>2013</a:t>
            </a:r>
            <a:r>
              <a:rPr lang="zh-CN" altLang="en-US" sz="1600" b="1" i="1" u="sng" dirty="0" smtClean="0">
                <a:solidFill>
                  <a:schemeClr val="bg1"/>
                </a:solidFill>
                <a:effectLst>
                  <a:outerShdw blurRad="38100" dist="38100" sx="1000" sy="1000" algn="tl">
                    <a:srgbClr val="000000"/>
                  </a:outerShdw>
                </a:effectLst>
                <a:latin typeface="+mn-lt"/>
                <a:ea typeface="Gulim" pitchFamily="34" charset="-127"/>
                <a:cs typeface="Arial" charset="0"/>
              </a:rPr>
              <a:t>年</a:t>
            </a:r>
            <a:r>
              <a:rPr lang="en-US" altLang="zh-CN" sz="1600" b="1" i="1" u="sng" dirty="0" smtClean="0">
                <a:solidFill>
                  <a:schemeClr val="bg1"/>
                </a:solidFill>
                <a:effectLst>
                  <a:outerShdw blurRad="38100" dist="38100" sx="1000" sy="1000" algn="tl">
                    <a:srgbClr val="000000"/>
                  </a:outerShdw>
                </a:effectLst>
                <a:latin typeface="+mn-lt"/>
                <a:ea typeface="Gulim" pitchFamily="34" charset="-127"/>
                <a:cs typeface="Arial" charset="0"/>
              </a:rPr>
              <a:t>6</a:t>
            </a:r>
            <a:r>
              <a:rPr lang="zh-CN" altLang="en-US" sz="1600" b="1" i="1" u="sng" dirty="0" smtClean="0">
                <a:solidFill>
                  <a:schemeClr val="bg1"/>
                </a:solidFill>
                <a:effectLst>
                  <a:outerShdw blurRad="38100" dist="38100" sx="1000" sy="1000" algn="tl">
                    <a:srgbClr val="000000"/>
                  </a:outerShdw>
                </a:effectLst>
                <a:latin typeface="+mn-lt"/>
                <a:ea typeface="Gulim" pitchFamily="34" charset="-127"/>
                <a:cs typeface="Arial" charset="0"/>
              </a:rPr>
              <a:t>月</a:t>
            </a:r>
            <a:endParaRPr lang="en-US" altLang="ko-KR" sz="1600" b="1" i="1" u="sng" dirty="0">
              <a:solidFill>
                <a:schemeClr val="bg1"/>
              </a:solidFill>
              <a:effectLst>
                <a:outerShdw blurRad="38100" dist="38100" sx="1000" sy="1000" algn="tl">
                  <a:srgbClr val="000000"/>
                </a:outerShdw>
              </a:effectLst>
              <a:latin typeface="+mn-lt"/>
              <a:ea typeface="Gulim" pitchFamily="34" charset="-127"/>
              <a:cs typeface="Arial" charset="0"/>
            </a:endParaRPr>
          </a:p>
          <a:p>
            <a:pPr eaLnBrk="0" fontAlgn="auto" hangingPunct="0">
              <a:spcBef>
                <a:spcPts val="0"/>
              </a:spcBef>
              <a:spcAft>
                <a:spcPts val="0"/>
              </a:spcAft>
              <a:defRPr/>
            </a:pPr>
            <a:r>
              <a:rPr lang="zh-CN" altLang="en-US" sz="1600" b="1" dirty="0" smtClean="0">
                <a:solidFill>
                  <a:schemeClr val="bg1"/>
                </a:solidFill>
                <a:effectLst>
                  <a:outerShdw blurRad="38100" dist="38100" sx="1000" sy="1000" algn="tl">
                    <a:srgbClr val="000000"/>
                  </a:outerShdw>
                </a:effectLst>
                <a:latin typeface="+mn-lt"/>
                <a:ea typeface="Gulim" pitchFamily="34" charset="-127"/>
                <a:cs typeface="Arial" charset="0"/>
              </a:rPr>
              <a:t>总债务偿还比率</a:t>
            </a:r>
            <a:endParaRPr lang="en-US" altLang="ko-KR" sz="1600" b="1" dirty="0">
              <a:solidFill>
                <a:schemeClr val="bg1"/>
              </a:solidFill>
              <a:effectLst>
                <a:outerShdw blurRad="38100" dist="38100" sx="1000" sy="1000" algn="tl">
                  <a:srgbClr val="000000"/>
                </a:outerShdw>
              </a:effectLst>
              <a:latin typeface="+mn-lt"/>
              <a:ea typeface="Gulim" pitchFamily="34" charset="-127"/>
              <a:cs typeface="Arial" charset="0"/>
            </a:endParaRPr>
          </a:p>
        </p:txBody>
      </p:sp>
      <p:sp>
        <p:nvSpPr>
          <p:cNvPr id="25" name="TextBox 4"/>
          <p:cNvSpPr txBox="1">
            <a:spLocks noChangeArrowheads="1"/>
          </p:cNvSpPr>
          <p:nvPr/>
        </p:nvSpPr>
        <p:spPr bwMode="auto">
          <a:xfrm>
            <a:off x="71406" y="6329552"/>
            <a:ext cx="4718050" cy="523875"/>
          </a:xfrm>
          <a:prstGeom prst="rect">
            <a:avLst/>
          </a:prstGeom>
          <a:noFill/>
          <a:ln w="9525">
            <a:noFill/>
            <a:miter lim="800000"/>
            <a:headEnd/>
            <a:tailEnd/>
          </a:ln>
        </p:spPr>
        <p:txBody>
          <a:bodyPr>
            <a:spAutoFit/>
          </a:bodyPr>
          <a:lstStyle/>
          <a:p>
            <a:pPr eaLnBrk="0" hangingPunct="0"/>
            <a:r>
              <a:rPr lang="zh-CN" altLang="en-US" sz="1400" i="1" dirty="0" smtClean="0">
                <a:latin typeface="Calibri" pitchFamily="34" charset="0"/>
              </a:rPr>
              <a:t>来源</a:t>
            </a:r>
            <a:r>
              <a:rPr lang="en-US" sz="1400" i="1" dirty="0" smtClean="0">
                <a:latin typeface="Calibri" pitchFamily="34" charset="0"/>
              </a:rPr>
              <a:t>: </a:t>
            </a:r>
            <a:r>
              <a:rPr lang="zh-CN" altLang="en-US" sz="1400" i="1" dirty="0" smtClean="0">
                <a:latin typeface="Calibri" pitchFamily="34" charset="0"/>
              </a:rPr>
              <a:t>市区重建局</a:t>
            </a:r>
            <a:endParaRPr lang="en-US" sz="1400" i="1" dirty="0">
              <a:latin typeface="Calibri" pitchFamily="34" charset="0"/>
            </a:endParaRPr>
          </a:p>
          <a:p>
            <a:pPr eaLnBrk="0" hangingPunct="0"/>
            <a:r>
              <a:rPr lang="zh-CN" altLang="en-US" sz="1400" i="1" dirty="0" smtClean="0">
                <a:latin typeface="Calibri" pitchFamily="34" charset="0"/>
              </a:rPr>
              <a:t>注：所有住宅类型，不包括执行共管公寓</a:t>
            </a:r>
            <a:endParaRPr lang="en-US" altLang="zh-CN" sz="1400" i="1" dirty="0">
              <a:latin typeface="Calibri" pitchFamily="34"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par>
                                <p:cTn id="8" presetID="3" presetClass="entr" presetSubtype="1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blinds(horizontal)">
                                      <p:cBhvr>
                                        <p:cTn id="10" dur="500"/>
                                        <p:tgtEl>
                                          <p:spTgt spid="35"/>
                                        </p:tgtEl>
                                      </p:cBhvr>
                                    </p:animEffect>
                                  </p:childTnLst>
                                </p:cTn>
                              </p:par>
                              <p:par>
                                <p:cTn id="11" presetID="55"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1000" fill="hold"/>
                                        <p:tgtEl>
                                          <p:spTgt spid="39"/>
                                        </p:tgtEl>
                                        <p:attrNameLst>
                                          <p:attrName>ppt_w</p:attrName>
                                        </p:attrNameLst>
                                      </p:cBhvr>
                                      <p:tavLst>
                                        <p:tav tm="0">
                                          <p:val>
                                            <p:strVal val="#ppt_w*0.70"/>
                                          </p:val>
                                        </p:tav>
                                        <p:tav tm="100000">
                                          <p:val>
                                            <p:strVal val="#ppt_w"/>
                                          </p:val>
                                        </p:tav>
                                      </p:tavLst>
                                    </p:anim>
                                    <p:anim calcmode="lin" valueType="num">
                                      <p:cBhvr>
                                        <p:cTn id="14" dur="1000" fill="hold"/>
                                        <p:tgtEl>
                                          <p:spTgt spid="39"/>
                                        </p:tgtEl>
                                        <p:attrNameLst>
                                          <p:attrName>ppt_h</p:attrName>
                                        </p:attrNameLst>
                                      </p:cBhvr>
                                      <p:tavLst>
                                        <p:tav tm="0">
                                          <p:val>
                                            <p:strVal val="#ppt_h"/>
                                          </p:val>
                                        </p:tav>
                                        <p:tav tm="100000">
                                          <p:val>
                                            <p:strVal val="#ppt_h"/>
                                          </p:val>
                                        </p:tav>
                                      </p:tavLst>
                                    </p:anim>
                                    <p:animEffect transition="in" filter="fade">
                                      <p:cBhvr>
                                        <p:cTn id="15" dur="1000"/>
                                        <p:tgtEl>
                                          <p:spTgt spid="39"/>
                                        </p:tgtEl>
                                      </p:cBhvr>
                                    </p:animEffect>
                                  </p:childTnLst>
                                </p:cTn>
                              </p:par>
                              <p:par>
                                <p:cTn id="16" presetID="3" presetClass="entr" presetSubtype="10"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blinds(horizontal)">
                                      <p:cBhvr>
                                        <p:cTn id="18" dur="500"/>
                                        <p:tgtEl>
                                          <p:spTgt spid="40"/>
                                        </p:tgtEl>
                                      </p:cBhvr>
                                    </p:animEffect>
                                  </p:childTnLst>
                                </p:cTn>
                              </p:par>
                              <p:par>
                                <p:cTn id="19" presetID="3" presetClass="entr" presetSubtype="10"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blinds(horizontal)">
                                      <p:cBhvr>
                                        <p:cTn id="21" dur="500"/>
                                        <p:tgtEl>
                                          <p:spTgt spid="42"/>
                                        </p:tgtEl>
                                      </p:cBhvr>
                                    </p:animEffect>
                                  </p:childTnLst>
                                </p:cTn>
                              </p:par>
                              <p:par>
                                <p:cTn id="22" presetID="55" presetClass="entr" presetSubtype="0"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1000" fill="hold"/>
                                        <p:tgtEl>
                                          <p:spTgt spid="34"/>
                                        </p:tgtEl>
                                        <p:attrNameLst>
                                          <p:attrName>ppt_w</p:attrName>
                                        </p:attrNameLst>
                                      </p:cBhvr>
                                      <p:tavLst>
                                        <p:tav tm="0">
                                          <p:val>
                                            <p:strVal val="#ppt_w*0.70"/>
                                          </p:val>
                                        </p:tav>
                                        <p:tav tm="100000">
                                          <p:val>
                                            <p:strVal val="#ppt_w"/>
                                          </p:val>
                                        </p:tav>
                                      </p:tavLst>
                                    </p:anim>
                                    <p:anim calcmode="lin" valueType="num">
                                      <p:cBhvr>
                                        <p:cTn id="25" dur="1000" fill="hold"/>
                                        <p:tgtEl>
                                          <p:spTgt spid="34"/>
                                        </p:tgtEl>
                                        <p:attrNameLst>
                                          <p:attrName>ppt_h</p:attrName>
                                        </p:attrNameLst>
                                      </p:cBhvr>
                                      <p:tavLst>
                                        <p:tav tm="0">
                                          <p:val>
                                            <p:strVal val="#ppt_h"/>
                                          </p:val>
                                        </p:tav>
                                        <p:tav tm="100000">
                                          <p:val>
                                            <p:strVal val="#ppt_h"/>
                                          </p:val>
                                        </p:tav>
                                      </p:tavLst>
                                    </p:anim>
                                    <p:animEffect transition="in" filter="fade">
                                      <p:cBhvr>
                                        <p:cTn id="26" dur="1000"/>
                                        <p:tgtEl>
                                          <p:spTgt spid="34"/>
                                        </p:tgtEl>
                                      </p:cBhvr>
                                    </p:animEffect>
                                  </p:childTnLst>
                                </p:cTn>
                              </p:par>
                              <p:par>
                                <p:cTn id="27" presetID="3" presetClass="entr" presetSubtype="1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linds(horizontal)">
                                      <p:cBhvr>
                                        <p:cTn id="29" dur="500"/>
                                        <p:tgtEl>
                                          <p:spTgt spid="16"/>
                                        </p:tgtEl>
                                      </p:cBhvr>
                                    </p:animEffect>
                                  </p:childTnLst>
                                </p:cTn>
                              </p:par>
                              <p:par>
                                <p:cTn id="30" presetID="3" presetClass="entr" presetSubtype="1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linds(horizontal)">
                                      <p:cBhvr>
                                        <p:cTn id="32" dur="500"/>
                                        <p:tgtEl>
                                          <p:spTgt spid="17"/>
                                        </p:tgtEl>
                                      </p:cBhvr>
                                    </p:animEffect>
                                  </p:childTnLst>
                                </p:cTn>
                              </p:par>
                              <p:par>
                                <p:cTn id="33" presetID="55"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1000" fill="hold"/>
                                        <p:tgtEl>
                                          <p:spTgt spid="19"/>
                                        </p:tgtEl>
                                        <p:attrNameLst>
                                          <p:attrName>ppt_w</p:attrName>
                                        </p:attrNameLst>
                                      </p:cBhvr>
                                      <p:tavLst>
                                        <p:tav tm="0">
                                          <p:val>
                                            <p:strVal val="#ppt_w*0.70"/>
                                          </p:val>
                                        </p:tav>
                                        <p:tav tm="100000">
                                          <p:val>
                                            <p:strVal val="#ppt_w"/>
                                          </p:val>
                                        </p:tav>
                                      </p:tavLst>
                                    </p:anim>
                                    <p:anim calcmode="lin" valueType="num">
                                      <p:cBhvr>
                                        <p:cTn id="36" dur="1000" fill="hold"/>
                                        <p:tgtEl>
                                          <p:spTgt spid="19"/>
                                        </p:tgtEl>
                                        <p:attrNameLst>
                                          <p:attrName>ppt_h</p:attrName>
                                        </p:attrNameLst>
                                      </p:cBhvr>
                                      <p:tavLst>
                                        <p:tav tm="0">
                                          <p:val>
                                            <p:strVal val="#ppt_h"/>
                                          </p:val>
                                        </p:tav>
                                        <p:tav tm="100000">
                                          <p:val>
                                            <p:strVal val="#ppt_h"/>
                                          </p:val>
                                        </p:tav>
                                      </p:tavLst>
                                    </p:anim>
                                    <p:animEffect transition="in" filter="fade">
                                      <p:cBhvr>
                                        <p:cTn id="37" dur="10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linds(horizont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linds(horizontal)">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linds(horizontal)">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ChangeArrowheads="1"/>
          </p:cNvSpPr>
          <p:nvPr/>
        </p:nvSpPr>
        <p:spPr bwMode="auto">
          <a:xfrm>
            <a:off x="0" y="0"/>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3600" b="1" dirty="0" smtClean="0">
                <a:ln w="1905"/>
                <a:solidFill>
                  <a:srgbClr val="C50C46"/>
                </a:solidFill>
                <a:effectLst>
                  <a:outerShdw blurRad="38100" dist="38100" dir="2700000" algn="tl">
                    <a:srgbClr val="000000">
                      <a:alpha val="43137"/>
                    </a:srgbClr>
                  </a:outerShdw>
                </a:effectLst>
                <a:latin typeface="Candara" pitchFamily="34" charset="0"/>
                <a:cs typeface="Arial" charset="0"/>
              </a:rPr>
              <a:t>强劲的基本面因素</a:t>
            </a:r>
            <a:endParaRPr lang="en-US" altLang="zh-CN" sz="3600" b="1" dirty="0">
              <a:ln w="1905"/>
              <a:solidFill>
                <a:srgbClr val="C50C46"/>
              </a:solidFill>
              <a:effectLst>
                <a:outerShdw blurRad="38100" dist="38100" dir="2700000" algn="tl">
                  <a:srgbClr val="000000">
                    <a:alpha val="43137"/>
                  </a:srgbClr>
                </a:outerShdw>
              </a:effectLst>
              <a:latin typeface="Candara" pitchFamily="34" charset="0"/>
              <a:cs typeface="Arial" charset="0"/>
            </a:endParaRPr>
          </a:p>
        </p:txBody>
      </p:sp>
      <p:sp>
        <p:nvSpPr>
          <p:cNvPr id="3" name="Rectangle 2"/>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77827" name="TextBox 5"/>
          <p:cNvSpPr txBox="1">
            <a:spLocks noChangeArrowheads="1"/>
          </p:cNvSpPr>
          <p:nvPr/>
        </p:nvSpPr>
        <p:spPr bwMode="auto">
          <a:xfrm>
            <a:off x="182563" y="6478588"/>
            <a:ext cx="3957637" cy="338137"/>
          </a:xfrm>
          <a:prstGeom prst="rect">
            <a:avLst/>
          </a:prstGeom>
          <a:noFill/>
          <a:ln w="9525">
            <a:noFill/>
            <a:miter lim="800000"/>
            <a:headEnd/>
            <a:tailEnd/>
          </a:ln>
        </p:spPr>
        <p:txBody>
          <a:bodyPr>
            <a:spAutoFit/>
          </a:bodyPr>
          <a:lstStyle/>
          <a:p>
            <a:r>
              <a:rPr lang="en-US" sz="1600" i="1">
                <a:latin typeface="Calibri" pitchFamily="34" charset="0"/>
              </a:rPr>
              <a:t>Source: The Business Times, 28 October 2013</a:t>
            </a:r>
          </a:p>
        </p:txBody>
      </p:sp>
      <p:sp>
        <p:nvSpPr>
          <p:cNvPr id="17" name="Rectangle 16"/>
          <p:cNvSpPr/>
          <p:nvPr/>
        </p:nvSpPr>
        <p:spPr>
          <a:xfrm>
            <a:off x="179388" y="1052513"/>
            <a:ext cx="8785225" cy="5472112"/>
          </a:xfrm>
          <a:prstGeom prst="rect">
            <a:avLst/>
          </a:prstGeom>
          <a:noFill/>
          <a:ln w="22225">
            <a:solidFill>
              <a:schemeClr val="tx1">
                <a:lumMod val="50000"/>
                <a:lumOff val="50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11" name="Rectangle 10"/>
          <p:cNvSpPr>
            <a:spLocks noChangeArrowheads="1"/>
          </p:cNvSpPr>
          <p:nvPr/>
        </p:nvSpPr>
        <p:spPr bwMode="auto">
          <a:xfrm>
            <a:off x="0" y="-11618"/>
            <a:ext cx="9144000" cy="908720"/>
          </a:xfrm>
          <a:prstGeom prst="rect">
            <a:avLst/>
          </a:prstGeom>
          <a:noFill/>
          <a:ln w="9525">
            <a:noFill/>
            <a:miter lim="800000"/>
            <a:headEnd/>
            <a:tailEnd/>
          </a:ln>
          <a:scene3d>
            <a:camera prst="orthographicFront"/>
            <a:lightRig rig="threePt" dir="t"/>
          </a:scene3d>
          <a:sp3d>
            <a:bevelT/>
          </a:sp3d>
        </p:spPr>
        <p:txBody>
          <a:bodyPr lIns="45720" rIns="45720" anchor="ctr"/>
          <a:lstStyle/>
          <a:p>
            <a:pPr marL="457200" lvl="2" algn="ctr" eaLnBrk="0" hangingPunct="0">
              <a:defRPr/>
            </a:pPr>
            <a:endParaRPr lang="en-US" altLang="zh-CN" sz="3200" b="1" dirty="0">
              <a:solidFill>
                <a:srgbClr val="C50C46"/>
              </a:solidFill>
              <a:effectLst>
                <a:outerShdw blurRad="38100" dist="38100" dir="2700000" algn="tl">
                  <a:srgbClr val="C0C0C0"/>
                </a:outerShdw>
              </a:effectLst>
              <a:latin typeface="Candara" pitchFamily="34" charset="0"/>
            </a:endParaRPr>
          </a:p>
        </p:txBody>
      </p:sp>
      <p:pic>
        <p:nvPicPr>
          <p:cNvPr id="77832" name="Picture 12" descr="photo (8).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520" y="1124744"/>
            <a:ext cx="7273925" cy="5338763"/>
          </a:xfrm>
          <a:prstGeom prst="rect">
            <a:avLst/>
          </a:prstGeom>
          <a:noFill/>
          <a:ln w="9525">
            <a:noFill/>
            <a:miter lim="800000"/>
            <a:headEnd/>
            <a:tailEnd/>
          </a:ln>
        </p:spPr>
      </p:pic>
      <p:pic>
        <p:nvPicPr>
          <p:cNvPr id="77833" name="Picture 13" descr="photo (8).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27900" y="1177925"/>
            <a:ext cx="1584325" cy="5253038"/>
          </a:xfrm>
          <a:prstGeom prst="rect">
            <a:avLst/>
          </a:prstGeom>
          <a:noFill/>
          <a:ln w="9525">
            <a:noFill/>
            <a:miter lim="800000"/>
            <a:headEnd/>
            <a:tailEnd/>
          </a:ln>
        </p:spPr>
      </p:pic>
      <p:sp>
        <p:nvSpPr>
          <p:cNvPr id="15" name="Rectangular Callout 14"/>
          <p:cNvSpPr/>
          <p:nvPr/>
        </p:nvSpPr>
        <p:spPr>
          <a:xfrm>
            <a:off x="1476375" y="3644900"/>
            <a:ext cx="5580063" cy="360363"/>
          </a:xfrm>
          <a:prstGeom prst="wedgeRectCallout">
            <a:avLst>
              <a:gd name="adj1" fmla="val 62132"/>
              <a:gd name="adj2" fmla="val 35206"/>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600" b="1" dirty="0" smtClean="0">
                <a:solidFill>
                  <a:schemeClr val="tx1"/>
                </a:solidFill>
                <a:latin typeface="Candara" pitchFamily="34" charset="0"/>
                <a:cs typeface="Arial" pitchFamily="34" charset="0"/>
              </a:rPr>
              <a:t>原因是新加坡房地产市场仍处于供应不足的状态</a:t>
            </a:r>
            <a:endParaRPr lang="en-US" sz="1600" b="1" dirty="0">
              <a:solidFill>
                <a:schemeClr val="tx1"/>
              </a:solidFill>
              <a:latin typeface="Candara" pitchFamily="34" charset="0"/>
              <a:cs typeface="Arial" pitchFamily="34" charset="0"/>
            </a:endParaRPr>
          </a:p>
        </p:txBody>
      </p:sp>
      <p:sp>
        <p:nvSpPr>
          <p:cNvPr id="16" name="Rectangular Callout 15"/>
          <p:cNvSpPr/>
          <p:nvPr/>
        </p:nvSpPr>
        <p:spPr>
          <a:xfrm>
            <a:off x="1476375" y="4293096"/>
            <a:ext cx="5580063" cy="648792"/>
          </a:xfrm>
          <a:prstGeom prst="wedgeRectCallout">
            <a:avLst>
              <a:gd name="adj1" fmla="val 62132"/>
              <a:gd name="adj2" fmla="val 35206"/>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600" b="1" dirty="0" smtClean="0">
                <a:solidFill>
                  <a:schemeClr val="tx1"/>
                </a:solidFill>
                <a:latin typeface="Candara" pitchFamily="34" charset="0"/>
                <a:cs typeface="Arial" pitchFamily="34" charset="0"/>
              </a:rPr>
              <a:t>到</a:t>
            </a:r>
            <a:r>
              <a:rPr lang="en-US" altLang="zh-CN" sz="1600" b="1" dirty="0" smtClean="0">
                <a:solidFill>
                  <a:schemeClr val="tx1"/>
                </a:solidFill>
                <a:latin typeface="Candara" pitchFamily="34" charset="0"/>
                <a:cs typeface="Arial" pitchFamily="34" charset="0"/>
              </a:rPr>
              <a:t>2015</a:t>
            </a:r>
            <a:r>
              <a:rPr lang="zh-CN" altLang="en-US" sz="1600" b="1" dirty="0" smtClean="0">
                <a:solidFill>
                  <a:schemeClr val="tx1"/>
                </a:solidFill>
                <a:latin typeface="Candara" pitchFamily="34" charset="0"/>
                <a:cs typeface="Arial" pitchFamily="34" charset="0"/>
              </a:rPr>
              <a:t>年，即使预期中的供应全部进入市场，市场仍将短缺约</a:t>
            </a:r>
            <a:r>
              <a:rPr lang="en-US" altLang="zh-CN" sz="1600" b="1" dirty="0" smtClean="0">
                <a:solidFill>
                  <a:schemeClr val="tx1"/>
                </a:solidFill>
                <a:latin typeface="Candara" pitchFamily="34" charset="0"/>
                <a:cs typeface="Arial" pitchFamily="34" charset="0"/>
              </a:rPr>
              <a:t>3765</a:t>
            </a:r>
            <a:r>
              <a:rPr lang="zh-CN" altLang="en-US" sz="1600" b="1" dirty="0" smtClean="0">
                <a:solidFill>
                  <a:schemeClr val="tx1"/>
                </a:solidFill>
                <a:latin typeface="Candara" pitchFamily="34" charset="0"/>
                <a:cs typeface="Arial" pitchFamily="34" charset="0"/>
              </a:rPr>
              <a:t>套单位，而这将支撑房产价格</a:t>
            </a:r>
            <a:endParaRPr lang="en-US" sz="1600" b="1" dirty="0">
              <a:solidFill>
                <a:schemeClr val="tx1"/>
              </a:solidFill>
              <a:latin typeface="Candara" pitchFamily="34" charset="0"/>
              <a:cs typeface="Arial" pitchFamily="34" charset="0"/>
            </a:endParaRPr>
          </a:p>
        </p:txBody>
      </p:sp>
      <p:sp>
        <p:nvSpPr>
          <p:cNvPr id="18" name="Rectangular Callout 17"/>
          <p:cNvSpPr/>
          <p:nvPr/>
        </p:nvSpPr>
        <p:spPr>
          <a:xfrm>
            <a:off x="1476375" y="5373216"/>
            <a:ext cx="5580063" cy="359246"/>
          </a:xfrm>
          <a:prstGeom prst="wedgeRectCallout">
            <a:avLst>
              <a:gd name="adj1" fmla="val 62132"/>
              <a:gd name="adj2" fmla="val 35206"/>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600" b="1" dirty="0" smtClean="0">
                <a:solidFill>
                  <a:schemeClr val="tx1"/>
                </a:solidFill>
                <a:latin typeface="Candara" pitchFamily="34" charset="0"/>
                <a:cs typeface="Arial" pitchFamily="34" charset="0"/>
              </a:rPr>
              <a:t>除非出现外部冲击，房地产市场和住宅价格将持续增长。</a:t>
            </a:r>
            <a:endParaRPr lang="en-US" sz="1600" b="1" dirty="0">
              <a:solidFill>
                <a:schemeClr val="tx1"/>
              </a:solidFill>
              <a:latin typeface="Candara" pitchFamily="34" charset="0"/>
              <a:cs typeface="Arial" pitchFamily="34" charset="0"/>
            </a:endParaRPr>
          </a:p>
        </p:txBody>
      </p:sp>
      <p:sp>
        <p:nvSpPr>
          <p:cNvPr id="13" name="TextBox 12"/>
          <p:cNvSpPr txBox="1"/>
          <p:nvPr/>
        </p:nvSpPr>
        <p:spPr>
          <a:xfrm>
            <a:off x="323528" y="1124744"/>
            <a:ext cx="6120679" cy="1323439"/>
          </a:xfrm>
          <a:prstGeom prst="rect">
            <a:avLst/>
          </a:prstGeom>
          <a:solidFill>
            <a:schemeClr val="bg1"/>
          </a:solidFill>
        </p:spPr>
        <p:txBody>
          <a:bodyPr wrap="square" rtlCol="0">
            <a:spAutoFit/>
          </a:bodyPr>
          <a:lstStyle/>
          <a:p>
            <a:r>
              <a:rPr lang="zh-CN" altLang="en-US" sz="4000" b="1" dirty="0" smtClean="0"/>
              <a:t>分析师：房地产市场供应未过剩</a:t>
            </a:r>
            <a:endParaRPr lang="en-SG" sz="4000" b="1"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linds(horizont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a:solidFill>
                <a:srgbClr val="FFFFFF"/>
              </a:solidFill>
              <a:cs typeface="Arial" pitchFamily="34" charset="0"/>
            </a:endParaRPr>
          </a:p>
        </p:txBody>
      </p:sp>
      <p:sp>
        <p:nvSpPr>
          <p:cNvPr id="73731" name="TextBox 5"/>
          <p:cNvSpPr txBox="1">
            <a:spLocks noChangeArrowheads="1"/>
          </p:cNvSpPr>
          <p:nvPr/>
        </p:nvSpPr>
        <p:spPr bwMode="auto">
          <a:xfrm>
            <a:off x="182563" y="6478588"/>
            <a:ext cx="35448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zh-CN" altLang="en-US" sz="1600" i="1" dirty="0" smtClean="0">
                <a:latin typeface="Calibri" pitchFamily="34" charset="0"/>
              </a:rPr>
              <a:t>来源</a:t>
            </a:r>
            <a:r>
              <a:rPr lang="en-US" altLang="zh-CN" sz="1600" i="1" dirty="0" smtClean="0">
                <a:latin typeface="Calibri" pitchFamily="34" charset="0"/>
              </a:rPr>
              <a:t>: </a:t>
            </a:r>
            <a:r>
              <a:rPr lang="zh-CN" altLang="en-US" sz="1600" i="1" dirty="0" smtClean="0">
                <a:latin typeface="Calibri" pitchFamily="34" charset="0"/>
              </a:rPr>
              <a:t>海峡时报</a:t>
            </a:r>
            <a:r>
              <a:rPr lang="en-US" altLang="zh-CN" sz="1600" i="1" dirty="0" smtClean="0">
                <a:latin typeface="Calibri" pitchFamily="34" charset="0"/>
              </a:rPr>
              <a:t>, 2013</a:t>
            </a:r>
            <a:r>
              <a:rPr lang="zh-CN" altLang="en-US" sz="1600" i="1" dirty="0" smtClean="0">
                <a:latin typeface="Calibri" pitchFamily="34" charset="0"/>
              </a:rPr>
              <a:t>年</a:t>
            </a:r>
            <a:r>
              <a:rPr lang="en-US" altLang="zh-CN" sz="1600" i="1" dirty="0" smtClean="0">
                <a:latin typeface="Calibri" pitchFamily="34" charset="0"/>
              </a:rPr>
              <a:t>7</a:t>
            </a:r>
            <a:r>
              <a:rPr lang="zh-CN" altLang="en-US" sz="1600" i="1" dirty="0" smtClean="0">
                <a:latin typeface="Calibri" pitchFamily="34" charset="0"/>
              </a:rPr>
              <a:t>月</a:t>
            </a:r>
            <a:r>
              <a:rPr lang="en-US" altLang="zh-CN" sz="1600" i="1" dirty="0" smtClean="0">
                <a:latin typeface="Calibri" pitchFamily="34" charset="0"/>
              </a:rPr>
              <a:t>9</a:t>
            </a:r>
            <a:r>
              <a:rPr lang="zh-CN" altLang="en-US" sz="1600" i="1" dirty="0" smtClean="0">
                <a:latin typeface="Calibri" pitchFamily="34" charset="0"/>
              </a:rPr>
              <a:t>日</a:t>
            </a:r>
            <a:endParaRPr lang="en-US" altLang="zh-CN" sz="1600" i="1" dirty="0">
              <a:latin typeface="Calibri" pitchFamily="34" charset="0"/>
            </a:endParaRPr>
          </a:p>
        </p:txBody>
      </p:sp>
      <p:sp>
        <p:nvSpPr>
          <p:cNvPr id="17" name="Rectangle 16"/>
          <p:cNvSpPr/>
          <p:nvPr/>
        </p:nvSpPr>
        <p:spPr>
          <a:xfrm>
            <a:off x="179388" y="1052513"/>
            <a:ext cx="8785225" cy="5472112"/>
          </a:xfrm>
          <a:prstGeom prst="rect">
            <a:avLst/>
          </a:prstGeom>
          <a:noFill/>
          <a:ln w="22225">
            <a:solidFill>
              <a:schemeClr val="tx1">
                <a:lumMod val="50000"/>
                <a:lumOff val="50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a:solidFill>
                <a:srgbClr val="FFFFFF"/>
              </a:solidFill>
              <a:cs typeface="Arial" pitchFamily="34" charset="0"/>
            </a:endParaRPr>
          </a:p>
        </p:txBody>
      </p:sp>
      <p:pic>
        <p:nvPicPr>
          <p:cNvPr id="73733"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4325" y="1196975"/>
            <a:ext cx="6321425"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8450" y="4076700"/>
            <a:ext cx="42481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80213" y="1196975"/>
            <a:ext cx="2016125"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78350" y="4024313"/>
            <a:ext cx="2089150"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ular Callout 23"/>
          <p:cNvSpPr/>
          <p:nvPr/>
        </p:nvSpPr>
        <p:spPr>
          <a:xfrm>
            <a:off x="2627313" y="4149725"/>
            <a:ext cx="3852862" cy="935038"/>
          </a:xfrm>
          <a:prstGeom prst="wedgeRectCallout">
            <a:avLst>
              <a:gd name="adj1" fmla="val 62132"/>
              <a:gd name="adj2" fmla="val 35206"/>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zh-CN" altLang="en-US" b="1" dirty="0" smtClean="0">
                <a:solidFill>
                  <a:schemeClr val="tx1"/>
                </a:solidFill>
                <a:latin typeface="Candara" pitchFamily="34" charset="0"/>
                <a:cs typeface="Arial" pitchFamily="34" charset="0"/>
              </a:rPr>
              <a:t>新加坡房地产市场拥有较好的抗冲击能力，一部分原因是新加坡对投资者有相当的吸引力</a:t>
            </a:r>
            <a:endParaRPr lang="en-US" altLang="zh-CN" b="1" dirty="0">
              <a:solidFill>
                <a:schemeClr val="tx1"/>
              </a:solidFill>
              <a:latin typeface="Candara" pitchFamily="34" charset="0"/>
              <a:cs typeface="Arial" pitchFamily="34" charset="0"/>
            </a:endParaRPr>
          </a:p>
        </p:txBody>
      </p:sp>
      <p:sp>
        <p:nvSpPr>
          <p:cNvPr id="11" name="Rectangle 10"/>
          <p:cNvSpPr>
            <a:spLocks noChangeArrowheads="1"/>
          </p:cNvSpPr>
          <p:nvPr/>
        </p:nvSpPr>
        <p:spPr bwMode="auto">
          <a:xfrm>
            <a:off x="0" y="-11618"/>
            <a:ext cx="9144000" cy="90872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4572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2" algn="ctr"/>
            <a:r>
              <a:rPr lang="zh-CN" altLang="en-US" sz="3600" b="1" dirty="0" smtClean="0">
                <a:solidFill>
                  <a:srgbClr val="C50C46"/>
                </a:solidFill>
                <a:effectLst>
                  <a:outerShdw blurRad="38100" dist="38100" dir="2700000" algn="tl">
                    <a:srgbClr val="000000">
                      <a:alpha val="43137"/>
                    </a:srgbClr>
                  </a:outerShdw>
                </a:effectLst>
                <a:latin typeface="Candara" pitchFamily="34" charset="0"/>
              </a:rPr>
              <a:t>新加坡房地产市场将“保持健康”</a:t>
            </a:r>
            <a:endParaRPr lang="en-US" altLang="zh-CN" sz="3600" b="1" dirty="0">
              <a:solidFill>
                <a:srgbClr val="C50C46"/>
              </a:solidFill>
              <a:effectLst>
                <a:outerShdw blurRad="38100" dist="38100" dir="2700000" algn="tl">
                  <a:srgbClr val="000000">
                    <a:alpha val="43137"/>
                  </a:srgbClr>
                </a:outerShdw>
              </a:effectLst>
              <a:latin typeface="Candara" pitchFamily="34" charset="0"/>
            </a:endParaRPr>
          </a:p>
        </p:txBody>
      </p:sp>
    </p:spTree>
    <p:extLst>
      <p:ext uri="{BB962C8B-B14F-4D97-AF65-F5344CB8AC3E}">
        <p14:creationId xmlns:p14="http://schemas.microsoft.com/office/powerpoint/2010/main" val="410250947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36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新加坡房地产市场将稳健发展</a:t>
            </a:r>
            <a:endParaRPr lang="en-US" altLang="zh-CN" sz="36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sp>
        <p:nvSpPr>
          <p:cNvPr id="16" name="Rectangle 15"/>
          <p:cNvSpPr/>
          <p:nvPr/>
        </p:nvSpPr>
        <p:spPr>
          <a:xfrm>
            <a:off x="0" y="9429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pitchFamily="34" charset="0"/>
            </a:endParaRPr>
          </a:p>
        </p:txBody>
      </p:sp>
      <p:pic>
        <p:nvPicPr>
          <p:cNvPr id="5" name="Picture 4" descr="2013-08-29_14471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28353"/>
            <a:ext cx="9144000" cy="5589000"/>
          </a:xfrm>
          <a:prstGeom prst="rect">
            <a:avLst/>
          </a:prstGeom>
        </p:spPr>
      </p:pic>
      <p:sp>
        <p:nvSpPr>
          <p:cNvPr id="6" name="TextBox 5"/>
          <p:cNvSpPr txBox="1">
            <a:spLocks noChangeArrowheads="1"/>
          </p:cNvSpPr>
          <p:nvPr/>
        </p:nvSpPr>
        <p:spPr bwMode="auto">
          <a:xfrm>
            <a:off x="5742021" y="6500834"/>
            <a:ext cx="3401979" cy="338137"/>
          </a:xfrm>
          <a:prstGeom prst="rect">
            <a:avLst/>
          </a:prstGeom>
          <a:noFill/>
          <a:ln w="9525">
            <a:noFill/>
            <a:miter lim="800000"/>
            <a:headEnd/>
            <a:tailEnd/>
          </a:ln>
        </p:spPr>
        <p:txBody>
          <a:bodyPr wrap="square">
            <a:spAutoFit/>
          </a:bodyPr>
          <a:lstStyle/>
          <a:p>
            <a:r>
              <a:rPr lang="zh-CN" altLang="en-US" sz="1600" i="1" dirty="0" smtClean="0">
                <a:latin typeface="Calibri" pitchFamily="34" charset="0"/>
              </a:rPr>
              <a:t>来源：联合早报，</a:t>
            </a:r>
            <a:r>
              <a:rPr lang="en-US" sz="1600" i="1" dirty="0" smtClean="0">
                <a:latin typeface="Calibri" pitchFamily="34" charset="0"/>
              </a:rPr>
              <a:t>2013</a:t>
            </a:r>
            <a:r>
              <a:rPr lang="zh-CN" altLang="en-US" sz="1600" i="1" dirty="0" smtClean="0">
                <a:latin typeface="Calibri" pitchFamily="34" charset="0"/>
              </a:rPr>
              <a:t>年</a:t>
            </a:r>
            <a:r>
              <a:rPr lang="en-US" altLang="zh-CN" sz="1600" i="1" dirty="0" smtClean="0">
                <a:latin typeface="Calibri" pitchFamily="34" charset="0"/>
              </a:rPr>
              <a:t>8</a:t>
            </a:r>
            <a:r>
              <a:rPr lang="zh-CN" altLang="en-US" sz="1600" i="1" dirty="0" smtClean="0">
                <a:latin typeface="Calibri" pitchFamily="34" charset="0"/>
              </a:rPr>
              <a:t>月</a:t>
            </a:r>
            <a:r>
              <a:rPr lang="en-US" altLang="zh-CN" sz="1600" i="1" dirty="0" smtClean="0">
                <a:latin typeface="Calibri" pitchFamily="34" charset="0"/>
              </a:rPr>
              <a:t>3</a:t>
            </a:r>
            <a:r>
              <a:rPr lang="zh-CN" altLang="en-US" sz="1600" i="1" dirty="0" smtClean="0">
                <a:latin typeface="Calibri" pitchFamily="34" charset="0"/>
              </a:rPr>
              <a:t>日</a:t>
            </a:r>
            <a:endParaRPr lang="en-US" sz="1600" i="1" dirty="0">
              <a:latin typeface="Calibri" pitchFamily="34"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36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新加坡房地产市场将稳健发展</a:t>
            </a:r>
            <a:endParaRPr lang="en-US" altLang="zh-CN" sz="36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sp>
        <p:nvSpPr>
          <p:cNvPr id="16" name="Rectangle 15"/>
          <p:cNvSpPr/>
          <p:nvPr/>
        </p:nvSpPr>
        <p:spPr>
          <a:xfrm>
            <a:off x="0" y="9429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pitchFamily="34" charset="0"/>
            </a:endParaRPr>
          </a:p>
        </p:txBody>
      </p:sp>
      <p:sp>
        <p:nvSpPr>
          <p:cNvPr id="6" name="TextBox 5"/>
          <p:cNvSpPr txBox="1">
            <a:spLocks noChangeArrowheads="1"/>
          </p:cNvSpPr>
          <p:nvPr/>
        </p:nvSpPr>
        <p:spPr bwMode="auto">
          <a:xfrm>
            <a:off x="5742021" y="6500834"/>
            <a:ext cx="3401979" cy="338137"/>
          </a:xfrm>
          <a:prstGeom prst="rect">
            <a:avLst/>
          </a:prstGeom>
          <a:noFill/>
          <a:ln w="9525">
            <a:noFill/>
            <a:miter lim="800000"/>
            <a:headEnd/>
            <a:tailEnd/>
          </a:ln>
        </p:spPr>
        <p:txBody>
          <a:bodyPr wrap="square">
            <a:spAutoFit/>
          </a:bodyPr>
          <a:lstStyle/>
          <a:p>
            <a:r>
              <a:rPr lang="zh-CN" altLang="en-US" sz="1600" i="1" dirty="0" smtClean="0">
                <a:latin typeface="Calibri" pitchFamily="34" charset="0"/>
              </a:rPr>
              <a:t>来源：联合早报，</a:t>
            </a:r>
            <a:r>
              <a:rPr lang="en-US" sz="1600" i="1" dirty="0" smtClean="0">
                <a:latin typeface="Calibri" pitchFamily="34" charset="0"/>
              </a:rPr>
              <a:t>2013</a:t>
            </a:r>
            <a:r>
              <a:rPr lang="zh-CN" altLang="en-US" sz="1600" i="1" dirty="0" smtClean="0">
                <a:latin typeface="Calibri" pitchFamily="34" charset="0"/>
              </a:rPr>
              <a:t>年</a:t>
            </a:r>
            <a:r>
              <a:rPr lang="en-US" altLang="zh-CN" sz="1600" i="1" dirty="0" smtClean="0">
                <a:latin typeface="Calibri" pitchFamily="34" charset="0"/>
              </a:rPr>
              <a:t>8</a:t>
            </a:r>
            <a:r>
              <a:rPr lang="zh-CN" altLang="en-US" sz="1600" i="1" dirty="0" smtClean="0">
                <a:latin typeface="Calibri" pitchFamily="34" charset="0"/>
              </a:rPr>
              <a:t>月</a:t>
            </a:r>
            <a:r>
              <a:rPr lang="en-US" altLang="zh-CN" sz="1600" i="1" dirty="0" smtClean="0">
                <a:latin typeface="Calibri" pitchFamily="34" charset="0"/>
              </a:rPr>
              <a:t>26</a:t>
            </a:r>
            <a:r>
              <a:rPr lang="zh-CN" altLang="en-US" sz="1600" i="1" dirty="0" smtClean="0">
                <a:latin typeface="Calibri" pitchFamily="34" charset="0"/>
              </a:rPr>
              <a:t>日</a:t>
            </a:r>
            <a:endParaRPr lang="en-US" sz="1600" i="1" dirty="0">
              <a:latin typeface="Calibri" pitchFamily="34" charset="0"/>
            </a:endParaRPr>
          </a:p>
        </p:txBody>
      </p:sp>
      <p:pic>
        <p:nvPicPr>
          <p:cNvPr id="7" name="Picture 6" descr="2013-08-29_14494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52736"/>
            <a:ext cx="9144000" cy="5337868"/>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36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新加坡房地产市场将稳健发展</a:t>
            </a:r>
            <a:endParaRPr lang="en-US" altLang="zh-CN" sz="36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sp>
        <p:nvSpPr>
          <p:cNvPr id="16" name="Rectangle 15"/>
          <p:cNvSpPr/>
          <p:nvPr/>
        </p:nvSpPr>
        <p:spPr>
          <a:xfrm>
            <a:off x="0" y="9429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pitchFamily="34" charset="0"/>
            </a:endParaRPr>
          </a:p>
        </p:txBody>
      </p:sp>
      <p:sp>
        <p:nvSpPr>
          <p:cNvPr id="6" name="TextBox 5"/>
          <p:cNvSpPr txBox="1">
            <a:spLocks noChangeArrowheads="1"/>
          </p:cNvSpPr>
          <p:nvPr/>
        </p:nvSpPr>
        <p:spPr bwMode="auto">
          <a:xfrm>
            <a:off x="5742021" y="6500834"/>
            <a:ext cx="3401979" cy="338137"/>
          </a:xfrm>
          <a:prstGeom prst="rect">
            <a:avLst/>
          </a:prstGeom>
          <a:noFill/>
          <a:ln w="9525">
            <a:noFill/>
            <a:miter lim="800000"/>
            <a:headEnd/>
            <a:tailEnd/>
          </a:ln>
        </p:spPr>
        <p:txBody>
          <a:bodyPr wrap="square">
            <a:spAutoFit/>
          </a:bodyPr>
          <a:lstStyle/>
          <a:p>
            <a:r>
              <a:rPr lang="zh-CN" altLang="en-US" sz="1600" i="1" dirty="0" smtClean="0">
                <a:latin typeface="Calibri" pitchFamily="34" charset="0"/>
              </a:rPr>
              <a:t>来源：联合早报，</a:t>
            </a:r>
            <a:r>
              <a:rPr lang="en-US" sz="1600" i="1" dirty="0" smtClean="0">
                <a:latin typeface="Calibri" pitchFamily="34" charset="0"/>
              </a:rPr>
              <a:t>2013</a:t>
            </a:r>
            <a:r>
              <a:rPr lang="zh-CN" altLang="en-US" sz="1600" i="1" dirty="0" smtClean="0">
                <a:latin typeface="Calibri" pitchFamily="34" charset="0"/>
              </a:rPr>
              <a:t>年</a:t>
            </a:r>
            <a:r>
              <a:rPr lang="en-US" altLang="zh-CN" sz="1600" i="1" dirty="0">
                <a:latin typeface="Calibri" pitchFamily="34" charset="0"/>
              </a:rPr>
              <a:t>9</a:t>
            </a:r>
            <a:r>
              <a:rPr lang="zh-CN" altLang="en-US" sz="1600" i="1" dirty="0" smtClean="0">
                <a:latin typeface="Calibri" pitchFamily="34" charset="0"/>
              </a:rPr>
              <a:t>月</a:t>
            </a:r>
            <a:r>
              <a:rPr lang="en-US" altLang="zh-CN" sz="1600" i="1" dirty="0">
                <a:latin typeface="Calibri" pitchFamily="34" charset="0"/>
              </a:rPr>
              <a:t>3</a:t>
            </a:r>
            <a:r>
              <a:rPr lang="zh-CN" altLang="en-US" sz="1600" i="1" dirty="0" smtClean="0">
                <a:latin typeface="Calibri" pitchFamily="34" charset="0"/>
              </a:rPr>
              <a:t>日</a:t>
            </a:r>
            <a:endParaRPr lang="en-US" sz="1600" i="1" dirty="0">
              <a:latin typeface="Calibri" pitchFamily="34"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6969" y="1044062"/>
            <a:ext cx="8805999" cy="5513491"/>
          </a:xfrm>
          <a:prstGeom prst="rect">
            <a:avLst/>
          </a:prstGeom>
        </p:spPr>
      </p:pic>
    </p:spTree>
    <p:extLst>
      <p:ext uri="{BB962C8B-B14F-4D97-AF65-F5344CB8AC3E}">
        <p14:creationId xmlns:p14="http://schemas.microsoft.com/office/powerpoint/2010/main" val="6283832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新加坡的魅力</a:t>
            </a:r>
            <a:endParaRPr lang="en-US" altLang="zh-CN"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endParaRPr>
          </a:p>
          <a:p>
            <a:pPr marL="0" lvl="1" algn="ctr" eaLnBrk="0" hangingPunct="0">
              <a:defRPr/>
            </a:pPr>
            <a:r>
              <a:rPr lang="zh-CN" altLang="en-US" sz="36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亚洲医疗枢纽</a:t>
            </a:r>
            <a:endParaRPr lang="en-US" altLang="zh-CN" sz="36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pic>
        <p:nvPicPr>
          <p:cNvPr id="18" name="Picture 17" descr="Sengkang-General-Hospital.jpg"/>
          <p:cNvPicPr>
            <a:picLocks noChangeAspect="1"/>
          </p:cNvPicPr>
          <p:nvPr/>
        </p:nvPicPr>
        <p:blipFill>
          <a:blip r:embed="rId3" cstate="email">
            <a:extLst>
              <a:ext uri="{28A0092B-C50C-407E-A947-70E740481C1C}">
                <a14:useLocalDpi xmlns:a14="http://schemas.microsoft.com/office/drawing/2010/main"/>
              </a:ext>
            </a:extLst>
          </a:blip>
          <a:srcRect t="-617"/>
          <a:stretch>
            <a:fillRect/>
          </a:stretch>
        </p:blipFill>
        <p:spPr>
          <a:xfrm>
            <a:off x="4572000" y="3860800"/>
            <a:ext cx="4572000" cy="2954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0" y="908050"/>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cs typeface="Arial" pitchFamily="34" charset="0"/>
            </a:endParaRPr>
          </a:p>
        </p:txBody>
      </p:sp>
      <p:sp>
        <p:nvSpPr>
          <p:cNvPr id="19" name="Rectangle 18"/>
          <p:cNvSpPr/>
          <p:nvPr/>
        </p:nvSpPr>
        <p:spPr>
          <a:xfrm>
            <a:off x="4572000" y="6519863"/>
            <a:ext cx="4392613" cy="338554"/>
          </a:xfrm>
          <a:prstGeom prst="rect">
            <a:avLst/>
          </a:prstGeom>
          <a:solidFill>
            <a:schemeClr val="tx1">
              <a:alpha val="63000"/>
            </a:schemeClr>
          </a:solidFill>
        </p:spPr>
        <p:txBody>
          <a:bodyPr>
            <a:spAutoFit/>
          </a:bodyPr>
          <a:lstStyle/>
          <a:p>
            <a:r>
              <a:rPr lang="zh-CN" altLang="en-US" sz="1600" b="1" dirty="0" smtClean="0">
                <a:solidFill>
                  <a:schemeClr val="bg1"/>
                </a:solidFill>
                <a:latin typeface="Calibri" pitchFamily="34" charset="0"/>
              </a:rPr>
              <a:t>盛港医院</a:t>
            </a:r>
            <a:r>
              <a:rPr lang="zh-CN" altLang="en-US" sz="1200" b="1" dirty="0" smtClean="0">
                <a:solidFill>
                  <a:schemeClr val="bg1"/>
                </a:solidFill>
                <a:latin typeface="Calibri" pitchFamily="34" charset="0"/>
              </a:rPr>
              <a:t> </a:t>
            </a:r>
            <a:r>
              <a:rPr lang="en-US" sz="1200" b="1" dirty="0" smtClean="0">
                <a:solidFill>
                  <a:schemeClr val="bg1"/>
                </a:solidFill>
                <a:latin typeface="Calibri" pitchFamily="34" charset="0"/>
              </a:rPr>
              <a:t>(</a:t>
            </a:r>
            <a:r>
              <a:rPr lang="zh-CN" altLang="en-US" sz="1200" b="1" dirty="0" smtClean="0">
                <a:solidFill>
                  <a:schemeClr val="bg1"/>
                </a:solidFill>
                <a:latin typeface="Calibri" pitchFamily="34" charset="0"/>
              </a:rPr>
              <a:t>在建</a:t>
            </a:r>
            <a:r>
              <a:rPr lang="en-US" sz="1200" b="1" dirty="0" smtClean="0">
                <a:solidFill>
                  <a:schemeClr val="bg1"/>
                </a:solidFill>
                <a:latin typeface="Calibri" pitchFamily="34" charset="0"/>
              </a:rPr>
              <a:t> </a:t>
            </a:r>
            <a:r>
              <a:rPr lang="en-US" sz="1200" b="1" dirty="0">
                <a:solidFill>
                  <a:schemeClr val="bg1"/>
                </a:solidFill>
                <a:latin typeface="Calibri" pitchFamily="34" charset="0"/>
              </a:rPr>
              <a:t>– </a:t>
            </a:r>
            <a:r>
              <a:rPr lang="en-US" sz="1200" b="1" dirty="0" smtClean="0">
                <a:solidFill>
                  <a:schemeClr val="bg1"/>
                </a:solidFill>
                <a:latin typeface="Calibri" pitchFamily="34" charset="0"/>
              </a:rPr>
              <a:t>2018</a:t>
            </a:r>
            <a:r>
              <a:rPr lang="zh-CN" altLang="en-US" sz="1200" b="1" dirty="0" smtClean="0">
                <a:solidFill>
                  <a:schemeClr val="bg1"/>
                </a:solidFill>
                <a:latin typeface="Calibri" pitchFamily="34" charset="0"/>
              </a:rPr>
              <a:t>年竣工</a:t>
            </a:r>
            <a:r>
              <a:rPr lang="en-US" sz="1200" b="1" dirty="0" smtClean="0">
                <a:solidFill>
                  <a:schemeClr val="bg1"/>
                </a:solidFill>
                <a:latin typeface="Calibri" pitchFamily="34" charset="0"/>
              </a:rPr>
              <a:t>)</a:t>
            </a:r>
            <a:endParaRPr lang="en-SG" sz="1600" b="1" dirty="0">
              <a:solidFill>
                <a:schemeClr val="bg1"/>
              </a:solidFill>
              <a:latin typeface="Calibri" pitchFamily="34" charset="0"/>
            </a:endParaRPr>
          </a:p>
        </p:txBody>
      </p:sp>
      <p:pic>
        <p:nvPicPr>
          <p:cNvPr id="20" name="Picture 19" descr="untitled.png"/>
          <p:cNvPicPr>
            <a:picLocks noChangeAspect="1"/>
          </p:cNvPicPr>
          <p:nvPr/>
        </p:nvPicPr>
        <p:blipFill>
          <a:blip r:embed="rId4" cstate="print"/>
          <a:stretch>
            <a:fillRect/>
          </a:stretch>
        </p:blipFill>
        <p:spPr>
          <a:xfrm>
            <a:off x="-36513" y="981075"/>
            <a:ext cx="4608513" cy="30591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Rectangle 21"/>
          <p:cNvSpPr/>
          <p:nvPr/>
        </p:nvSpPr>
        <p:spPr>
          <a:xfrm>
            <a:off x="-31750" y="3667125"/>
            <a:ext cx="2045753" cy="338554"/>
          </a:xfrm>
          <a:prstGeom prst="rect">
            <a:avLst/>
          </a:prstGeom>
          <a:solidFill>
            <a:schemeClr val="tx1">
              <a:alpha val="63000"/>
            </a:schemeClr>
          </a:solidFill>
        </p:spPr>
        <p:txBody>
          <a:bodyPr wrap="none">
            <a:spAutoFit/>
          </a:bodyPr>
          <a:lstStyle/>
          <a:p>
            <a:r>
              <a:rPr lang="zh-CN" altLang="en-US" sz="1600" b="1" dirty="0" smtClean="0">
                <a:solidFill>
                  <a:schemeClr val="bg1"/>
                </a:solidFill>
                <a:latin typeface="Calibri" pitchFamily="34" charset="0"/>
              </a:rPr>
              <a:t>诺维娜休闲医疗中心</a:t>
            </a:r>
            <a:endParaRPr lang="en-SG" sz="1600" b="1" dirty="0">
              <a:solidFill>
                <a:schemeClr val="bg1"/>
              </a:solidFill>
              <a:latin typeface="Calibri" pitchFamily="34" charset="0"/>
            </a:endParaRPr>
          </a:p>
        </p:txBody>
      </p:sp>
      <p:pic>
        <p:nvPicPr>
          <p:cNvPr id="23" name="Picture 22" descr="05%20Mar%202011%20The%20Straits%20Times%20Family%20of%20Ng%20Teng%20Fong%20gives%20$125m%20to%20hospital.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6513" y="4016375"/>
            <a:ext cx="4608513" cy="2809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4" name="Rectangle 23"/>
          <p:cNvSpPr/>
          <p:nvPr/>
        </p:nvSpPr>
        <p:spPr>
          <a:xfrm>
            <a:off x="-52388" y="6519863"/>
            <a:ext cx="4175126" cy="338137"/>
          </a:xfrm>
          <a:prstGeom prst="rect">
            <a:avLst/>
          </a:prstGeom>
          <a:solidFill>
            <a:schemeClr val="tx1">
              <a:alpha val="63000"/>
            </a:schemeClr>
          </a:solidFill>
        </p:spPr>
        <p:txBody>
          <a:bodyPr>
            <a:spAutoFit/>
          </a:bodyPr>
          <a:lstStyle/>
          <a:p>
            <a:r>
              <a:rPr lang="zh-CN" altLang="en-US" sz="1600" b="1" dirty="0" smtClean="0">
                <a:solidFill>
                  <a:schemeClr val="bg1"/>
                </a:solidFill>
                <a:latin typeface="Calibri" pitchFamily="34" charset="0"/>
              </a:rPr>
              <a:t>黄廷芳医院</a:t>
            </a:r>
            <a:r>
              <a:rPr lang="en-US" sz="1600" b="1" dirty="0" smtClean="0">
                <a:solidFill>
                  <a:schemeClr val="bg1"/>
                </a:solidFill>
                <a:latin typeface="Calibri" pitchFamily="34" charset="0"/>
              </a:rPr>
              <a:t> </a:t>
            </a:r>
            <a:r>
              <a:rPr lang="en-US" sz="1200" b="1" dirty="0" smtClean="0">
                <a:solidFill>
                  <a:schemeClr val="bg1"/>
                </a:solidFill>
                <a:latin typeface="Calibri" pitchFamily="34" charset="0"/>
              </a:rPr>
              <a:t>(</a:t>
            </a:r>
            <a:r>
              <a:rPr lang="zh-CN" altLang="en-US" sz="1200" b="1" dirty="0" smtClean="0">
                <a:solidFill>
                  <a:schemeClr val="bg1"/>
                </a:solidFill>
                <a:latin typeface="Calibri" pitchFamily="34" charset="0"/>
              </a:rPr>
              <a:t>在建</a:t>
            </a:r>
            <a:r>
              <a:rPr lang="en-US" sz="1200" b="1" dirty="0" smtClean="0">
                <a:solidFill>
                  <a:schemeClr val="bg1"/>
                </a:solidFill>
                <a:latin typeface="Calibri" pitchFamily="34" charset="0"/>
              </a:rPr>
              <a:t> </a:t>
            </a:r>
            <a:r>
              <a:rPr lang="en-US" sz="1200" b="1" dirty="0">
                <a:solidFill>
                  <a:schemeClr val="bg1"/>
                </a:solidFill>
                <a:latin typeface="Calibri" pitchFamily="34" charset="0"/>
              </a:rPr>
              <a:t>– </a:t>
            </a:r>
            <a:r>
              <a:rPr lang="en-US" sz="1200" b="1" dirty="0" smtClean="0">
                <a:solidFill>
                  <a:schemeClr val="bg1"/>
                </a:solidFill>
                <a:latin typeface="Calibri" pitchFamily="34" charset="0"/>
              </a:rPr>
              <a:t>2014</a:t>
            </a:r>
            <a:r>
              <a:rPr lang="zh-CN" altLang="en-US" sz="1200" b="1" dirty="0" smtClean="0">
                <a:solidFill>
                  <a:schemeClr val="bg1"/>
                </a:solidFill>
                <a:latin typeface="Calibri" pitchFamily="34" charset="0"/>
              </a:rPr>
              <a:t>年竣工</a:t>
            </a:r>
            <a:r>
              <a:rPr lang="en-US" sz="1200" b="1" dirty="0" smtClean="0">
                <a:solidFill>
                  <a:schemeClr val="bg1"/>
                </a:solidFill>
                <a:latin typeface="Calibri" pitchFamily="34" charset="0"/>
              </a:rPr>
              <a:t>)</a:t>
            </a:r>
            <a:endParaRPr lang="en-SG" sz="1600" b="1" dirty="0">
              <a:solidFill>
                <a:schemeClr val="bg1"/>
              </a:solidFill>
              <a:latin typeface="Calibri" pitchFamily="34" charset="0"/>
            </a:endParaRPr>
          </a:p>
        </p:txBody>
      </p:sp>
      <p:pic>
        <p:nvPicPr>
          <p:cNvPr id="17" name="Picture 16" descr="RMJM_Architects_Khoo_Teck_Puat_Hospital_Singapore_ALPOLIC_Panels_1-580x384.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4603750" y="981075"/>
            <a:ext cx="4540250" cy="29924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Rectangle 20"/>
          <p:cNvSpPr/>
          <p:nvPr/>
        </p:nvSpPr>
        <p:spPr>
          <a:xfrm>
            <a:off x="4594225" y="3643313"/>
            <a:ext cx="1218603" cy="338554"/>
          </a:xfrm>
          <a:prstGeom prst="rect">
            <a:avLst/>
          </a:prstGeom>
          <a:solidFill>
            <a:schemeClr val="tx1">
              <a:alpha val="63000"/>
            </a:schemeClr>
          </a:solidFill>
        </p:spPr>
        <p:txBody>
          <a:bodyPr wrap="none">
            <a:spAutoFit/>
          </a:bodyPr>
          <a:lstStyle/>
          <a:p>
            <a:pPr>
              <a:defRPr/>
            </a:pPr>
            <a:r>
              <a:rPr lang="zh-CN" altLang="en-US" sz="1600" b="1" dirty="0" smtClean="0">
                <a:solidFill>
                  <a:schemeClr val="bg1"/>
                </a:solidFill>
                <a:latin typeface="+mj-lt"/>
              </a:rPr>
              <a:t>邱德拔医院</a:t>
            </a:r>
            <a:endParaRPr lang="en-SG" sz="1600" b="1" dirty="0">
              <a:solidFill>
                <a:schemeClr val="bg1"/>
              </a:solidFill>
              <a:latin typeface="+mj-lt"/>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1788" y="176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endParaRPr lang="en-US" altLang="zh-CN" sz="36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sp>
        <p:nvSpPr>
          <p:cNvPr id="12" name="Rectangle 11"/>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endParaRPr lang="en-US" altLang="zh-CN" sz="36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graphicFrame>
        <p:nvGraphicFramePr>
          <p:cNvPr id="8194" name="Chart 13"/>
          <p:cNvGraphicFramePr>
            <a:graphicFrameLocks/>
          </p:cNvGraphicFramePr>
          <p:nvPr/>
        </p:nvGraphicFramePr>
        <p:xfrm>
          <a:off x="-582613" y="1052513"/>
          <a:ext cx="10555288" cy="4362450"/>
        </p:xfrm>
        <a:graphic>
          <a:graphicData uri="http://schemas.openxmlformats.org/presentationml/2006/ole">
            <mc:AlternateContent xmlns:mc="http://schemas.openxmlformats.org/markup-compatibility/2006">
              <mc:Choice xmlns:v="urn:schemas-microsoft-com:vml" Requires="v">
                <p:oleObj spid="_x0000_s432135" name="Worksheet" r:id="rId4" imgW="10401233" imgH="4286180" progId="Excel.Sheet.12">
                  <p:embed followColorScheme="full"/>
                </p:oleObj>
              </mc:Choice>
              <mc:Fallback>
                <p:oleObj name="Worksheet" r:id="rId4" imgW="10401233" imgH="4286180" progId="Excel.Sheet.12">
                  <p:embed followColorScheme="full"/>
                  <p:pic>
                    <p:nvPicPr>
                      <p:cNvPr id="0" name="Chart 1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613" y="1052513"/>
                        <a:ext cx="10555288" cy="436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8"/>
          <p:cNvSpPr>
            <a:spLocks noChangeArrowheads="1"/>
          </p:cNvSpPr>
          <p:nvPr/>
        </p:nvSpPr>
        <p:spPr bwMode="auto">
          <a:xfrm>
            <a:off x="0" y="0"/>
            <a:ext cx="9144000" cy="990600"/>
          </a:xfrm>
          <a:prstGeom prst="rect">
            <a:avLst/>
          </a:prstGeom>
          <a:no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36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私宅买家身份构成</a:t>
            </a:r>
            <a:endParaRPr lang="en-US" altLang="zh-CN" sz="36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sp>
        <p:nvSpPr>
          <p:cNvPr id="10" name="Rectangle 9"/>
          <p:cNvSpPr/>
          <p:nvPr/>
        </p:nvSpPr>
        <p:spPr>
          <a:xfrm>
            <a:off x="0" y="937149"/>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8201" name="Text Box 12"/>
          <p:cNvSpPr txBox="1">
            <a:spLocks noChangeArrowheads="1"/>
          </p:cNvSpPr>
          <p:nvPr/>
        </p:nvSpPr>
        <p:spPr bwMode="auto">
          <a:xfrm>
            <a:off x="2195513" y="2222500"/>
            <a:ext cx="1656407" cy="463550"/>
          </a:xfrm>
          <a:prstGeom prst="rect">
            <a:avLst/>
          </a:prstGeom>
          <a:noFill/>
          <a:ln w="9525">
            <a:noFill/>
            <a:miter lim="800000"/>
            <a:headEnd/>
            <a:tailEnd/>
          </a:ln>
        </p:spPr>
        <p:txBody>
          <a:bodyPr wrap="square">
            <a:spAutoFit/>
          </a:bodyPr>
          <a:lstStyle/>
          <a:p>
            <a:pPr algn="r"/>
            <a:r>
              <a:rPr lang="zh-CN" altLang="en-US" sz="2400" b="1" dirty="0" smtClean="0">
                <a:latin typeface="Candara" pitchFamily="34" charset="0"/>
              </a:rPr>
              <a:t>外国人</a:t>
            </a:r>
            <a:endParaRPr lang="en-US" sz="2400" b="1" dirty="0">
              <a:latin typeface="Candara" pitchFamily="34" charset="0"/>
            </a:endParaRPr>
          </a:p>
        </p:txBody>
      </p:sp>
      <p:sp>
        <p:nvSpPr>
          <p:cNvPr id="8202" name="Text Box 12"/>
          <p:cNvSpPr txBox="1">
            <a:spLocks noChangeArrowheads="1"/>
          </p:cNvSpPr>
          <p:nvPr/>
        </p:nvSpPr>
        <p:spPr bwMode="auto">
          <a:xfrm>
            <a:off x="3275857" y="1646238"/>
            <a:ext cx="1512168" cy="461665"/>
          </a:xfrm>
          <a:prstGeom prst="rect">
            <a:avLst/>
          </a:prstGeom>
          <a:noFill/>
          <a:ln w="9525">
            <a:noFill/>
            <a:miter lim="800000"/>
            <a:headEnd/>
            <a:tailEnd/>
          </a:ln>
        </p:spPr>
        <p:txBody>
          <a:bodyPr wrap="square">
            <a:spAutoFit/>
          </a:bodyPr>
          <a:lstStyle/>
          <a:p>
            <a:pPr algn="ctr"/>
            <a:r>
              <a:rPr lang="zh-CN" altLang="en-US" sz="2400" b="1" dirty="0" smtClean="0">
                <a:latin typeface="Candara" pitchFamily="34" charset="0"/>
              </a:rPr>
              <a:t>永久居民</a:t>
            </a:r>
            <a:endParaRPr lang="en-US" sz="2400" b="1" dirty="0">
              <a:latin typeface="Candara" pitchFamily="34" charset="0"/>
            </a:endParaRPr>
          </a:p>
        </p:txBody>
      </p:sp>
      <p:sp>
        <p:nvSpPr>
          <p:cNvPr id="8203" name="Text Box 12"/>
          <p:cNvSpPr txBox="1">
            <a:spLocks noChangeArrowheads="1"/>
          </p:cNvSpPr>
          <p:nvPr/>
        </p:nvSpPr>
        <p:spPr bwMode="auto">
          <a:xfrm>
            <a:off x="3923928" y="3878263"/>
            <a:ext cx="1926010" cy="460375"/>
          </a:xfrm>
          <a:prstGeom prst="rect">
            <a:avLst/>
          </a:prstGeom>
          <a:noFill/>
          <a:ln w="9525">
            <a:noFill/>
            <a:miter lim="800000"/>
            <a:headEnd/>
            <a:tailEnd/>
          </a:ln>
        </p:spPr>
        <p:txBody>
          <a:bodyPr wrap="square">
            <a:spAutoFit/>
          </a:bodyPr>
          <a:lstStyle/>
          <a:p>
            <a:pPr algn="ctr"/>
            <a:r>
              <a:rPr lang="zh-CN" altLang="en-US" sz="2400" b="1" dirty="0" smtClean="0">
                <a:latin typeface="Candara" pitchFamily="34" charset="0"/>
              </a:rPr>
              <a:t>新加坡人</a:t>
            </a:r>
            <a:endParaRPr lang="en-US" sz="2400" b="1" dirty="0">
              <a:latin typeface="Candara" pitchFamily="34" charset="0"/>
            </a:endParaRPr>
          </a:p>
        </p:txBody>
      </p:sp>
      <p:sp>
        <p:nvSpPr>
          <p:cNvPr id="8204" name="Text Box 12"/>
          <p:cNvSpPr txBox="1">
            <a:spLocks noChangeArrowheads="1"/>
          </p:cNvSpPr>
          <p:nvPr/>
        </p:nvSpPr>
        <p:spPr bwMode="auto">
          <a:xfrm>
            <a:off x="3482975" y="5762625"/>
            <a:ext cx="2214563" cy="461963"/>
          </a:xfrm>
          <a:prstGeom prst="rect">
            <a:avLst/>
          </a:prstGeom>
          <a:noFill/>
          <a:ln w="9525">
            <a:noFill/>
            <a:miter lim="800000"/>
            <a:headEnd/>
            <a:tailEnd/>
          </a:ln>
        </p:spPr>
        <p:txBody>
          <a:bodyPr>
            <a:spAutoFit/>
          </a:bodyPr>
          <a:lstStyle/>
          <a:p>
            <a:pPr algn="ctr"/>
            <a:r>
              <a:rPr lang="en-US" sz="2400" b="1" dirty="0" smtClean="0">
                <a:solidFill>
                  <a:srgbClr val="C00000"/>
                </a:solidFill>
                <a:latin typeface="Candara" pitchFamily="34" charset="0"/>
              </a:rPr>
              <a:t>2013</a:t>
            </a:r>
            <a:r>
              <a:rPr lang="zh-CN" altLang="en-US" sz="2400" b="1" dirty="0" smtClean="0">
                <a:solidFill>
                  <a:srgbClr val="C00000"/>
                </a:solidFill>
                <a:latin typeface="Candara" pitchFamily="34" charset="0"/>
              </a:rPr>
              <a:t>年</a:t>
            </a:r>
            <a:r>
              <a:rPr lang="en-US" altLang="zh-CN" sz="2400" b="1" dirty="0" smtClean="0">
                <a:solidFill>
                  <a:srgbClr val="C00000"/>
                </a:solidFill>
                <a:latin typeface="Candara" pitchFamily="34" charset="0"/>
              </a:rPr>
              <a:t>1-10</a:t>
            </a:r>
            <a:r>
              <a:rPr lang="zh-CN" altLang="en-US" sz="2400" b="1" dirty="0" smtClean="0">
                <a:solidFill>
                  <a:srgbClr val="C00000"/>
                </a:solidFill>
                <a:latin typeface="Candara" pitchFamily="34" charset="0"/>
              </a:rPr>
              <a:t>月</a:t>
            </a:r>
            <a:endParaRPr lang="en-US" sz="2400" b="1" dirty="0">
              <a:solidFill>
                <a:srgbClr val="C00000"/>
              </a:solidFill>
              <a:latin typeface="Candara" pitchFamily="34" charset="0"/>
            </a:endParaRPr>
          </a:p>
        </p:txBody>
      </p:sp>
      <p:sp>
        <p:nvSpPr>
          <p:cNvPr id="11" name="TextBox 4"/>
          <p:cNvSpPr txBox="1">
            <a:spLocks noChangeArrowheads="1"/>
          </p:cNvSpPr>
          <p:nvPr/>
        </p:nvSpPr>
        <p:spPr bwMode="auto">
          <a:xfrm>
            <a:off x="71406" y="6286520"/>
            <a:ext cx="4718050" cy="523875"/>
          </a:xfrm>
          <a:prstGeom prst="rect">
            <a:avLst/>
          </a:prstGeom>
          <a:noFill/>
          <a:ln w="9525">
            <a:noFill/>
            <a:miter lim="800000"/>
            <a:headEnd/>
            <a:tailEnd/>
          </a:ln>
        </p:spPr>
        <p:txBody>
          <a:bodyPr>
            <a:spAutoFit/>
          </a:bodyPr>
          <a:lstStyle/>
          <a:p>
            <a:pPr eaLnBrk="0" hangingPunct="0"/>
            <a:r>
              <a:rPr lang="zh-CN" altLang="en-US" sz="1400" i="1" dirty="0" smtClean="0">
                <a:latin typeface="Calibri" pitchFamily="34" charset="0"/>
              </a:rPr>
              <a:t>来源</a:t>
            </a:r>
            <a:r>
              <a:rPr lang="en-US" sz="1400" i="1" dirty="0" smtClean="0">
                <a:latin typeface="Calibri" pitchFamily="34" charset="0"/>
              </a:rPr>
              <a:t>: </a:t>
            </a:r>
            <a:r>
              <a:rPr lang="zh-CN" altLang="en-US" sz="1400" i="1" dirty="0" smtClean="0">
                <a:latin typeface="Calibri" pitchFamily="34" charset="0"/>
              </a:rPr>
              <a:t>市区重建局</a:t>
            </a:r>
            <a:endParaRPr lang="en-US" sz="1400" i="1" dirty="0">
              <a:latin typeface="Calibri" pitchFamily="34" charset="0"/>
            </a:endParaRPr>
          </a:p>
          <a:p>
            <a:pPr eaLnBrk="0" hangingPunct="0"/>
            <a:r>
              <a:rPr lang="zh-CN" altLang="en-US" sz="1400" i="1" dirty="0" smtClean="0">
                <a:latin typeface="Calibri" pitchFamily="34" charset="0"/>
              </a:rPr>
              <a:t>注：所有住宅类型，不包括执行共管公寓</a:t>
            </a:r>
            <a:endParaRPr lang="en-US" altLang="zh-CN" sz="1400" i="1" dirty="0">
              <a:latin typeface="Calibri" pitchFamily="34"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endParaRPr lang="en-US" altLang="zh-CN" sz="36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graphicFrame>
        <p:nvGraphicFramePr>
          <p:cNvPr id="9218" name="Chart 10"/>
          <p:cNvGraphicFramePr>
            <a:graphicFrameLocks/>
          </p:cNvGraphicFramePr>
          <p:nvPr/>
        </p:nvGraphicFramePr>
        <p:xfrm>
          <a:off x="614363" y="939800"/>
          <a:ext cx="8191500" cy="5160963"/>
        </p:xfrm>
        <a:graphic>
          <a:graphicData uri="http://schemas.openxmlformats.org/presentationml/2006/ole">
            <mc:AlternateContent xmlns:mc="http://schemas.openxmlformats.org/markup-compatibility/2006">
              <mc:Choice xmlns:v="urn:schemas-microsoft-com:vml" Requires="v">
                <p:oleObj spid="_x0000_s433159" name="Worksheet" r:id="rId4" imgW="8191500" imgH="5162702" progId="Excel.Sheet.12">
                  <p:embed/>
                </p:oleObj>
              </mc:Choice>
              <mc:Fallback>
                <p:oleObj name="Worksheet" r:id="rId4" imgW="8191500" imgH="5162702" progId="Excel.Sheet.12">
                  <p:embed/>
                  <p:pic>
                    <p:nvPicPr>
                      <p:cNvPr id="0" name="Chart 10"/>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363" y="939800"/>
                        <a:ext cx="8191500" cy="5160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8"/>
          <p:cNvSpPr>
            <a:spLocks noChangeArrowheads="1"/>
          </p:cNvSpPr>
          <p:nvPr/>
        </p:nvSpPr>
        <p:spPr bwMode="auto">
          <a:xfrm>
            <a:off x="0" y="0"/>
            <a:ext cx="9144000" cy="990600"/>
          </a:xfrm>
          <a:prstGeom prst="rect">
            <a:avLst/>
          </a:prstGeom>
          <a:no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36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外籍买家国籍分布</a:t>
            </a:r>
            <a:endParaRPr lang="en-US" altLang="zh-CN" sz="36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sp>
        <p:nvSpPr>
          <p:cNvPr id="7" name="Rectangle 6"/>
          <p:cNvSpPr/>
          <p:nvPr/>
        </p:nvSpPr>
        <p:spPr>
          <a:xfrm>
            <a:off x="0" y="98161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9224" name="Text Box 12"/>
          <p:cNvSpPr txBox="1">
            <a:spLocks noChangeArrowheads="1"/>
          </p:cNvSpPr>
          <p:nvPr/>
        </p:nvSpPr>
        <p:spPr bwMode="auto">
          <a:xfrm>
            <a:off x="4356100" y="2489200"/>
            <a:ext cx="2214563" cy="461963"/>
          </a:xfrm>
          <a:prstGeom prst="rect">
            <a:avLst/>
          </a:prstGeom>
          <a:noFill/>
          <a:ln w="9525">
            <a:noFill/>
            <a:miter lim="800000"/>
            <a:headEnd/>
            <a:tailEnd/>
          </a:ln>
        </p:spPr>
        <p:txBody>
          <a:bodyPr>
            <a:spAutoFit/>
          </a:bodyPr>
          <a:lstStyle/>
          <a:p>
            <a:pPr algn="ctr"/>
            <a:r>
              <a:rPr lang="zh-CN" altLang="en-US" sz="2400" b="1" dirty="0" smtClean="0">
                <a:solidFill>
                  <a:schemeClr val="bg1"/>
                </a:solidFill>
                <a:latin typeface="Candara" pitchFamily="34" charset="0"/>
              </a:rPr>
              <a:t>中国</a:t>
            </a:r>
            <a:endParaRPr lang="en-US" sz="2400" b="1" dirty="0">
              <a:solidFill>
                <a:schemeClr val="bg1"/>
              </a:solidFill>
              <a:latin typeface="Candara" pitchFamily="34" charset="0"/>
            </a:endParaRPr>
          </a:p>
        </p:txBody>
      </p:sp>
      <p:sp>
        <p:nvSpPr>
          <p:cNvPr id="9225" name="Text Box 12"/>
          <p:cNvSpPr txBox="1">
            <a:spLocks noChangeArrowheads="1"/>
          </p:cNvSpPr>
          <p:nvPr/>
        </p:nvSpPr>
        <p:spPr bwMode="auto">
          <a:xfrm>
            <a:off x="4086225" y="4289425"/>
            <a:ext cx="2214563" cy="461963"/>
          </a:xfrm>
          <a:prstGeom prst="rect">
            <a:avLst/>
          </a:prstGeom>
          <a:noFill/>
          <a:ln w="9525">
            <a:noFill/>
            <a:miter lim="800000"/>
            <a:headEnd/>
            <a:tailEnd/>
          </a:ln>
        </p:spPr>
        <p:txBody>
          <a:bodyPr>
            <a:spAutoFit/>
          </a:bodyPr>
          <a:lstStyle/>
          <a:p>
            <a:pPr algn="ctr"/>
            <a:r>
              <a:rPr lang="zh-CN" altLang="en-US" sz="2400" b="1" dirty="0" smtClean="0">
                <a:solidFill>
                  <a:schemeClr val="bg1"/>
                </a:solidFill>
                <a:latin typeface="Candara" pitchFamily="34" charset="0"/>
              </a:rPr>
              <a:t>马来西亚</a:t>
            </a:r>
            <a:endParaRPr lang="en-US" sz="2400" b="1" dirty="0">
              <a:solidFill>
                <a:schemeClr val="bg1"/>
              </a:solidFill>
              <a:latin typeface="Candara" pitchFamily="34" charset="0"/>
            </a:endParaRPr>
          </a:p>
        </p:txBody>
      </p:sp>
      <p:sp>
        <p:nvSpPr>
          <p:cNvPr id="9226" name="Text Box 12"/>
          <p:cNvSpPr txBox="1">
            <a:spLocks noChangeArrowheads="1"/>
          </p:cNvSpPr>
          <p:nvPr/>
        </p:nvSpPr>
        <p:spPr bwMode="auto">
          <a:xfrm>
            <a:off x="2411760" y="3327400"/>
            <a:ext cx="1963390" cy="461963"/>
          </a:xfrm>
          <a:prstGeom prst="rect">
            <a:avLst/>
          </a:prstGeom>
          <a:noFill/>
          <a:ln w="9525">
            <a:noFill/>
            <a:miter lim="800000"/>
            <a:headEnd/>
            <a:tailEnd/>
          </a:ln>
        </p:spPr>
        <p:txBody>
          <a:bodyPr wrap="square">
            <a:spAutoFit/>
          </a:bodyPr>
          <a:lstStyle/>
          <a:p>
            <a:pPr algn="ctr"/>
            <a:r>
              <a:rPr lang="zh-CN" altLang="en-US" sz="2400" b="1" dirty="0" smtClean="0">
                <a:latin typeface="Candara" pitchFamily="34" charset="0"/>
              </a:rPr>
              <a:t>印尼</a:t>
            </a:r>
            <a:endParaRPr lang="en-US" sz="2400" b="1" dirty="0">
              <a:latin typeface="Candara" pitchFamily="34" charset="0"/>
            </a:endParaRPr>
          </a:p>
        </p:txBody>
      </p:sp>
      <p:sp>
        <p:nvSpPr>
          <p:cNvPr id="9227" name="Text Box 12"/>
          <p:cNvSpPr txBox="1">
            <a:spLocks noChangeArrowheads="1"/>
          </p:cNvSpPr>
          <p:nvPr/>
        </p:nvSpPr>
        <p:spPr bwMode="auto">
          <a:xfrm>
            <a:off x="1980168" y="2447925"/>
            <a:ext cx="2214562" cy="400050"/>
          </a:xfrm>
          <a:prstGeom prst="rect">
            <a:avLst/>
          </a:prstGeom>
          <a:noFill/>
          <a:ln w="9525">
            <a:noFill/>
            <a:miter lim="800000"/>
            <a:headEnd/>
            <a:tailEnd/>
          </a:ln>
        </p:spPr>
        <p:txBody>
          <a:bodyPr>
            <a:spAutoFit/>
          </a:bodyPr>
          <a:lstStyle/>
          <a:p>
            <a:pPr algn="ctr"/>
            <a:r>
              <a:rPr lang="zh-CN" altLang="en-US" sz="2000" b="1" dirty="0" smtClean="0">
                <a:latin typeface="Candara" pitchFamily="34" charset="0"/>
              </a:rPr>
              <a:t>印度</a:t>
            </a:r>
            <a:endParaRPr lang="en-US" sz="2000" b="1" dirty="0">
              <a:latin typeface="Candara" pitchFamily="34" charset="0"/>
            </a:endParaRPr>
          </a:p>
        </p:txBody>
      </p:sp>
      <p:sp>
        <p:nvSpPr>
          <p:cNvPr id="9228" name="Text Box 12"/>
          <p:cNvSpPr txBox="1">
            <a:spLocks noChangeArrowheads="1"/>
          </p:cNvSpPr>
          <p:nvPr/>
        </p:nvSpPr>
        <p:spPr bwMode="auto">
          <a:xfrm>
            <a:off x="2284413" y="1841500"/>
            <a:ext cx="1350962" cy="400050"/>
          </a:xfrm>
          <a:prstGeom prst="rect">
            <a:avLst/>
          </a:prstGeom>
          <a:noFill/>
          <a:ln w="9525">
            <a:noFill/>
            <a:miter lim="800000"/>
            <a:headEnd/>
            <a:tailEnd/>
          </a:ln>
        </p:spPr>
        <p:txBody>
          <a:bodyPr>
            <a:spAutoFit/>
          </a:bodyPr>
          <a:lstStyle/>
          <a:p>
            <a:pPr algn="ctr"/>
            <a:r>
              <a:rPr lang="zh-CN" altLang="en-US" sz="2000" b="1" dirty="0" smtClean="0">
                <a:latin typeface="Candara" pitchFamily="34" charset="0"/>
              </a:rPr>
              <a:t>美国</a:t>
            </a:r>
            <a:endParaRPr lang="en-US" sz="2000" b="1" dirty="0">
              <a:latin typeface="Candara" pitchFamily="34" charset="0"/>
            </a:endParaRPr>
          </a:p>
        </p:txBody>
      </p:sp>
      <p:sp>
        <p:nvSpPr>
          <p:cNvPr id="9229" name="Text Box 12"/>
          <p:cNvSpPr txBox="1">
            <a:spLocks noChangeArrowheads="1"/>
          </p:cNvSpPr>
          <p:nvPr/>
        </p:nvSpPr>
        <p:spPr bwMode="auto">
          <a:xfrm>
            <a:off x="3203848" y="1804988"/>
            <a:ext cx="1206226" cy="400050"/>
          </a:xfrm>
          <a:prstGeom prst="rect">
            <a:avLst/>
          </a:prstGeom>
          <a:noFill/>
          <a:ln w="9525">
            <a:noFill/>
            <a:miter lim="800000"/>
            <a:headEnd/>
            <a:tailEnd/>
          </a:ln>
        </p:spPr>
        <p:txBody>
          <a:bodyPr wrap="square">
            <a:spAutoFit/>
          </a:bodyPr>
          <a:lstStyle/>
          <a:p>
            <a:pPr algn="ctr"/>
            <a:r>
              <a:rPr lang="zh-CN" altLang="en-US" sz="2000" b="1" dirty="0" smtClean="0">
                <a:latin typeface="Candara" pitchFamily="34" charset="0"/>
              </a:rPr>
              <a:t>其他</a:t>
            </a:r>
            <a:endParaRPr lang="en-US" sz="2000" b="1" dirty="0">
              <a:latin typeface="Candara" pitchFamily="34" charset="0"/>
            </a:endParaRPr>
          </a:p>
        </p:txBody>
      </p:sp>
      <p:sp>
        <p:nvSpPr>
          <p:cNvPr id="9230" name="Text Box 12"/>
          <p:cNvSpPr txBox="1">
            <a:spLocks noChangeArrowheads="1"/>
          </p:cNvSpPr>
          <p:nvPr/>
        </p:nvSpPr>
        <p:spPr bwMode="auto">
          <a:xfrm>
            <a:off x="3590925" y="5703888"/>
            <a:ext cx="2214563" cy="461962"/>
          </a:xfrm>
          <a:prstGeom prst="rect">
            <a:avLst/>
          </a:prstGeom>
          <a:noFill/>
          <a:ln w="9525">
            <a:noFill/>
            <a:miter lim="800000"/>
            <a:headEnd/>
            <a:tailEnd/>
          </a:ln>
        </p:spPr>
        <p:txBody>
          <a:bodyPr>
            <a:spAutoFit/>
          </a:bodyPr>
          <a:lstStyle/>
          <a:p>
            <a:pPr algn="ctr"/>
            <a:r>
              <a:rPr lang="en-US" sz="2400" b="1" dirty="0" smtClean="0">
                <a:solidFill>
                  <a:srgbClr val="C00000"/>
                </a:solidFill>
                <a:latin typeface="Candara" pitchFamily="34" charset="0"/>
              </a:rPr>
              <a:t>2013</a:t>
            </a:r>
            <a:r>
              <a:rPr lang="zh-CN" altLang="en-US" sz="2400" b="1" dirty="0" smtClean="0">
                <a:solidFill>
                  <a:srgbClr val="C00000"/>
                </a:solidFill>
                <a:latin typeface="Candara" pitchFamily="34" charset="0"/>
              </a:rPr>
              <a:t>年</a:t>
            </a:r>
            <a:r>
              <a:rPr lang="en-US" altLang="zh-CN" sz="2400" b="1" dirty="0" smtClean="0">
                <a:solidFill>
                  <a:srgbClr val="C00000"/>
                </a:solidFill>
                <a:latin typeface="Candara" pitchFamily="34" charset="0"/>
              </a:rPr>
              <a:t>1-10</a:t>
            </a:r>
            <a:r>
              <a:rPr lang="zh-CN" altLang="en-US" sz="2400" b="1" dirty="0" smtClean="0">
                <a:solidFill>
                  <a:srgbClr val="C00000"/>
                </a:solidFill>
                <a:latin typeface="Candara" pitchFamily="34" charset="0"/>
              </a:rPr>
              <a:t>月</a:t>
            </a:r>
            <a:endParaRPr lang="en-US" sz="2400" b="1" dirty="0">
              <a:solidFill>
                <a:srgbClr val="C00000"/>
              </a:solidFill>
              <a:latin typeface="Candara" pitchFamily="34" charset="0"/>
            </a:endParaRPr>
          </a:p>
        </p:txBody>
      </p:sp>
      <p:sp>
        <p:nvSpPr>
          <p:cNvPr id="14" name="TextBox 4"/>
          <p:cNvSpPr txBox="1">
            <a:spLocks noChangeArrowheads="1"/>
          </p:cNvSpPr>
          <p:nvPr/>
        </p:nvSpPr>
        <p:spPr bwMode="auto">
          <a:xfrm>
            <a:off x="71406" y="6286520"/>
            <a:ext cx="4718050" cy="523875"/>
          </a:xfrm>
          <a:prstGeom prst="rect">
            <a:avLst/>
          </a:prstGeom>
          <a:noFill/>
          <a:ln w="9525">
            <a:noFill/>
            <a:miter lim="800000"/>
            <a:headEnd/>
            <a:tailEnd/>
          </a:ln>
        </p:spPr>
        <p:txBody>
          <a:bodyPr>
            <a:spAutoFit/>
          </a:bodyPr>
          <a:lstStyle/>
          <a:p>
            <a:pPr eaLnBrk="0" hangingPunct="0"/>
            <a:r>
              <a:rPr lang="zh-CN" altLang="en-US" sz="1400" i="1" dirty="0" smtClean="0">
                <a:latin typeface="Calibri" pitchFamily="34" charset="0"/>
              </a:rPr>
              <a:t>来源</a:t>
            </a:r>
            <a:r>
              <a:rPr lang="en-US" sz="1400" i="1" dirty="0" smtClean="0">
                <a:latin typeface="Calibri" pitchFamily="34" charset="0"/>
              </a:rPr>
              <a:t>: </a:t>
            </a:r>
            <a:r>
              <a:rPr lang="zh-CN" altLang="en-US" sz="1400" i="1" dirty="0" smtClean="0">
                <a:latin typeface="Calibri" pitchFamily="34" charset="0"/>
              </a:rPr>
              <a:t>市区重建局</a:t>
            </a:r>
            <a:endParaRPr lang="en-US" sz="1400" i="1" dirty="0">
              <a:latin typeface="Calibri" pitchFamily="34" charset="0"/>
            </a:endParaRPr>
          </a:p>
          <a:p>
            <a:pPr eaLnBrk="0" hangingPunct="0"/>
            <a:r>
              <a:rPr lang="zh-CN" altLang="en-US" sz="1400" i="1" dirty="0" smtClean="0">
                <a:latin typeface="Calibri" pitchFamily="34" charset="0"/>
              </a:rPr>
              <a:t>注：所有住宅类型，不包括执行共管公寓</a:t>
            </a:r>
            <a:endParaRPr lang="en-US" altLang="zh-CN" sz="1400" i="1" dirty="0">
              <a:latin typeface="Calibri" pitchFamily="34"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61" name="Chart 12"/>
          <p:cNvGraphicFramePr>
            <a:graphicFrameLocks/>
          </p:cNvGraphicFramePr>
          <p:nvPr/>
        </p:nvGraphicFramePr>
        <p:xfrm>
          <a:off x="179388" y="1484313"/>
          <a:ext cx="8170862" cy="4775200"/>
        </p:xfrm>
        <a:graphic>
          <a:graphicData uri="http://schemas.openxmlformats.org/presentationml/2006/ole">
            <mc:AlternateContent xmlns:mc="http://schemas.openxmlformats.org/markup-compatibility/2006">
              <mc:Choice xmlns:v="urn:schemas-microsoft-com:vml" Requires="v">
                <p:oleObj spid="_x0000_s117773" name="Worksheet" r:id="rId4" imgW="8172416" imgH="4771969" progId="ET.Workbook.6">
                  <p:embed/>
                </p:oleObj>
              </mc:Choice>
              <mc:Fallback>
                <p:oleObj name="Worksheet" r:id="rId4" imgW="8172416" imgH="4771969" progId="ET.Workbook.6">
                  <p:embed/>
                  <p:pic>
                    <p:nvPicPr>
                      <p:cNvPr id="0" name="Picture 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484313"/>
                        <a:ext cx="8170862" cy="4775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Rectangle 12"/>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3600" b="1" dirty="0">
                <a:ln w="1905"/>
                <a:solidFill>
                  <a:srgbClr val="C50C46"/>
                </a:solidFill>
                <a:effectLst>
                  <a:outerShdw blurRad="38100" dist="38100" dir="2700000" algn="tl">
                    <a:srgbClr val="000000">
                      <a:alpha val="43137"/>
                    </a:srgbClr>
                  </a:outerShdw>
                </a:effectLst>
                <a:latin typeface="Candara" pitchFamily="34" charset="0"/>
                <a:cs typeface="Arial" charset="0"/>
              </a:rPr>
              <a:t>货币升值</a:t>
            </a:r>
            <a:endParaRPr lang="en-US" altLang="zh-CN" sz="3600" b="1" dirty="0">
              <a:ln w="1905"/>
              <a:solidFill>
                <a:srgbClr val="C50C46"/>
              </a:solidFill>
              <a:effectLst>
                <a:outerShdw blurRad="38100" dist="38100" dir="2700000" algn="tl">
                  <a:srgbClr val="000000">
                    <a:alpha val="43137"/>
                  </a:srgbClr>
                </a:outerShdw>
              </a:effectLst>
              <a:latin typeface="Candara" pitchFamily="34" charset="0"/>
              <a:cs typeface="Arial" charset="0"/>
            </a:endParaRPr>
          </a:p>
        </p:txBody>
      </p:sp>
      <p:sp>
        <p:nvSpPr>
          <p:cNvPr id="27651" name="Rectangle 32"/>
          <p:cNvSpPr>
            <a:spLocks noChangeArrowheads="1"/>
          </p:cNvSpPr>
          <p:nvPr/>
        </p:nvSpPr>
        <p:spPr bwMode="auto">
          <a:xfrm>
            <a:off x="7956376" y="2132856"/>
            <a:ext cx="785813" cy="215900"/>
          </a:xfrm>
          <a:prstGeom prst="rect">
            <a:avLst/>
          </a:prstGeom>
          <a:noFill/>
          <a:ln w="9525">
            <a:noFill/>
            <a:miter lim="800000"/>
            <a:headEnd/>
            <a:tailEnd/>
          </a:ln>
        </p:spPr>
        <p:txBody>
          <a:bodyPr lIns="0" tIns="0" rIns="0" bIns="0">
            <a:spAutoFit/>
          </a:bodyPr>
          <a:lstStyle/>
          <a:p>
            <a:pPr eaLnBrk="0" hangingPunct="0"/>
            <a:r>
              <a:rPr lang="zh-CN" altLang="en-US" sz="1400" b="1" dirty="0" smtClean="0">
                <a:solidFill>
                  <a:srgbClr val="C00000"/>
                </a:solidFill>
                <a:latin typeface="Candara" pitchFamily="34" charset="0"/>
              </a:rPr>
              <a:t>新币</a:t>
            </a:r>
            <a:r>
              <a:rPr lang="en-US" altLang="zh-CN" sz="1400" b="1" dirty="0" smtClean="0">
                <a:solidFill>
                  <a:srgbClr val="C00000"/>
                </a:solidFill>
                <a:latin typeface="Candara" pitchFamily="34" charset="0"/>
              </a:rPr>
              <a:t>/</a:t>
            </a:r>
            <a:r>
              <a:rPr lang="zh-CN" altLang="en-US" sz="1400" b="1" dirty="0" smtClean="0">
                <a:solidFill>
                  <a:srgbClr val="C00000"/>
                </a:solidFill>
                <a:latin typeface="Candara" pitchFamily="34" charset="0"/>
              </a:rPr>
              <a:t>美元</a:t>
            </a:r>
            <a:endParaRPr lang="en-US" sz="1400" b="1" dirty="0">
              <a:solidFill>
                <a:srgbClr val="C00000"/>
              </a:solidFill>
              <a:latin typeface="Candara" pitchFamily="34" charset="0"/>
            </a:endParaRPr>
          </a:p>
        </p:txBody>
      </p:sp>
      <p:sp>
        <p:nvSpPr>
          <p:cNvPr id="7173" name="Rectangle 32"/>
          <p:cNvSpPr>
            <a:spLocks noChangeArrowheads="1"/>
          </p:cNvSpPr>
          <p:nvPr/>
        </p:nvSpPr>
        <p:spPr bwMode="auto">
          <a:xfrm>
            <a:off x="7884368" y="4509120"/>
            <a:ext cx="1001836" cy="215444"/>
          </a:xfrm>
          <a:prstGeom prst="rect">
            <a:avLst/>
          </a:prstGeom>
          <a:noFill/>
          <a:ln w="9525">
            <a:noFill/>
            <a:miter lim="800000"/>
            <a:headEnd/>
            <a:tailEnd/>
          </a:ln>
        </p:spPr>
        <p:txBody>
          <a:bodyPr wrap="square" lIns="0" tIns="0" rIns="0" bIns="0">
            <a:spAutoFit/>
          </a:bodyPr>
          <a:lstStyle/>
          <a:p>
            <a:pPr eaLnBrk="0" hangingPunct="0">
              <a:defRPr/>
            </a:pPr>
            <a:r>
              <a:rPr lang="zh-CN" altLang="en-US" sz="1400" b="1" dirty="0" smtClean="0">
                <a:solidFill>
                  <a:schemeClr val="accent3">
                    <a:lumMod val="75000"/>
                  </a:schemeClr>
                </a:solidFill>
                <a:latin typeface="Candara" pitchFamily="34" charset="0"/>
              </a:rPr>
              <a:t>新币</a:t>
            </a:r>
            <a:r>
              <a:rPr lang="en-US" altLang="zh-CN" sz="1400" b="1" dirty="0" smtClean="0">
                <a:solidFill>
                  <a:schemeClr val="accent3">
                    <a:lumMod val="75000"/>
                  </a:schemeClr>
                </a:solidFill>
                <a:latin typeface="Candara" pitchFamily="34" charset="0"/>
              </a:rPr>
              <a:t>/</a:t>
            </a:r>
            <a:r>
              <a:rPr lang="zh-CN" altLang="en-US" sz="1400" b="1" dirty="0" smtClean="0">
                <a:solidFill>
                  <a:schemeClr val="accent3">
                    <a:lumMod val="75000"/>
                  </a:schemeClr>
                </a:solidFill>
                <a:latin typeface="Candara" pitchFamily="34" charset="0"/>
              </a:rPr>
              <a:t>人民币</a:t>
            </a:r>
            <a:endParaRPr lang="en-US" sz="1400" b="1" dirty="0">
              <a:solidFill>
                <a:schemeClr val="accent3">
                  <a:lumMod val="75000"/>
                </a:schemeClr>
              </a:solidFill>
              <a:latin typeface="Candara" pitchFamily="34" charset="0"/>
            </a:endParaRPr>
          </a:p>
        </p:txBody>
      </p:sp>
      <p:sp>
        <p:nvSpPr>
          <p:cNvPr id="27655" name="TextBox 4"/>
          <p:cNvSpPr txBox="1">
            <a:spLocks noChangeArrowheads="1"/>
          </p:cNvSpPr>
          <p:nvPr/>
        </p:nvSpPr>
        <p:spPr bwMode="auto">
          <a:xfrm>
            <a:off x="587375" y="6478588"/>
            <a:ext cx="4325223" cy="307777"/>
          </a:xfrm>
          <a:prstGeom prst="rect">
            <a:avLst/>
          </a:prstGeom>
          <a:noFill/>
          <a:ln w="9525">
            <a:noFill/>
            <a:miter lim="800000"/>
            <a:headEnd/>
            <a:tailEnd/>
          </a:ln>
        </p:spPr>
        <p:txBody>
          <a:bodyPr wrap="none">
            <a:spAutoFit/>
          </a:bodyPr>
          <a:lstStyle/>
          <a:p>
            <a:r>
              <a:rPr lang="zh-CN" altLang="en-US" sz="1400" dirty="0" smtClean="0">
                <a:latin typeface="Candara" pitchFamily="34" charset="0"/>
              </a:rPr>
              <a:t>来源</a:t>
            </a:r>
            <a:r>
              <a:rPr lang="en-US" sz="1400" dirty="0" smtClean="0">
                <a:latin typeface="Candara" pitchFamily="34" charset="0"/>
              </a:rPr>
              <a:t>: </a:t>
            </a:r>
            <a:r>
              <a:rPr lang="en-US" sz="1400" dirty="0">
                <a:latin typeface="Candara" pitchFamily="34" charset="0"/>
              </a:rPr>
              <a:t>http://www.oanda.com/currency/historical-rates/</a:t>
            </a:r>
          </a:p>
        </p:txBody>
      </p:sp>
      <p:sp>
        <p:nvSpPr>
          <p:cNvPr id="12" name="Rectangle 11"/>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14" name="Rectangle 32"/>
          <p:cNvSpPr>
            <a:spLocks noChangeArrowheads="1"/>
          </p:cNvSpPr>
          <p:nvPr/>
        </p:nvSpPr>
        <p:spPr bwMode="auto">
          <a:xfrm>
            <a:off x="107950" y="1052513"/>
            <a:ext cx="1928813" cy="430212"/>
          </a:xfrm>
          <a:prstGeom prst="rect">
            <a:avLst/>
          </a:prstGeom>
          <a:noFill/>
          <a:ln w="9525">
            <a:noFill/>
            <a:miter lim="800000"/>
            <a:headEnd/>
            <a:tailEnd/>
          </a:ln>
        </p:spPr>
        <p:txBody>
          <a:bodyPr lIns="0" tIns="0" rIns="0" bIns="0">
            <a:spAutoFit/>
          </a:bodyPr>
          <a:lstStyle/>
          <a:p>
            <a:pPr eaLnBrk="0" hangingPunct="0"/>
            <a:r>
              <a:rPr lang="en-US" altLang="zh-CN" sz="1400" b="1" dirty="0">
                <a:latin typeface="Candara" pitchFamily="34" charset="0"/>
              </a:rPr>
              <a:t>% </a:t>
            </a:r>
            <a:r>
              <a:rPr lang="zh-CN" altLang="en-US" sz="1400" b="1" dirty="0">
                <a:latin typeface="Candara" pitchFamily="34" charset="0"/>
              </a:rPr>
              <a:t>新币兑其他货币汇率百分比变化</a:t>
            </a:r>
            <a:endParaRPr lang="en-US" sz="1400" b="1" dirty="0">
              <a:latin typeface="Candara" pitchFamily="34"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2"/>
          <p:cNvSpPr>
            <a:spLocks noChangeArrowheads="1"/>
          </p:cNvSpPr>
          <p:nvPr/>
        </p:nvSpPr>
        <p:spPr bwMode="auto">
          <a:xfrm>
            <a:off x="107950" y="827088"/>
            <a:ext cx="12192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0" hangingPunct="0"/>
            <a:r>
              <a:rPr lang="en-US" altLang="zh-CN" b="1">
                <a:solidFill>
                  <a:srgbClr val="FFFFFF"/>
                </a:solidFill>
                <a:latin typeface="Arial Narrow" pitchFamily="34" charset="0"/>
              </a:rPr>
              <a:t>3-month SIBOR (S$)</a:t>
            </a:r>
            <a:endParaRPr lang="en-US" altLang="zh-CN" b="1">
              <a:latin typeface="Arial Narrow" pitchFamily="34" charset="0"/>
            </a:endParaRPr>
          </a:p>
        </p:txBody>
      </p:sp>
      <p:sp>
        <p:nvSpPr>
          <p:cNvPr id="7" name="Title 1"/>
          <p:cNvSpPr txBox="1">
            <a:spLocks/>
          </p:cNvSpPr>
          <p:nvPr/>
        </p:nvSpPr>
        <p:spPr>
          <a:xfrm>
            <a:off x="0" y="981075"/>
            <a:ext cx="9144000" cy="741363"/>
          </a:xfrm>
          <a:prstGeom prst="rect">
            <a:avLst/>
          </a:prstGeom>
          <a:solidFill>
            <a:schemeClr val="bg2">
              <a:lumMod val="75000"/>
            </a:schemeClr>
          </a:solidFill>
        </p:spPr>
        <p:txBody>
          <a:bodyPr lIns="0" tIns="0" rIns="0" bIns="0" anchor="ctr">
            <a:spAutoFit/>
          </a:bodyPr>
          <a:lstStyle/>
          <a:p>
            <a:pPr algn="ctr" defTabSz="912813" fontAlgn="auto">
              <a:lnSpc>
                <a:spcPct val="90000"/>
              </a:lnSpc>
              <a:spcBef>
                <a:spcPts val="600"/>
              </a:spcBef>
              <a:spcAft>
                <a:spcPts val="0"/>
              </a:spcAft>
              <a:defRPr/>
            </a:pPr>
            <a:r>
              <a:rPr lang="zh-CN" altLang="en-US" sz="2400" b="1" spc="-150" dirty="0">
                <a:ln w="3175">
                  <a:noFill/>
                </a:ln>
                <a:latin typeface="Candara" pitchFamily="34" charset="0"/>
                <a:cs typeface="Arial" charset="0"/>
              </a:rPr>
              <a:t>房贷利率</a:t>
            </a:r>
            <a:r>
              <a:rPr lang="en-US" altLang="zh-CN" sz="2400" b="1" spc="-150" dirty="0">
                <a:ln w="3175">
                  <a:noFill/>
                </a:ln>
                <a:latin typeface="Candara" pitchFamily="34" charset="0"/>
                <a:cs typeface="Arial" charset="0"/>
              </a:rPr>
              <a:t>≥ </a:t>
            </a:r>
            <a:r>
              <a:rPr lang="en-US" altLang="zh-CN" sz="2400" b="1" spc="-150" dirty="0" smtClean="0">
                <a:ln w="3175">
                  <a:noFill/>
                </a:ln>
                <a:latin typeface="Candara" pitchFamily="34" charset="0"/>
                <a:cs typeface="Arial" charset="0"/>
              </a:rPr>
              <a:t>1.5%   </a:t>
            </a:r>
            <a:endParaRPr lang="en-US" altLang="zh-CN" sz="2400" b="1" spc="-150" dirty="0">
              <a:ln w="3175">
                <a:noFill/>
              </a:ln>
              <a:latin typeface="Candara" pitchFamily="34" charset="0"/>
              <a:cs typeface="Arial" charset="0"/>
            </a:endParaRPr>
          </a:p>
          <a:p>
            <a:pPr algn="ctr" defTabSz="912813" fontAlgn="auto">
              <a:lnSpc>
                <a:spcPct val="90000"/>
              </a:lnSpc>
              <a:spcBef>
                <a:spcPts val="600"/>
              </a:spcBef>
              <a:spcAft>
                <a:spcPts val="0"/>
              </a:spcAft>
              <a:defRPr/>
            </a:pPr>
            <a:r>
              <a:rPr lang="zh-CN" altLang="en-US" sz="2400" b="1" spc="-150" dirty="0">
                <a:ln w="3175">
                  <a:noFill/>
                </a:ln>
                <a:latin typeface="Candara" pitchFamily="34" charset="0"/>
                <a:cs typeface="Arial" charset="0"/>
              </a:rPr>
              <a:t>租金回报率</a:t>
            </a:r>
            <a:r>
              <a:rPr lang="en-US" altLang="zh-CN" sz="2400" b="1" spc="-150" dirty="0">
                <a:ln w="3175">
                  <a:noFill/>
                </a:ln>
                <a:latin typeface="Candara" pitchFamily="34" charset="0"/>
                <a:cs typeface="Arial" charset="0"/>
              </a:rPr>
              <a:t>3% </a:t>
            </a:r>
            <a:r>
              <a:rPr lang="zh-CN" altLang="en-US" sz="2400" b="1" spc="-150" dirty="0">
                <a:ln w="3175">
                  <a:noFill/>
                </a:ln>
                <a:latin typeface="Candara" pitchFamily="34" charset="0"/>
                <a:cs typeface="Arial" charset="0"/>
              </a:rPr>
              <a:t>至</a:t>
            </a:r>
            <a:r>
              <a:rPr lang="en-US" altLang="zh-CN" sz="2400" b="1" spc="-150" dirty="0">
                <a:ln w="3175">
                  <a:noFill/>
                </a:ln>
                <a:latin typeface="Candara" pitchFamily="34" charset="0"/>
                <a:cs typeface="Arial" charset="0"/>
              </a:rPr>
              <a:t> 5%</a:t>
            </a:r>
          </a:p>
        </p:txBody>
      </p:sp>
      <p:sp>
        <p:nvSpPr>
          <p:cNvPr id="8" name="Rectangle 7"/>
          <p:cNvSpPr>
            <a:spLocks noChangeArrowheads="1"/>
          </p:cNvSpPr>
          <p:nvPr/>
        </p:nvSpPr>
        <p:spPr bwMode="auto">
          <a:xfrm>
            <a:off x="0" y="0"/>
            <a:ext cx="9144000" cy="92867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4000" b="1" dirty="0">
                <a:ln w="1905"/>
                <a:solidFill>
                  <a:srgbClr val="C50C46"/>
                </a:solidFill>
                <a:effectLst>
                  <a:outerShdw blurRad="38100" dist="38100" dir="2700000" algn="tl">
                    <a:srgbClr val="000000">
                      <a:alpha val="43137"/>
                    </a:srgbClr>
                  </a:outerShdw>
                </a:effectLst>
                <a:latin typeface="Candara" pitchFamily="34" charset="0"/>
                <a:cs typeface="Arial" charset="0"/>
              </a:rPr>
              <a:t>贷款利率</a:t>
            </a:r>
            <a:endParaRPr lang="en-US" altLang="zh-CN" sz="4000" b="1" dirty="0">
              <a:ln w="1905"/>
              <a:solidFill>
                <a:srgbClr val="C50C46"/>
              </a:solidFill>
              <a:effectLst>
                <a:outerShdw blurRad="38100" dist="38100" dir="2700000" algn="tl">
                  <a:srgbClr val="000000">
                    <a:alpha val="43137"/>
                  </a:srgbClr>
                </a:outerShdw>
              </a:effectLst>
              <a:latin typeface="Candara" pitchFamily="34" charset="0"/>
              <a:cs typeface="Arial" charset="0"/>
            </a:endParaRPr>
          </a:p>
        </p:txBody>
      </p:sp>
      <p:sp>
        <p:nvSpPr>
          <p:cNvPr id="9" name="Rectangle 8"/>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a:solidFill>
                <a:srgbClr val="FFFFFF"/>
              </a:solidFill>
              <a:cs typeface="Arial" pitchFamily="34" charset="0"/>
            </a:endParaRPr>
          </a:p>
        </p:txBody>
      </p:sp>
      <p:sp>
        <p:nvSpPr>
          <p:cNvPr id="11" name="TextBox 10"/>
          <p:cNvSpPr txBox="1"/>
          <p:nvPr/>
        </p:nvSpPr>
        <p:spPr>
          <a:xfrm>
            <a:off x="0" y="1656071"/>
            <a:ext cx="1547664" cy="646331"/>
          </a:xfrm>
          <a:prstGeom prst="rect">
            <a:avLst/>
          </a:prstGeom>
          <a:noFill/>
        </p:spPr>
        <p:txBody>
          <a:bodyPr wrap="square">
            <a:spAutoFit/>
          </a:bodyPr>
          <a:lstStyle/>
          <a:p>
            <a:pPr algn="ctr">
              <a:defRPr/>
            </a:pPr>
            <a:r>
              <a:rPr lang="en-US" b="1" dirty="0" smtClean="0"/>
              <a:t>3</a:t>
            </a:r>
            <a:r>
              <a:rPr lang="zh-CN" altLang="en-US" b="1" dirty="0" smtClean="0"/>
              <a:t>个月同业</a:t>
            </a:r>
            <a:endParaRPr lang="en-US" altLang="zh-CN" b="1" dirty="0" smtClean="0"/>
          </a:p>
          <a:p>
            <a:pPr algn="ctr">
              <a:defRPr/>
            </a:pPr>
            <a:r>
              <a:rPr lang="zh-CN" altLang="en-US" b="1" dirty="0" smtClean="0"/>
              <a:t>拆息率</a:t>
            </a:r>
            <a:r>
              <a:rPr lang="en-US" b="1" dirty="0" smtClean="0"/>
              <a:t>(S$)</a:t>
            </a:r>
            <a:endParaRPr lang="en-US" b="1" dirty="0"/>
          </a:p>
        </p:txBody>
      </p:sp>
      <p:sp>
        <p:nvSpPr>
          <p:cNvPr id="12" name="Text Box 5"/>
          <p:cNvSpPr txBox="1">
            <a:spLocks noChangeArrowheads="1"/>
          </p:cNvSpPr>
          <p:nvPr/>
        </p:nvSpPr>
        <p:spPr bwMode="auto">
          <a:xfrm>
            <a:off x="552450" y="6410325"/>
            <a:ext cx="4662488" cy="307975"/>
          </a:xfrm>
          <a:prstGeom prst="rect">
            <a:avLst/>
          </a:prstGeom>
          <a:noFill/>
          <a:ln w="9525">
            <a:noFill/>
            <a:miter lim="800000"/>
            <a:headEnd/>
            <a:tailEnd/>
          </a:ln>
        </p:spPr>
        <p:txBody>
          <a:bodyPr>
            <a:spAutoFit/>
          </a:bodyPr>
          <a:lstStyle/>
          <a:p>
            <a:pPr eaLnBrk="0" hangingPunct="0"/>
            <a:r>
              <a:rPr lang="zh-CN" altLang="en-US" sz="1400" i="1" dirty="0" smtClean="0">
                <a:latin typeface="Candara" pitchFamily="34" charset="0"/>
              </a:rPr>
              <a:t>来源：新加坡金融管理局</a:t>
            </a:r>
            <a:endParaRPr lang="zh-CN" altLang="en-US" sz="1400" i="1" dirty="0">
              <a:latin typeface="Candara" pitchFamily="34" charset="0"/>
            </a:endParaRPr>
          </a:p>
        </p:txBody>
      </p:sp>
      <p:graphicFrame>
        <p:nvGraphicFramePr>
          <p:cNvPr id="306181" name="Chart 11"/>
          <p:cNvGraphicFramePr>
            <a:graphicFrameLocks/>
          </p:cNvGraphicFramePr>
          <p:nvPr/>
        </p:nvGraphicFramePr>
        <p:xfrm>
          <a:off x="71438" y="2143125"/>
          <a:ext cx="8745537" cy="4249738"/>
        </p:xfrm>
        <a:graphic>
          <a:graphicData uri="http://schemas.openxmlformats.org/presentationml/2006/ole">
            <mc:AlternateContent xmlns:mc="http://schemas.openxmlformats.org/markup-compatibility/2006">
              <mc:Choice xmlns:v="urn:schemas-microsoft-com:vml" Requires="v">
                <p:oleObj spid="_x0000_s306186" name="Worksheet" r:id="rId3" imgW="8744102" imgH="4248302" progId="Excel.Sheet.8">
                  <p:embed/>
                </p:oleObj>
              </mc:Choice>
              <mc:Fallback>
                <p:oleObj name="Worksheet" r:id="rId3" imgW="8744102" imgH="4248302" progId="Excel.Sheet.8">
                  <p:embed/>
                  <p:pic>
                    <p:nvPicPr>
                      <p:cNvPr id="0" name="Chart 1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8" y="2143125"/>
                        <a:ext cx="8745537" cy="4249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28445966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0"/>
            <a:ext cx="9144000" cy="92867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36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购买住宅房产税收对比</a:t>
            </a:r>
            <a:endParaRPr lang="en-US" altLang="zh-CN" sz="36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sp>
        <p:nvSpPr>
          <p:cNvPr id="6" name="TextBox 5"/>
          <p:cNvSpPr txBox="1"/>
          <p:nvPr/>
        </p:nvSpPr>
        <p:spPr>
          <a:xfrm>
            <a:off x="142844" y="1000108"/>
            <a:ext cx="3680816" cy="338554"/>
          </a:xfrm>
          <a:prstGeom prst="rect">
            <a:avLst/>
          </a:prstGeom>
          <a:noFill/>
        </p:spPr>
        <p:txBody>
          <a:bodyPr wrap="none">
            <a:spAutoFit/>
          </a:bodyPr>
          <a:lstStyle/>
          <a:p>
            <a:pPr fontAlgn="auto">
              <a:spcBef>
                <a:spcPts val="0"/>
              </a:spcBef>
              <a:spcAft>
                <a:spcPts val="0"/>
              </a:spcAft>
              <a:defRPr/>
            </a:pPr>
            <a:r>
              <a:rPr lang="zh-CN" altLang="en-US" sz="1600" b="1" i="1" dirty="0" smtClean="0">
                <a:latin typeface="Candara" pitchFamily="34" charset="0"/>
              </a:rPr>
              <a:t>外国人购买住宅房产的平均税收 </a:t>
            </a:r>
            <a:r>
              <a:rPr lang="en-US" sz="1600" b="1" i="1" dirty="0" smtClean="0">
                <a:latin typeface="Candara" pitchFamily="34" charset="0"/>
              </a:rPr>
              <a:t>(</a:t>
            </a:r>
            <a:r>
              <a:rPr lang="zh-CN" altLang="en-US" sz="1600" b="1" i="1" dirty="0" smtClean="0">
                <a:latin typeface="Candara" pitchFamily="34" charset="0"/>
              </a:rPr>
              <a:t>亚洲</a:t>
            </a:r>
            <a:r>
              <a:rPr lang="en-US" sz="1600" b="1" i="1" dirty="0" smtClean="0">
                <a:latin typeface="Candara" pitchFamily="34" charset="0"/>
              </a:rPr>
              <a:t>)</a:t>
            </a:r>
          </a:p>
        </p:txBody>
      </p:sp>
      <p:graphicFrame>
        <p:nvGraphicFramePr>
          <p:cNvPr id="7" name="Table 6"/>
          <p:cNvGraphicFramePr>
            <a:graphicFrameLocks noGrp="1"/>
          </p:cNvGraphicFramePr>
          <p:nvPr>
            <p:extLst>
              <p:ext uri="{D42A27DB-BD31-4B8C-83A1-F6EECF244321}">
                <p14:modId xmlns:p14="http://schemas.microsoft.com/office/powerpoint/2010/main" val="404697684"/>
              </p:ext>
            </p:extLst>
          </p:nvPr>
        </p:nvGraphicFramePr>
        <p:xfrm>
          <a:off x="25707" y="1345094"/>
          <a:ext cx="9118292" cy="4388161"/>
        </p:xfrm>
        <a:graphic>
          <a:graphicData uri="http://schemas.openxmlformats.org/drawingml/2006/table">
            <a:tbl>
              <a:tblPr/>
              <a:tblGrid>
                <a:gridCol w="1161917"/>
                <a:gridCol w="1440160"/>
                <a:gridCol w="573265"/>
                <a:gridCol w="907508"/>
                <a:gridCol w="1184810"/>
                <a:gridCol w="1110759"/>
                <a:gridCol w="760162"/>
                <a:gridCol w="1198699"/>
                <a:gridCol w="781012"/>
              </a:tblGrid>
              <a:tr h="363122">
                <a:tc>
                  <a:txBody>
                    <a:bodyPr/>
                    <a:lstStyle/>
                    <a:p>
                      <a:pPr algn="ctr"/>
                      <a:endParaRPr lang="en-US" sz="1400" b="1" dirty="0">
                        <a:solidFill>
                          <a:schemeClr val="bg1"/>
                        </a:solidFill>
                        <a:latin typeface="Candara" pitchFamily="34" charset="0"/>
                        <a:ea typeface="SimSun"/>
                        <a:cs typeface="Times New Roman"/>
                      </a:endParaRPr>
                    </a:p>
                  </a:txBody>
                  <a:tcPr marL="63427" marR="63427" marT="31713" marB="3171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solidFill>
                  </a:tcPr>
                </a:tc>
                <a:tc gridSpan="2">
                  <a:txBody>
                    <a:bodyPr/>
                    <a:lstStyle/>
                    <a:p>
                      <a:pPr marL="0" marR="0" algn="ctr">
                        <a:spcBef>
                          <a:spcPts val="0"/>
                        </a:spcBef>
                        <a:spcAft>
                          <a:spcPts val="0"/>
                        </a:spcAft>
                      </a:pPr>
                      <a:r>
                        <a:rPr lang="zh-CN" altLang="en-US" sz="1400" b="1" dirty="0" smtClean="0">
                          <a:solidFill>
                            <a:schemeClr val="bg1"/>
                          </a:solidFill>
                          <a:latin typeface="Candara" pitchFamily="34" charset="0"/>
                          <a:ea typeface="SimSun"/>
                          <a:cs typeface="Times New Roman"/>
                        </a:rPr>
                        <a:t>新加坡</a:t>
                      </a:r>
                      <a:endParaRPr lang="en-US" sz="1400" b="1" dirty="0">
                        <a:solidFill>
                          <a:schemeClr val="bg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solidFill>
                  </a:tcPr>
                </a:tc>
                <a:tc hMerge="1">
                  <a:txBody>
                    <a:bodyPr/>
                    <a:lstStyle/>
                    <a:p>
                      <a:endParaRPr lang="zh-CN" altLang="en-US"/>
                    </a:p>
                  </a:txBody>
                  <a:tcPr/>
                </a:tc>
                <a:tc>
                  <a:txBody>
                    <a:bodyPr/>
                    <a:lstStyle/>
                    <a:p>
                      <a:pPr marL="0" marR="0" algn="ctr" defTabSz="914400" rtl="0" eaLnBrk="1" latinLnBrk="0" hangingPunct="1">
                        <a:spcBef>
                          <a:spcPts val="0"/>
                        </a:spcBef>
                        <a:spcAft>
                          <a:spcPts val="0"/>
                        </a:spcAft>
                      </a:pPr>
                      <a:r>
                        <a:rPr lang="zh-CN" altLang="en-US" sz="1400" b="1" kern="1200" dirty="0" smtClean="0">
                          <a:solidFill>
                            <a:schemeClr val="bg1"/>
                          </a:solidFill>
                          <a:latin typeface="Candara" pitchFamily="34" charset="0"/>
                          <a:ea typeface="SimSun"/>
                          <a:cs typeface="Times New Roman"/>
                        </a:rPr>
                        <a:t>印尼</a:t>
                      </a:r>
                      <a:endParaRPr lang="en-US" sz="1400" b="1" kern="1200" dirty="0" smtClean="0">
                        <a:solidFill>
                          <a:schemeClr val="bg1"/>
                        </a:solidFill>
                        <a:latin typeface="Candara" pitchFamily="34" charset="0"/>
                        <a:ea typeface="SimSun"/>
                        <a:cs typeface="Times New Roman"/>
                      </a:endParaRPr>
                    </a:p>
                  </a:txBody>
                  <a:tcPr marL="6607" marR="6607" marT="6607"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solidFill>
                  </a:tcPr>
                </a:tc>
                <a:tc>
                  <a:txBody>
                    <a:bodyPr/>
                    <a:lstStyle/>
                    <a:p>
                      <a:pPr marL="0" marR="0" algn="ctr" defTabSz="914400" rtl="0" eaLnBrk="1" latinLnBrk="0" hangingPunct="1">
                        <a:spcBef>
                          <a:spcPts val="0"/>
                        </a:spcBef>
                        <a:spcAft>
                          <a:spcPts val="0"/>
                        </a:spcAft>
                      </a:pPr>
                      <a:r>
                        <a:rPr lang="zh-CN" altLang="en-US" sz="1400" b="1" kern="1200" dirty="0" smtClean="0">
                          <a:solidFill>
                            <a:schemeClr val="bg1"/>
                          </a:solidFill>
                          <a:latin typeface="Candara" pitchFamily="34" charset="0"/>
                          <a:ea typeface="SimSun"/>
                          <a:cs typeface="Times New Roman"/>
                        </a:rPr>
                        <a:t>中国</a:t>
                      </a:r>
                      <a:endParaRPr lang="en-US" sz="1400" b="1" kern="1200" dirty="0">
                        <a:solidFill>
                          <a:schemeClr val="bg1"/>
                        </a:solidFill>
                        <a:latin typeface="Candara" pitchFamily="34" charset="0"/>
                        <a:ea typeface="SimSun"/>
                        <a:cs typeface="Times New Roman"/>
                      </a:endParaRPr>
                    </a:p>
                  </a:txBody>
                  <a:tcPr marL="6607" marR="6607" marT="6607"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solidFill>
                  </a:tcPr>
                </a:tc>
                <a:tc gridSpan="2">
                  <a:txBody>
                    <a:bodyPr/>
                    <a:lstStyle/>
                    <a:p>
                      <a:pPr marL="0" marR="0" algn="ctr">
                        <a:spcBef>
                          <a:spcPts val="0"/>
                        </a:spcBef>
                        <a:spcAft>
                          <a:spcPts val="0"/>
                        </a:spcAft>
                      </a:pPr>
                      <a:r>
                        <a:rPr lang="zh-CN" altLang="en-US" sz="1400" b="1" dirty="0" smtClean="0">
                          <a:solidFill>
                            <a:schemeClr val="bg1"/>
                          </a:solidFill>
                          <a:latin typeface="Candara" pitchFamily="34" charset="0"/>
                          <a:ea typeface="SimSun"/>
                          <a:cs typeface="Times New Roman"/>
                        </a:rPr>
                        <a:t>香港</a:t>
                      </a:r>
                      <a:endParaRPr lang="en-US" sz="1400" b="1" dirty="0">
                        <a:solidFill>
                          <a:schemeClr val="bg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solidFill>
                  </a:tcPr>
                </a:tc>
                <a:tc hMerge="1">
                  <a:txBody>
                    <a:bodyPr/>
                    <a:lstStyle/>
                    <a:p>
                      <a:endParaRPr lang="en-US"/>
                    </a:p>
                  </a:txBody>
                  <a:tcPr/>
                </a:tc>
                <a:tc gridSpan="2">
                  <a:txBody>
                    <a:bodyPr/>
                    <a:lstStyle/>
                    <a:p>
                      <a:pPr marL="0" marR="0" algn="ctr">
                        <a:spcBef>
                          <a:spcPts val="0"/>
                        </a:spcBef>
                        <a:spcAft>
                          <a:spcPts val="0"/>
                        </a:spcAft>
                      </a:pPr>
                      <a:r>
                        <a:rPr lang="zh-CN" altLang="en-US" sz="1400" b="1" dirty="0" smtClean="0">
                          <a:solidFill>
                            <a:schemeClr val="bg1"/>
                          </a:solidFill>
                          <a:latin typeface="Candara" pitchFamily="34" charset="0"/>
                          <a:ea typeface="SimSun"/>
                          <a:cs typeface="Times New Roman"/>
                        </a:rPr>
                        <a:t>马来西亚</a:t>
                      </a:r>
                      <a:endParaRPr lang="en-US" sz="1400" b="1" dirty="0">
                        <a:solidFill>
                          <a:schemeClr val="bg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solidFill>
                  </a:tcPr>
                </a:tc>
                <a:tc hMerge="1">
                  <a:txBody>
                    <a:bodyPr/>
                    <a:lstStyle/>
                    <a:p>
                      <a:pPr marL="0" marR="0" algn="ctr">
                        <a:spcBef>
                          <a:spcPts val="0"/>
                        </a:spcBef>
                        <a:spcAft>
                          <a:spcPts val="0"/>
                        </a:spcAft>
                      </a:pPr>
                      <a:endParaRPr lang="en-US" sz="1400" b="1" dirty="0">
                        <a:solidFill>
                          <a:schemeClr val="bg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solidFill>
                  </a:tcPr>
                </a:tc>
              </a:tr>
              <a:tr h="339023">
                <a:tc rowSpan="2">
                  <a:txBody>
                    <a:bodyPr/>
                    <a:lstStyle/>
                    <a:p>
                      <a:pPr marL="0" marR="0" algn="ctr">
                        <a:spcBef>
                          <a:spcPts val="0"/>
                        </a:spcBef>
                        <a:spcAft>
                          <a:spcPts val="0"/>
                        </a:spcAft>
                      </a:pPr>
                      <a:r>
                        <a:rPr lang="zh-CN" altLang="en-US" sz="1400" b="1" dirty="0" smtClean="0">
                          <a:latin typeface="Candara" pitchFamily="34" charset="0"/>
                          <a:ea typeface="SimSun"/>
                          <a:cs typeface="Times New Roman"/>
                        </a:rPr>
                        <a:t>购买成本</a:t>
                      </a:r>
                      <a:endParaRPr lang="en-US" sz="1400" b="1" dirty="0">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algn="ctr" rtl="0" eaLnBrk="1" latinLnBrk="0" hangingPunct="1">
                        <a:spcBef>
                          <a:spcPts val="0"/>
                        </a:spcBef>
                        <a:spcAft>
                          <a:spcPts val="0"/>
                        </a:spcAft>
                      </a:pPr>
                      <a:r>
                        <a:rPr kumimoji="0" lang="zh-CN" altLang="en-US" sz="1400" b="1" kern="1200" baseline="0" dirty="0" smtClean="0">
                          <a:solidFill>
                            <a:schemeClr val="tx1"/>
                          </a:solidFill>
                          <a:latin typeface="Candara" pitchFamily="34" charset="0"/>
                          <a:ea typeface="SimSun"/>
                          <a:cs typeface="Times New Roman"/>
                        </a:rPr>
                        <a:t>买方印花税</a:t>
                      </a:r>
                      <a:endParaRPr kumimoji="0" lang="en-US" sz="1400" b="1" kern="1200" baseline="0" dirty="0">
                        <a:solidFill>
                          <a:schemeClr val="tx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algn="ctr" rtl="0" eaLnBrk="1" latinLnBrk="0" hangingPunct="1">
                        <a:spcBef>
                          <a:spcPts val="0"/>
                        </a:spcBef>
                        <a:spcAft>
                          <a:spcPts val="0"/>
                        </a:spcAft>
                      </a:pPr>
                      <a:r>
                        <a:rPr kumimoji="0" lang="en-US" sz="1400" b="1" kern="1200" baseline="0" dirty="0" smtClean="0">
                          <a:solidFill>
                            <a:schemeClr val="tx1"/>
                          </a:solidFill>
                          <a:latin typeface="Candara" pitchFamily="34" charset="0"/>
                          <a:ea typeface="SimSun"/>
                          <a:cs typeface="Times New Roman"/>
                        </a:rPr>
                        <a:t>3% </a:t>
                      </a:r>
                      <a:r>
                        <a:rPr kumimoji="0" lang="en-US" sz="1400" b="1" kern="1200" baseline="30000" dirty="0" smtClean="0">
                          <a:solidFill>
                            <a:schemeClr val="tx1"/>
                          </a:solidFill>
                          <a:latin typeface="Candara" pitchFamily="34" charset="0"/>
                          <a:ea typeface="SimSun"/>
                          <a:cs typeface="Times New Roman"/>
                        </a:rPr>
                        <a:t>p</a:t>
                      </a:r>
                      <a:endParaRPr kumimoji="0" lang="en-US" sz="1400" b="1" kern="1200" baseline="30000" dirty="0">
                        <a:solidFill>
                          <a:schemeClr val="tx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latin typeface="Candara" pitchFamily="34" charset="0"/>
                          <a:ea typeface="SimSun"/>
                          <a:cs typeface="Times New Roman"/>
                        </a:rPr>
                        <a:t>15% </a:t>
                      </a:r>
                      <a:r>
                        <a:rPr kumimoji="0" lang="en-US" sz="1400" b="1" kern="1200" baseline="30000" dirty="0" smtClean="0">
                          <a:solidFill>
                            <a:schemeClr val="tx1"/>
                          </a:solidFill>
                          <a:latin typeface="Candara" pitchFamily="34" charset="0"/>
                          <a:ea typeface="SimSun"/>
                          <a:cs typeface="Times New Roman"/>
                        </a:rPr>
                        <a:t>p</a:t>
                      </a:r>
                    </a:p>
                  </a:txBody>
                  <a:tcPr marL="6607" marR="6607" marT="6607"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rowSpan="2">
                  <a:txBody>
                    <a:bodyPr/>
                    <a:lstStyle/>
                    <a:p>
                      <a:pPr marL="0" marR="0" algn="ctr">
                        <a:spcBef>
                          <a:spcPts val="0"/>
                        </a:spcBef>
                        <a:spcAft>
                          <a:spcPts val="0"/>
                        </a:spcAft>
                      </a:pPr>
                      <a:r>
                        <a:rPr lang="en-US" sz="1400" b="1" dirty="0" smtClean="0">
                          <a:latin typeface="Candara" pitchFamily="34" charset="0"/>
                          <a:ea typeface="SimSun"/>
                          <a:cs typeface="Times New Roman"/>
                        </a:rPr>
                        <a:t>1%-5% </a:t>
                      </a:r>
                      <a:r>
                        <a:rPr kumimoji="0" lang="en-US" sz="1400" b="1" kern="1200" baseline="30000" dirty="0" smtClean="0">
                          <a:solidFill>
                            <a:schemeClr val="tx1"/>
                          </a:solidFill>
                          <a:latin typeface="Candara" pitchFamily="34" charset="0"/>
                          <a:ea typeface="SimSun"/>
                          <a:cs typeface="Times New Roman"/>
                        </a:rPr>
                        <a:t>p</a:t>
                      </a:r>
                      <a:r>
                        <a:rPr lang="en-US" sz="1400" b="1" dirty="0" smtClean="0">
                          <a:latin typeface="Candara" pitchFamily="34" charset="0"/>
                          <a:ea typeface="SimSun"/>
                          <a:cs typeface="Times New Roman"/>
                        </a:rPr>
                        <a:t> </a:t>
                      </a:r>
                      <a:endParaRPr lang="en-US" sz="1400" b="1" dirty="0">
                        <a:latin typeface="Candara" pitchFamily="34" charset="0"/>
                        <a:ea typeface="SimSun"/>
                        <a:cs typeface="Times New Roman"/>
                      </a:endParaRPr>
                    </a:p>
                  </a:txBody>
                  <a:tcPr marL="6607" marR="6607" marT="6607"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400" b="1" dirty="0" smtClean="0">
                          <a:latin typeface="Candara" pitchFamily="34" charset="0"/>
                          <a:ea typeface="SimSun"/>
                          <a:cs typeface="Times New Roman"/>
                        </a:rPr>
                        <a:t>从</a:t>
                      </a:r>
                      <a:r>
                        <a:rPr lang="en-US" altLang="zh-TW" sz="1400" b="1" dirty="0" smtClean="0">
                          <a:latin typeface="Candara" pitchFamily="34" charset="0"/>
                          <a:ea typeface="SimSun"/>
                          <a:cs typeface="Times New Roman"/>
                        </a:rPr>
                        <a:t>1.5%</a:t>
                      </a:r>
                      <a:r>
                        <a:rPr lang="zh-CN" altLang="en-US" sz="1400" b="1" baseline="0" dirty="0" smtClean="0">
                          <a:latin typeface="Candara" pitchFamily="34" charset="0"/>
                          <a:ea typeface="SimSun"/>
                          <a:cs typeface="Times New Roman"/>
                        </a:rPr>
                        <a:t>至</a:t>
                      </a:r>
                      <a:r>
                        <a:rPr lang="en-US" altLang="zh-TW" sz="1400" b="1" baseline="0" dirty="0" smtClean="0">
                          <a:latin typeface="Candara" pitchFamily="34" charset="0"/>
                          <a:ea typeface="SimSun"/>
                          <a:cs typeface="Times New Roman"/>
                        </a:rPr>
                        <a:t> 8.5% </a:t>
                      </a:r>
                      <a:r>
                        <a:rPr lang="en-US" altLang="zh-TW" sz="1400" b="1" baseline="30000" dirty="0" smtClean="0">
                          <a:latin typeface="Candara" pitchFamily="34" charset="0"/>
                          <a:ea typeface="SimSun"/>
                          <a:cs typeface="Times New Roman"/>
                        </a:rPr>
                        <a:t>P</a:t>
                      </a:r>
                      <a:endParaRPr lang="en-US" altLang="zh-TW" sz="1400" b="1" dirty="0" smtClean="0">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endParaRPr lang="en-US"/>
                    </a:p>
                  </a:txBody>
                  <a:tcPr/>
                </a:tc>
                <a:tc rowSpan="2"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ndara" pitchFamily="34" charset="0"/>
                          <a:ea typeface="宋体" pitchFamily="2" charset="-122"/>
                          <a:cs typeface="Times New Roman" pitchFamily="18" charset="0"/>
                        </a:rPr>
                        <a:t>5%</a:t>
                      </a:r>
                    </a:p>
                  </a:txBody>
                  <a:tcPr marL="44487" marR="44487" marT="22023" marB="22023"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rowSpan="2" hMerge="1">
                  <a:txBody>
                    <a:bodyPr/>
                    <a:lstStyle/>
                    <a:p>
                      <a:endParaRPr 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r>
              <a:tr h="593941">
                <a:tc vMerge="1">
                  <a:txBody>
                    <a:bodyPr/>
                    <a:lstStyle/>
                    <a:p>
                      <a:endParaRPr lang="en-US"/>
                    </a:p>
                  </a:txBody>
                  <a:tcPr/>
                </a:tc>
                <a:tc>
                  <a:txBody>
                    <a:bodyPr/>
                    <a:lstStyle/>
                    <a:p>
                      <a:pPr marL="0" marR="0" algn="ctr" rtl="0" eaLnBrk="1" latinLnBrk="0" hangingPunct="1">
                        <a:spcBef>
                          <a:spcPts val="0"/>
                        </a:spcBef>
                        <a:spcAft>
                          <a:spcPts val="0"/>
                        </a:spcAft>
                      </a:pPr>
                      <a:r>
                        <a:rPr kumimoji="0" lang="zh-CN" altLang="en-US" sz="1400" b="1" kern="1200" baseline="0" dirty="0" smtClean="0">
                          <a:solidFill>
                            <a:schemeClr val="tx1"/>
                          </a:solidFill>
                          <a:latin typeface="Candara" pitchFamily="34" charset="0"/>
                          <a:ea typeface="SimSun"/>
                          <a:cs typeface="Times New Roman"/>
                        </a:rPr>
                        <a:t>额外买方印花税</a:t>
                      </a:r>
                      <a:endParaRPr kumimoji="0" lang="en-US" sz="1400" b="1" kern="1200" baseline="0" dirty="0">
                        <a:solidFill>
                          <a:schemeClr val="tx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algn="ctr" rtl="0" eaLnBrk="1" latinLnBrk="0" hangingPunct="1">
                        <a:spcBef>
                          <a:spcPts val="0"/>
                        </a:spcBef>
                        <a:spcAft>
                          <a:spcPts val="0"/>
                        </a:spcAft>
                      </a:pPr>
                      <a:r>
                        <a:rPr kumimoji="0" lang="en-US" sz="1400" b="1" kern="1200" baseline="0" dirty="0" smtClean="0">
                          <a:solidFill>
                            <a:schemeClr val="tx1"/>
                          </a:solidFill>
                          <a:latin typeface="Candara" pitchFamily="34" charset="0"/>
                          <a:ea typeface="SimSun"/>
                          <a:cs typeface="Times New Roman"/>
                        </a:rPr>
                        <a:t>15% </a:t>
                      </a:r>
                      <a:r>
                        <a:rPr kumimoji="0" lang="en-US" sz="1400" b="1" kern="1200" baseline="30000" dirty="0" smtClean="0">
                          <a:solidFill>
                            <a:schemeClr val="tx1"/>
                          </a:solidFill>
                          <a:latin typeface="Candara" pitchFamily="34" charset="0"/>
                          <a:ea typeface="SimSun"/>
                          <a:cs typeface="Times New Roman"/>
                        </a:rPr>
                        <a:t>p</a:t>
                      </a:r>
                      <a:endParaRPr kumimoji="0" lang="en-US" sz="1400" b="1" kern="1200" baseline="30000" dirty="0">
                        <a:solidFill>
                          <a:schemeClr val="tx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b="1" dirty="0" smtClean="0">
                          <a:latin typeface="Candara" pitchFamily="34" charset="0"/>
                          <a:ea typeface="SimSun"/>
                          <a:cs typeface="Times New Roman"/>
                        </a:rPr>
                        <a:t>15% </a:t>
                      </a:r>
                      <a:r>
                        <a:rPr lang="en-US" altLang="zh-TW" sz="1400" b="1" baseline="30000" dirty="0" smtClean="0">
                          <a:latin typeface="Candara" pitchFamily="34" charset="0"/>
                          <a:ea typeface="SimSun"/>
                          <a:cs typeface="Times New Roman"/>
                        </a:rPr>
                        <a:t>p</a:t>
                      </a:r>
                      <a:endParaRPr lang="en-US" altLang="zh-TW" sz="1400" b="1" dirty="0" smtClean="0">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a:txBody>
                    <a:bodyPr/>
                    <a:lstStyle/>
                    <a:p>
                      <a:endParaRPr lang="en-US"/>
                    </a:p>
                  </a:txBody>
                  <a:tcPr/>
                </a:tc>
                <a:tc gridSpan="2" vMerge="1">
                  <a:txBody>
                    <a:bodyPr/>
                    <a:lstStyle/>
                    <a:p>
                      <a:endParaRPr 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hMerge="1" vMerge="1">
                  <a:txBody>
                    <a:bodyPr/>
                    <a:lstStyle/>
                    <a:p>
                      <a:endParaRPr 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r>
              <a:tr h="339023">
                <a:tc>
                  <a:txBody>
                    <a:bodyPr/>
                    <a:lstStyle/>
                    <a:p>
                      <a:pPr marL="0" marR="0" algn="ctr">
                        <a:spcBef>
                          <a:spcPts val="0"/>
                        </a:spcBef>
                        <a:spcAft>
                          <a:spcPts val="0"/>
                        </a:spcAft>
                      </a:pPr>
                      <a:r>
                        <a:rPr lang="zh-CN" altLang="en-US" sz="1400" b="1" dirty="0" smtClean="0">
                          <a:latin typeface="Candara" pitchFamily="34" charset="0"/>
                          <a:ea typeface="SimSun"/>
                          <a:cs typeface="Times New Roman"/>
                        </a:rPr>
                        <a:t>持有成本</a:t>
                      </a:r>
                      <a:endParaRPr lang="en-US" sz="1400" b="1" dirty="0">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kern="1200" baseline="0" dirty="0" smtClean="0">
                          <a:solidFill>
                            <a:schemeClr val="tx1"/>
                          </a:solidFill>
                          <a:latin typeface="Candara" pitchFamily="34" charset="0"/>
                          <a:ea typeface="SimSun"/>
                          <a:cs typeface="Times New Roman"/>
                        </a:rPr>
                        <a:t>至多年租金的</a:t>
                      </a:r>
                      <a:r>
                        <a:rPr kumimoji="0" lang="en-US" sz="1400" b="1" kern="1200" baseline="0" dirty="0" smtClean="0">
                          <a:solidFill>
                            <a:schemeClr val="tx1"/>
                          </a:solidFill>
                          <a:latin typeface="Candara" pitchFamily="34" charset="0"/>
                          <a:ea typeface="SimSun"/>
                          <a:cs typeface="Times New Roman"/>
                        </a:rPr>
                        <a:t>10% </a:t>
                      </a:r>
                      <a:endParaRPr kumimoji="0" lang="en-US" sz="1400" b="1" kern="1200" baseline="30000" dirty="0" smtClean="0">
                        <a:solidFill>
                          <a:schemeClr val="tx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zh-CN" altLang="en-US"/>
                    </a:p>
                  </a:txBody>
                  <a:tcPr/>
                </a:tc>
                <a:tc>
                  <a:txBody>
                    <a:bodyPr/>
                    <a:lstStyle/>
                    <a:p>
                      <a:pPr marL="0" marR="0" algn="ctr">
                        <a:spcBef>
                          <a:spcPts val="0"/>
                        </a:spcBef>
                        <a:spcAft>
                          <a:spcPts val="0"/>
                        </a:spcAft>
                      </a:pPr>
                      <a:r>
                        <a:rPr lang="en-US" sz="1400" b="1" dirty="0" smtClean="0">
                          <a:latin typeface="Candara" pitchFamily="34" charset="0"/>
                          <a:ea typeface="SimSun"/>
                          <a:cs typeface="Times New Roman"/>
                        </a:rPr>
                        <a:t>0.1</a:t>
                      </a:r>
                      <a:r>
                        <a:rPr lang="en-US" sz="1400" b="1" baseline="0" dirty="0" smtClean="0">
                          <a:latin typeface="Candara" pitchFamily="34" charset="0"/>
                          <a:ea typeface="SimSun"/>
                          <a:cs typeface="Times New Roman"/>
                        </a:rPr>
                        <a:t> – 0.2</a:t>
                      </a:r>
                      <a:r>
                        <a:rPr lang="en-US" sz="1400" b="1" dirty="0" smtClean="0">
                          <a:latin typeface="Candara" pitchFamily="34" charset="0"/>
                          <a:ea typeface="SimSun"/>
                          <a:cs typeface="Times New Roman"/>
                        </a:rPr>
                        <a:t>%</a:t>
                      </a:r>
                      <a:endParaRPr lang="en-US" sz="1400" b="1" dirty="0">
                        <a:latin typeface="Candara" pitchFamily="34" charset="0"/>
                        <a:ea typeface="SimSun"/>
                        <a:cs typeface="Times New Roman"/>
                      </a:endParaRPr>
                    </a:p>
                  </a:txBody>
                  <a:tcPr marL="6607" marR="6607" marT="6607"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0"/>
                        </a:spcAft>
                      </a:pPr>
                      <a:r>
                        <a:rPr lang="en-US" sz="1400" b="1" dirty="0" smtClean="0">
                          <a:latin typeface="Candara" pitchFamily="34" charset="0"/>
                          <a:ea typeface="SimSun"/>
                          <a:cs typeface="Times New Roman"/>
                        </a:rPr>
                        <a:t>0.4%-1.2%* </a:t>
                      </a:r>
                      <a:r>
                        <a:rPr kumimoji="0" lang="en-US" sz="1400" b="1" kern="1200" baseline="30000" dirty="0" smtClean="0">
                          <a:solidFill>
                            <a:schemeClr val="tx1"/>
                          </a:solidFill>
                          <a:latin typeface="Candara" pitchFamily="34" charset="0"/>
                          <a:ea typeface="SimSun"/>
                          <a:cs typeface="Times New Roman"/>
                        </a:rPr>
                        <a:t>r</a:t>
                      </a:r>
                      <a:endParaRPr lang="en-US" sz="1400" b="1" dirty="0">
                        <a:latin typeface="Candara" pitchFamily="34" charset="0"/>
                        <a:ea typeface="SimSun"/>
                        <a:cs typeface="Times New Roman"/>
                      </a:endParaRPr>
                    </a:p>
                  </a:txBody>
                  <a:tcPr marL="6607" marR="6607" marT="6607"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marL="0" marR="0" algn="ctr">
                        <a:spcBef>
                          <a:spcPts val="0"/>
                        </a:spcBef>
                        <a:spcAft>
                          <a:spcPts val="0"/>
                        </a:spcAft>
                      </a:pPr>
                      <a:r>
                        <a:rPr kumimoji="0" lang="zh-CN" altLang="en-US" sz="1400" b="1" kern="1200" baseline="0" dirty="0" smtClean="0">
                          <a:solidFill>
                            <a:schemeClr val="tx1"/>
                          </a:solidFill>
                          <a:latin typeface="Candara" pitchFamily="34" charset="0"/>
                          <a:ea typeface="SimSun"/>
                          <a:cs typeface="Times New Roman"/>
                        </a:rPr>
                        <a:t>无</a:t>
                      </a:r>
                      <a:endParaRPr kumimoji="0" lang="en-US" sz="1400" b="1" kern="1200" baseline="0" dirty="0">
                        <a:solidFill>
                          <a:schemeClr val="tx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ndara" pitchFamily="34" charset="0"/>
                          <a:ea typeface="宋体" pitchFamily="2" charset="-122"/>
                          <a:cs typeface="Times New Roman" pitchFamily="18" charset="0"/>
                        </a:rPr>
                        <a:t>4-6%  </a:t>
                      </a:r>
                      <a:r>
                        <a:rPr kumimoji="0" lang="en-US" sz="1400" b="1" i="0" u="none" strike="noStrike" cap="none" normalizeH="0" baseline="30000" dirty="0" smtClean="0">
                          <a:ln>
                            <a:noFill/>
                          </a:ln>
                          <a:solidFill>
                            <a:schemeClr val="tx1"/>
                          </a:solidFill>
                          <a:effectLst/>
                          <a:latin typeface="Candara" pitchFamily="34" charset="0"/>
                          <a:ea typeface="宋体" pitchFamily="2" charset="-122"/>
                          <a:cs typeface="Times New Roman" pitchFamily="18" charset="0"/>
                        </a:rPr>
                        <a:t>r</a:t>
                      </a:r>
                      <a:endParaRPr kumimoji="0" lang="en-US" sz="1400" b="1" i="0" u="none" strike="noStrike" cap="none" normalizeH="0" baseline="0" dirty="0" smtClean="0">
                        <a:ln>
                          <a:noFill/>
                        </a:ln>
                        <a:solidFill>
                          <a:schemeClr val="tx1"/>
                        </a:solidFill>
                        <a:effectLst/>
                        <a:latin typeface="Candara" pitchFamily="34" charset="0"/>
                        <a:ea typeface="宋体" pitchFamily="2" charset="-122"/>
                        <a:cs typeface="Times New Roman" pitchFamily="18" charset="0"/>
                      </a:endParaRPr>
                    </a:p>
                  </a:txBody>
                  <a:tcPr marL="44487" marR="44487" marT="22023" marB="22023"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lumMod val="20000"/>
                        <a:lumOff val="80000"/>
                      </a:schemeClr>
                    </a:solidFill>
                  </a:tcPr>
                </a:tc>
              </a:tr>
              <a:tr h="339023">
                <a:tc>
                  <a:txBody>
                    <a:bodyPr/>
                    <a:lstStyle/>
                    <a:p>
                      <a:pPr marL="0" marR="0" algn="ctr">
                        <a:spcBef>
                          <a:spcPts val="0"/>
                        </a:spcBef>
                        <a:spcAft>
                          <a:spcPts val="0"/>
                        </a:spcAft>
                      </a:pPr>
                      <a:r>
                        <a:rPr lang="zh-CN" altLang="en-US" sz="1400" b="1" dirty="0" smtClean="0">
                          <a:latin typeface="Candara" pitchFamily="34" charset="0"/>
                          <a:ea typeface="SimSun"/>
                          <a:cs typeface="Times New Roman"/>
                        </a:rPr>
                        <a:t>租金收入税</a:t>
                      </a:r>
                      <a:endParaRPr lang="en-US" sz="1400" b="1" dirty="0">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marL="0" marR="0" algn="ctr">
                        <a:spcBef>
                          <a:spcPts val="0"/>
                        </a:spcBef>
                        <a:spcAft>
                          <a:spcPts val="0"/>
                        </a:spcAft>
                      </a:pPr>
                      <a:r>
                        <a:rPr kumimoji="0" lang="en-US" sz="1400" b="1" kern="1200" baseline="0" dirty="0">
                          <a:solidFill>
                            <a:schemeClr val="tx1"/>
                          </a:solidFill>
                          <a:latin typeface="Candara" pitchFamily="34" charset="0"/>
                          <a:ea typeface="SimSun"/>
                          <a:cs typeface="Times New Roman"/>
                        </a:rPr>
                        <a:t>20</a:t>
                      </a:r>
                      <a:r>
                        <a:rPr kumimoji="0" lang="en-US" sz="1400" b="1" kern="1200" baseline="0" dirty="0" smtClean="0">
                          <a:solidFill>
                            <a:schemeClr val="tx1"/>
                          </a:solidFill>
                          <a:latin typeface="Candara" pitchFamily="34" charset="0"/>
                          <a:ea typeface="SimSun"/>
                          <a:cs typeface="Times New Roman"/>
                        </a:rPr>
                        <a:t>%</a:t>
                      </a:r>
                      <a:endParaRPr kumimoji="0" lang="en-US" sz="1400" b="1" kern="1200" baseline="0" dirty="0">
                        <a:solidFill>
                          <a:schemeClr val="tx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zh-CN" altLang="en-US"/>
                    </a:p>
                  </a:txBody>
                  <a:tcPr/>
                </a:tc>
                <a:tc>
                  <a:txBody>
                    <a:bodyPr/>
                    <a:lstStyle/>
                    <a:p>
                      <a:pPr marL="0" marR="0" algn="ctr">
                        <a:spcBef>
                          <a:spcPts val="0"/>
                        </a:spcBef>
                        <a:spcAft>
                          <a:spcPts val="0"/>
                        </a:spcAft>
                      </a:pPr>
                      <a:r>
                        <a:rPr lang="en-US" sz="1400" b="1" dirty="0" smtClean="0">
                          <a:latin typeface="Candara" pitchFamily="34" charset="0"/>
                          <a:ea typeface="SimSun"/>
                          <a:cs typeface="Times New Roman"/>
                        </a:rPr>
                        <a:t>10%</a:t>
                      </a:r>
                      <a:endParaRPr lang="en-US" sz="1400" b="1" dirty="0">
                        <a:latin typeface="Candara" pitchFamily="34" charset="0"/>
                        <a:ea typeface="SimSun"/>
                        <a:cs typeface="Times New Roman"/>
                      </a:endParaRPr>
                    </a:p>
                  </a:txBody>
                  <a:tcPr marL="6607" marR="6607" marT="6607"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0"/>
                        </a:spcAft>
                      </a:pPr>
                      <a:r>
                        <a:rPr kumimoji="0" lang="en-US" altLang="zh-CN" sz="1400" b="1" kern="1200" baseline="0" dirty="0" smtClean="0">
                          <a:solidFill>
                            <a:schemeClr val="tx1"/>
                          </a:solidFill>
                          <a:latin typeface="Candara" pitchFamily="34" charset="0"/>
                          <a:ea typeface="SimSun"/>
                          <a:cs typeface="Times New Roman"/>
                        </a:rPr>
                        <a:t>4%</a:t>
                      </a:r>
                      <a:endParaRPr kumimoji="0" lang="en-US" sz="1400" b="1" kern="1200" baseline="0" dirty="0">
                        <a:solidFill>
                          <a:schemeClr val="tx1"/>
                        </a:solidFill>
                        <a:latin typeface="Candara" pitchFamily="34" charset="0"/>
                        <a:ea typeface="SimSun"/>
                        <a:cs typeface="Times New Roman"/>
                      </a:endParaRPr>
                    </a:p>
                  </a:txBody>
                  <a:tcPr marL="6607" marR="6607" marT="6607"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marL="0" marR="0" algn="ctr">
                        <a:spcBef>
                          <a:spcPts val="0"/>
                        </a:spcBef>
                        <a:spcAft>
                          <a:spcPts val="0"/>
                        </a:spcAft>
                      </a:pPr>
                      <a:r>
                        <a:rPr lang="en-US" sz="1400" b="1" dirty="0">
                          <a:latin typeface="Candara" pitchFamily="34" charset="0"/>
                          <a:ea typeface="SimSun"/>
                          <a:cs typeface="Times New Roman"/>
                        </a:rPr>
                        <a:t>15% </a:t>
                      </a: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chemeClr val="tx1"/>
                          </a:solidFill>
                          <a:effectLst/>
                          <a:latin typeface="Candara" pitchFamily="34" charset="0"/>
                          <a:ea typeface="宋体" pitchFamily="2" charset="-122"/>
                          <a:cs typeface="Times New Roman" pitchFamily="18" charset="0"/>
                        </a:rPr>
                        <a:t>至多</a:t>
                      </a:r>
                      <a:r>
                        <a:rPr kumimoji="0" lang="en-US" sz="1400" b="1" i="0" u="none" strike="noStrike" cap="none" normalizeH="0" baseline="0" dirty="0" smtClean="0">
                          <a:ln>
                            <a:noFill/>
                          </a:ln>
                          <a:solidFill>
                            <a:schemeClr val="tx1"/>
                          </a:solidFill>
                          <a:effectLst/>
                          <a:latin typeface="Candara" pitchFamily="34" charset="0"/>
                          <a:ea typeface="宋体" pitchFamily="2" charset="-122"/>
                          <a:cs typeface="Times New Roman" pitchFamily="18" charset="0"/>
                        </a:rPr>
                        <a:t>26%</a:t>
                      </a:r>
                    </a:p>
                  </a:txBody>
                  <a:tcPr marL="44487" marR="44487" marT="22023" marB="22023"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lumMod val="20000"/>
                        <a:lumOff val="80000"/>
                      </a:schemeClr>
                    </a:solidFill>
                  </a:tcPr>
                </a:tc>
              </a:tr>
              <a:tr h="339023">
                <a:tc rowSpan="6">
                  <a:txBody>
                    <a:bodyPr/>
                    <a:lstStyle/>
                    <a:p>
                      <a:pPr marL="0" marR="0" algn="ctr">
                        <a:spcBef>
                          <a:spcPts val="0"/>
                        </a:spcBef>
                        <a:spcAft>
                          <a:spcPts val="0"/>
                        </a:spcAft>
                      </a:pPr>
                      <a:r>
                        <a:rPr lang="zh-CN" altLang="en-US" sz="1400" b="1" dirty="0" smtClean="0">
                          <a:latin typeface="Candara" pitchFamily="34" charset="0"/>
                          <a:ea typeface="SimSun"/>
                          <a:cs typeface="Times New Roman"/>
                        </a:rPr>
                        <a:t>出售成本</a:t>
                      </a:r>
                      <a:endParaRPr lang="en-US" sz="1400" b="1" dirty="0">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algn="ctr" rtl="0" eaLnBrk="1" latinLnBrk="0" hangingPunct="1">
                        <a:spcBef>
                          <a:spcPts val="0"/>
                        </a:spcBef>
                        <a:spcAft>
                          <a:spcPts val="0"/>
                        </a:spcAft>
                      </a:pPr>
                      <a:r>
                        <a:rPr kumimoji="0" lang="zh-CN" altLang="en-US" sz="1400" b="1" kern="1200" baseline="0" dirty="0" smtClean="0">
                          <a:solidFill>
                            <a:schemeClr val="tx1"/>
                          </a:solidFill>
                          <a:latin typeface="Candara" pitchFamily="34" charset="0"/>
                          <a:ea typeface="SimSun"/>
                          <a:cs typeface="Times New Roman"/>
                        </a:rPr>
                        <a:t>持有一年</a:t>
                      </a:r>
                      <a:endParaRPr kumimoji="0" lang="en-US" sz="1400" b="1" kern="1200" baseline="0" dirty="0" smtClean="0">
                        <a:solidFill>
                          <a:schemeClr val="tx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kern="1200" baseline="0" dirty="0" smtClean="0">
                          <a:solidFill>
                            <a:schemeClr val="tx1"/>
                          </a:solidFill>
                          <a:latin typeface="Candara" pitchFamily="34" charset="0"/>
                          <a:ea typeface="SimSun"/>
                          <a:cs typeface="Times New Roman"/>
                        </a:rPr>
                        <a:t>16% </a:t>
                      </a:r>
                      <a:r>
                        <a:rPr kumimoji="0" lang="en-US" sz="1400" b="1" kern="1200" baseline="30000" dirty="0" smtClean="0">
                          <a:solidFill>
                            <a:schemeClr val="tx1"/>
                          </a:solidFill>
                          <a:latin typeface="Candara" pitchFamily="34" charset="0"/>
                          <a:ea typeface="SimSun"/>
                          <a:cs typeface="Times New Roman"/>
                        </a:rPr>
                        <a:t>p</a:t>
                      </a: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6">
                  <a:txBody>
                    <a:bodyPr/>
                    <a:lstStyle/>
                    <a:p>
                      <a:pPr marL="0" marR="0" algn="ctr">
                        <a:spcBef>
                          <a:spcPts val="0"/>
                        </a:spcBef>
                        <a:spcAft>
                          <a:spcPts val="0"/>
                        </a:spcAft>
                      </a:pPr>
                      <a:r>
                        <a:rPr lang="en-US" sz="1400" b="1" dirty="0" smtClean="0">
                          <a:latin typeface="Candara" pitchFamily="34" charset="0"/>
                          <a:ea typeface="SimSun"/>
                          <a:cs typeface="Times New Roman"/>
                        </a:rPr>
                        <a:t>5%</a:t>
                      </a:r>
                      <a:r>
                        <a:rPr kumimoji="0" lang="en-US" sz="1400" b="1" kern="1200" baseline="30000" dirty="0" smtClean="0">
                          <a:solidFill>
                            <a:schemeClr val="tx1"/>
                          </a:solidFill>
                          <a:latin typeface="Candara" pitchFamily="34" charset="0"/>
                          <a:ea typeface="SimSun"/>
                          <a:cs typeface="Times New Roman"/>
                        </a:rPr>
                        <a:t>p</a:t>
                      </a:r>
                      <a:endParaRPr lang="en-US" sz="1400" b="1" dirty="0">
                        <a:latin typeface="Candara" pitchFamily="34" charset="0"/>
                        <a:ea typeface="SimSun"/>
                        <a:cs typeface="Times New Roman"/>
                      </a:endParaRPr>
                    </a:p>
                  </a:txBody>
                  <a:tcPr marL="6607" marR="6607" marT="6607"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6">
                  <a:txBody>
                    <a:bodyPr/>
                    <a:lstStyle/>
                    <a:p>
                      <a:pPr marL="0" marR="0" algn="ctr">
                        <a:spcBef>
                          <a:spcPts val="0"/>
                        </a:spcBef>
                        <a:spcAft>
                          <a:spcPts val="0"/>
                        </a:spcAft>
                      </a:pPr>
                      <a:r>
                        <a:rPr kumimoji="0" lang="en-US" altLang="zh-CN" sz="1400" b="1" kern="1200" baseline="0" dirty="0" smtClean="0">
                          <a:solidFill>
                            <a:schemeClr val="tx1"/>
                          </a:solidFill>
                          <a:latin typeface="Candara" pitchFamily="34" charset="0"/>
                          <a:ea typeface="SimSun"/>
                          <a:cs typeface="Times New Roman"/>
                        </a:rPr>
                        <a:t>5.5%</a:t>
                      </a:r>
                      <a:r>
                        <a:rPr kumimoji="0" lang="en-US" altLang="zh-CN" sz="1400" b="1" kern="1200" baseline="30000" dirty="0" smtClean="0">
                          <a:solidFill>
                            <a:schemeClr val="tx1"/>
                          </a:solidFill>
                          <a:latin typeface="Candara" pitchFamily="34" charset="0"/>
                          <a:ea typeface="SimSun"/>
                          <a:cs typeface="Times New Roman"/>
                        </a:rPr>
                        <a:t> s</a:t>
                      </a:r>
                      <a:r>
                        <a:rPr kumimoji="0" lang="en-US" altLang="zh-CN" sz="1400" b="1" kern="1200" baseline="0" dirty="0" smtClean="0">
                          <a:solidFill>
                            <a:schemeClr val="tx1"/>
                          </a:solidFill>
                          <a:latin typeface="Candara" pitchFamily="34" charset="0"/>
                          <a:ea typeface="SimSun"/>
                          <a:cs typeface="Times New Roman"/>
                        </a:rPr>
                        <a:t> + 20% </a:t>
                      </a:r>
                      <a:r>
                        <a:rPr kumimoji="0" lang="en-US" altLang="zh-CN" sz="1400" b="1" kern="1200" baseline="30000" dirty="0" smtClean="0">
                          <a:solidFill>
                            <a:schemeClr val="tx1"/>
                          </a:solidFill>
                          <a:latin typeface="Candara" pitchFamily="34" charset="0"/>
                          <a:ea typeface="SimSun"/>
                          <a:cs typeface="Times New Roman"/>
                        </a:rPr>
                        <a:t>s-p</a:t>
                      </a:r>
                      <a:endParaRPr kumimoji="0" lang="en-US" sz="1400" b="1" kern="1200" baseline="0" dirty="0">
                        <a:solidFill>
                          <a:schemeClr val="tx1"/>
                        </a:solidFill>
                        <a:latin typeface="Candara" pitchFamily="34" charset="0"/>
                        <a:ea typeface="SimSun"/>
                        <a:cs typeface="Times New Roman"/>
                      </a:endParaRPr>
                    </a:p>
                  </a:txBody>
                  <a:tcPr marL="6607" marR="6607" marT="6607"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lstStyle/>
                    <a:p>
                      <a:pPr marL="0" marR="0" algn="ctr">
                        <a:spcBef>
                          <a:spcPts val="0"/>
                        </a:spcBef>
                        <a:spcAft>
                          <a:spcPts val="0"/>
                        </a:spcAft>
                      </a:pPr>
                      <a:r>
                        <a:rPr kumimoji="0" lang="zh-CN" altLang="en-US" sz="1400" b="1" kern="1200" baseline="0" dirty="0" smtClean="0">
                          <a:solidFill>
                            <a:schemeClr val="tx1"/>
                          </a:solidFill>
                          <a:latin typeface="Candara" pitchFamily="34" charset="0"/>
                          <a:ea typeface="SimSun"/>
                          <a:cs typeface="Times New Roman"/>
                        </a:rPr>
                        <a:t>持有六个月</a:t>
                      </a:r>
                      <a:endParaRPr kumimoji="0" lang="en-US" sz="1400" b="1" kern="1200" baseline="0" dirty="0">
                        <a:solidFill>
                          <a:schemeClr val="tx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kern="1200" baseline="0" dirty="0" smtClean="0">
                          <a:solidFill>
                            <a:schemeClr val="tx1"/>
                          </a:solidFill>
                          <a:latin typeface="Candara" pitchFamily="34" charset="0"/>
                          <a:ea typeface="SimSun"/>
                          <a:cs typeface="Times New Roman"/>
                        </a:rPr>
                        <a:t>20% </a:t>
                      </a:r>
                      <a:r>
                        <a:rPr lang="en-US" altLang="zh-TW" sz="1400" b="1" baseline="30000" dirty="0" smtClean="0">
                          <a:latin typeface="Candara" pitchFamily="34" charset="0"/>
                          <a:ea typeface="SimSun"/>
                          <a:cs typeface="Times New Roman"/>
                        </a:rPr>
                        <a:t>s</a:t>
                      </a:r>
                      <a:endParaRPr kumimoji="0" lang="en-US" sz="1400" b="1" kern="1200" baseline="0" dirty="0" smtClean="0">
                        <a:solidFill>
                          <a:schemeClr val="tx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4">
                  <a:txBody>
                    <a:bodyPr/>
                    <a:lstStyle/>
                    <a:p>
                      <a:pPr marL="0" marR="0" algn="ctr">
                        <a:spcBef>
                          <a:spcPts val="0"/>
                        </a:spcBef>
                        <a:spcAft>
                          <a:spcPts val="0"/>
                        </a:spcAft>
                      </a:pPr>
                      <a:r>
                        <a:rPr kumimoji="0" lang="zh-CN" altLang="en-US" sz="1400" b="1" kern="1200" baseline="0" dirty="0" smtClean="0">
                          <a:solidFill>
                            <a:schemeClr val="tx1"/>
                          </a:solidFill>
                          <a:latin typeface="Candara" pitchFamily="34" charset="0"/>
                          <a:ea typeface="SimSun"/>
                          <a:cs typeface="Times New Roman"/>
                        </a:rPr>
                        <a:t>持有</a:t>
                      </a:r>
                      <a:r>
                        <a:rPr kumimoji="0" lang="en-US" altLang="zh-CN" sz="1400" b="1" kern="1200" baseline="0" dirty="0" smtClean="0">
                          <a:solidFill>
                            <a:schemeClr val="tx1"/>
                          </a:solidFill>
                          <a:latin typeface="Candara" pitchFamily="34" charset="0"/>
                          <a:ea typeface="SimSun"/>
                          <a:cs typeface="Times New Roman"/>
                        </a:rPr>
                        <a:t>5</a:t>
                      </a:r>
                      <a:r>
                        <a:rPr kumimoji="0" lang="zh-CN" altLang="en-US" sz="1400" b="1" kern="1200" baseline="0" dirty="0" smtClean="0">
                          <a:solidFill>
                            <a:schemeClr val="tx1"/>
                          </a:solidFill>
                          <a:latin typeface="Candara" pitchFamily="34" charset="0"/>
                          <a:ea typeface="SimSun"/>
                          <a:cs typeface="Times New Roman"/>
                        </a:rPr>
                        <a:t>年</a:t>
                      </a:r>
                      <a:endParaRPr kumimoji="0" lang="en-US" sz="1400" b="1" kern="1200" baseline="0" dirty="0">
                        <a:solidFill>
                          <a:schemeClr val="tx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kern="1200" baseline="0" dirty="0" smtClean="0">
                          <a:solidFill>
                            <a:schemeClr val="tx1"/>
                          </a:solidFill>
                          <a:latin typeface="Candara" pitchFamily="34" charset="0"/>
                          <a:ea typeface="SimSun"/>
                          <a:cs typeface="Times New Roman"/>
                        </a:rPr>
                        <a:t>30% </a:t>
                      </a:r>
                      <a:r>
                        <a:rPr kumimoji="0" lang="en-US" sz="1400" b="1" kern="1200" baseline="30000" dirty="0" smtClean="0">
                          <a:solidFill>
                            <a:schemeClr val="tx1"/>
                          </a:solidFill>
                          <a:latin typeface="Candara" pitchFamily="34" charset="0"/>
                          <a:ea typeface="SimSun"/>
                          <a:cs typeface="Times New Roman"/>
                        </a:rPr>
                        <a:t>g</a:t>
                      </a:r>
                      <a:endParaRPr kumimoji="0" lang="en-US" sz="1400" b="1" kern="1200" baseline="0" dirty="0" smtClean="0">
                        <a:solidFill>
                          <a:schemeClr val="tx1"/>
                        </a:solidFill>
                        <a:latin typeface="Candara" pitchFamily="34" charset="0"/>
                        <a:ea typeface="SimSun"/>
                        <a:cs typeface="Times New Roman"/>
                      </a:endParaRPr>
                    </a:p>
                  </a:txBody>
                  <a:tcPr marL="44487" marR="44487" marT="22023" marB="22023"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58968">
                <a:tc vMerge="1">
                  <a:txBody>
                    <a:bodyPr/>
                    <a:lstStyle/>
                    <a:p>
                      <a:endParaRPr lang="en-US"/>
                    </a:p>
                  </a:txBody>
                  <a:tcPr/>
                </a:tc>
                <a:tc rowSpan="2">
                  <a:txBody>
                    <a:bodyPr/>
                    <a:lstStyle/>
                    <a:p>
                      <a:pPr marL="0" marR="0" algn="ctr" rtl="0" eaLnBrk="1" latinLnBrk="0" hangingPunct="1">
                        <a:spcBef>
                          <a:spcPts val="0"/>
                        </a:spcBef>
                        <a:spcAft>
                          <a:spcPts val="0"/>
                        </a:spcAft>
                      </a:pPr>
                      <a:r>
                        <a:rPr kumimoji="0" lang="zh-CN" altLang="en-US" sz="1400" b="1" kern="1200" baseline="0" dirty="0" smtClean="0">
                          <a:solidFill>
                            <a:schemeClr val="tx1"/>
                          </a:solidFill>
                          <a:latin typeface="Candara" pitchFamily="34" charset="0"/>
                          <a:ea typeface="SimSun"/>
                          <a:cs typeface="Times New Roman"/>
                        </a:rPr>
                        <a:t>持有二年</a:t>
                      </a:r>
                      <a:endParaRPr kumimoji="0" lang="en-US" sz="1400" b="1" kern="1200" baseline="0" dirty="0" smtClean="0">
                        <a:solidFill>
                          <a:schemeClr val="tx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kern="1200" baseline="0" dirty="0" smtClean="0">
                          <a:solidFill>
                            <a:schemeClr val="tx1"/>
                          </a:solidFill>
                          <a:latin typeface="Candara" pitchFamily="34" charset="0"/>
                          <a:ea typeface="SimSun"/>
                          <a:cs typeface="Times New Roman"/>
                        </a:rPr>
                        <a:t>12% </a:t>
                      </a:r>
                      <a:r>
                        <a:rPr kumimoji="0" lang="en-US" sz="1400" b="1" kern="1200" baseline="30000" dirty="0" smtClean="0">
                          <a:solidFill>
                            <a:schemeClr val="tx1"/>
                          </a:solidFill>
                          <a:latin typeface="Candara" pitchFamily="34" charset="0"/>
                          <a:ea typeface="SimSun"/>
                          <a:cs typeface="Times New Roman"/>
                        </a:rPr>
                        <a:t>p</a:t>
                      </a: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baseline="30000" dirty="0" smtClean="0">
                        <a:latin typeface="Arial Narrow" pitchFamily="34" charset="0"/>
                        <a:ea typeface="SimSun"/>
                        <a:cs typeface="Times New Roman"/>
                      </a:endParaRPr>
                    </a:p>
                  </a:txBody>
                  <a:tcPr marL="44487" marR="44487" marT="22023" marB="22023" anchor="ctr"/>
                </a:tc>
                <a:tc vMerge="1">
                  <a:txBody>
                    <a:bodyPr/>
                    <a:lstStyle/>
                    <a:p>
                      <a:endParaRPr lang="en-US"/>
                    </a:p>
                  </a:txBody>
                  <a:tcPr/>
                </a:tc>
                <a:tc vMerge="1">
                  <a:txBody>
                    <a:bodyPr/>
                    <a:lstStyle/>
                    <a:p>
                      <a:endParaRPr lang="en-US"/>
                    </a:p>
                  </a:txBody>
                  <a:tcPr/>
                </a:tc>
              </a:tr>
              <a:tr h="280055">
                <a:tc vMerge="1">
                  <a:txBody>
                    <a:bodyPr/>
                    <a:lstStyle/>
                    <a:p>
                      <a:endParaRPr lang="en-US"/>
                    </a:p>
                  </a:txBody>
                  <a:tcPr/>
                </a:tc>
                <a:tc vMerge="1">
                  <a:txBody>
                    <a:bodyPr/>
                    <a:lstStyle/>
                    <a:p>
                      <a:endParaRPr lang="en-US"/>
                    </a:p>
                  </a:txBody>
                  <a:tcPr/>
                </a:tc>
                <a:tc vMerge="1">
                  <a:txBody>
                    <a:bodyPr/>
                    <a:lstStyle/>
                    <a:p>
                      <a:endParaRPr lang="zh-CN" altLang="en-US"/>
                    </a:p>
                  </a:txBody>
                  <a:tcPr/>
                </a:tc>
                <a:tc vMerge="1">
                  <a:txBody>
                    <a:bodyPr/>
                    <a:lstStyle/>
                    <a:p>
                      <a:endParaRPr lang="en-US"/>
                    </a:p>
                  </a:txBody>
                  <a:tcPr/>
                </a:tc>
                <a:tc vMerge="1">
                  <a:txBody>
                    <a:bodyPr/>
                    <a:lstStyle/>
                    <a:p>
                      <a:endParaRPr lang="en-US"/>
                    </a:p>
                  </a:txBody>
                  <a:tcPr/>
                </a:tc>
                <a:tc rowSpan="2">
                  <a:txBody>
                    <a:bodyPr/>
                    <a:lstStyle/>
                    <a:p>
                      <a:pPr marL="0" marR="0" algn="ctr">
                        <a:spcBef>
                          <a:spcPts val="0"/>
                        </a:spcBef>
                        <a:spcAft>
                          <a:spcPts val="0"/>
                        </a:spcAft>
                      </a:pPr>
                      <a:r>
                        <a:rPr kumimoji="0" lang="zh-CN" altLang="en-US" sz="1400" b="1" kern="1200" baseline="0" dirty="0" smtClean="0">
                          <a:solidFill>
                            <a:schemeClr val="tx1"/>
                          </a:solidFill>
                          <a:latin typeface="Candara" pitchFamily="34" charset="0"/>
                          <a:ea typeface="SimSun"/>
                          <a:cs typeface="Times New Roman"/>
                        </a:rPr>
                        <a:t>持有一年</a:t>
                      </a:r>
                      <a:endParaRPr kumimoji="0" lang="en-US" sz="1400" b="1" kern="1200" baseline="0" dirty="0">
                        <a:solidFill>
                          <a:schemeClr val="tx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kern="1200" baseline="0" dirty="0" smtClean="0">
                          <a:solidFill>
                            <a:schemeClr val="tx1"/>
                          </a:solidFill>
                          <a:latin typeface="Candara" pitchFamily="34" charset="0"/>
                          <a:ea typeface="SimSun"/>
                          <a:cs typeface="Times New Roman"/>
                        </a:rPr>
                        <a:t>15% </a:t>
                      </a:r>
                      <a:r>
                        <a:rPr lang="en-US" altLang="zh-TW" sz="1400" b="1" baseline="30000" dirty="0" smtClean="0">
                          <a:latin typeface="Candara" pitchFamily="34" charset="0"/>
                          <a:ea typeface="SimSun"/>
                          <a:cs typeface="Times New Roman"/>
                        </a:rPr>
                        <a:t>s</a:t>
                      </a:r>
                      <a:endParaRPr kumimoji="0" lang="en-US" sz="1400" b="1" kern="1200" baseline="0" dirty="0" smtClean="0">
                        <a:solidFill>
                          <a:schemeClr val="tx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1">
                  <a:txBody>
                    <a:bodyPr/>
                    <a:lstStyle/>
                    <a:p>
                      <a:pPr marL="0" marR="0" algn="ctr">
                        <a:spcBef>
                          <a:spcPts val="0"/>
                        </a:spcBef>
                        <a:spcAft>
                          <a:spcPts val="0"/>
                        </a:spcAft>
                      </a:pPr>
                      <a:endParaRPr kumimoji="0" lang="en-US" sz="1400" b="1" kern="1200" baseline="0" dirty="0">
                        <a:solidFill>
                          <a:schemeClr val="tx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30000" dirty="0" smtClean="0">
                        <a:ln>
                          <a:noFill/>
                        </a:ln>
                        <a:solidFill>
                          <a:schemeClr val="tx1"/>
                        </a:solidFill>
                        <a:effectLst/>
                        <a:latin typeface="Candara" pitchFamily="34" charset="0"/>
                        <a:ea typeface="宋体" pitchFamily="2" charset="-122"/>
                        <a:cs typeface="Times New Roman" pitchFamily="18" charset="0"/>
                      </a:endParaRPr>
                    </a:p>
                  </a:txBody>
                  <a:tcPr marL="44487" marR="44487" marT="22023" marB="22023"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72870">
                <a:tc vMerge="1">
                  <a:txBody>
                    <a:bodyPr/>
                    <a:lstStyle/>
                    <a:p>
                      <a:endParaRPr lang="en-US"/>
                    </a:p>
                  </a:txBody>
                  <a:tcPr/>
                </a:tc>
                <a:tc rowSpan="2">
                  <a:txBody>
                    <a:bodyPr/>
                    <a:lstStyle/>
                    <a:p>
                      <a:pPr marL="0" marR="0" algn="ctr" rtl="0" eaLnBrk="1" latinLnBrk="0" hangingPunct="1">
                        <a:spcBef>
                          <a:spcPts val="0"/>
                        </a:spcBef>
                        <a:spcAft>
                          <a:spcPts val="0"/>
                        </a:spcAft>
                      </a:pPr>
                      <a:r>
                        <a:rPr kumimoji="0" lang="zh-CN" altLang="en-US" sz="1400" b="1" kern="1200" baseline="0" dirty="0" smtClean="0">
                          <a:solidFill>
                            <a:schemeClr val="tx1"/>
                          </a:solidFill>
                          <a:latin typeface="Candara" pitchFamily="34" charset="0"/>
                          <a:ea typeface="SimSun"/>
                          <a:cs typeface="Times New Roman"/>
                        </a:rPr>
                        <a:t>持有三年</a:t>
                      </a:r>
                      <a:endParaRPr kumimoji="0" lang="en-US" sz="1400" b="1" kern="1200" baseline="0" dirty="0" smtClean="0">
                        <a:solidFill>
                          <a:schemeClr val="tx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kern="1200" baseline="0" dirty="0" smtClean="0">
                          <a:solidFill>
                            <a:schemeClr val="tx1"/>
                          </a:solidFill>
                          <a:latin typeface="Candara" pitchFamily="34" charset="0"/>
                          <a:ea typeface="SimSun"/>
                          <a:cs typeface="Times New Roman"/>
                        </a:rPr>
                        <a:t>8% </a:t>
                      </a:r>
                      <a:r>
                        <a:rPr kumimoji="0" lang="en-US" sz="1400" b="1" kern="1200" baseline="30000" dirty="0" smtClean="0">
                          <a:solidFill>
                            <a:schemeClr val="tx1"/>
                          </a:solidFill>
                          <a:latin typeface="Candara" pitchFamily="34" charset="0"/>
                          <a:ea typeface="SimSun"/>
                          <a:cs typeface="Times New Roman"/>
                        </a:rPr>
                        <a:t>p</a:t>
                      </a: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baseline="30000" dirty="0" smtClean="0">
                        <a:latin typeface="Arial Narrow" pitchFamily="34" charset="0"/>
                        <a:ea typeface="SimSun"/>
                        <a:cs typeface="Times New Roman"/>
                      </a:endParaRPr>
                    </a:p>
                  </a:txBody>
                  <a:tcPr marL="44487" marR="44487" marT="22023" marB="22023" anchor="ctr"/>
                </a:tc>
                <a:tc vMerge="1">
                  <a:txBody>
                    <a:bodyPr/>
                    <a:lstStyle/>
                    <a:p>
                      <a:endParaRPr lang="en-US"/>
                    </a:p>
                  </a:txBody>
                  <a:tcPr/>
                </a:tc>
                <a:tc vMerge="1">
                  <a:txBody>
                    <a:bodyPr/>
                    <a:lstStyle/>
                    <a:p>
                      <a:endParaRPr lang="en-US"/>
                    </a:p>
                  </a:txBody>
                  <a:tcPr/>
                </a:tc>
              </a:tr>
              <a:tr h="266152">
                <a:tc vMerge="1">
                  <a:txBody>
                    <a:bodyPr/>
                    <a:lstStyle/>
                    <a:p>
                      <a:endParaRPr lang="en-US"/>
                    </a:p>
                  </a:txBody>
                  <a:tcPr/>
                </a:tc>
                <a:tc vMerge="1">
                  <a:txBody>
                    <a:bodyPr/>
                    <a:lstStyle/>
                    <a:p>
                      <a:endParaRPr lang="en-US"/>
                    </a:p>
                  </a:txBody>
                  <a:tcPr/>
                </a:tc>
                <a:tc vMerge="1">
                  <a:txBody>
                    <a:bodyPr/>
                    <a:lstStyle/>
                    <a:p>
                      <a:endParaRPr lang="zh-CN" altLang="en-US"/>
                    </a:p>
                  </a:txBody>
                  <a:tcPr/>
                </a:tc>
                <a:tc vMerge="1">
                  <a:txBody>
                    <a:bodyPr/>
                    <a:lstStyle/>
                    <a:p>
                      <a:endParaRPr lang="en-US"/>
                    </a:p>
                  </a:txBody>
                  <a:tcPr/>
                </a:tc>
                <a:tc vMerge="1">
                  <a:txBody>
                    <a:bodyPr/>
                    <a:lstStyle/>
                    <a:p>
                      <a:endParaRPr lang="en-US"/>
                    </a:p>
                  </a:txBody>
                  <a:tcPr/>
                </a:tc>
                <a:tc rowSpan="2">
                  <a:txBody>
                    <a:bodyPr/>
                    <a:lstStyle/>
                    <a:p>
                      <a:pPr marL="0" marR="0" algn="ctr">
                        <a:spcBef>
                          <a:spcPts val="0"/>
                        </a:spcBef>
                        <a:spcAft>
                          <a:spcPts val="0"/>
                        </a:spcAft>
                      </a:pPr>
                      <a:r>
                        <a:rPr kumimoji="0" lang="zh-CN" altLang="en-US" sz="1400" b="1" kern="1200" baseline="0" dirty="0" smtClean="0">
                          <a:solidFill>
                            <a:schemeClr val="tx1"/>
                          </a:solidFill>
                          <a:latin typeface="Candara" pitchFamily="34" charset="0"/>
                          <a:ea typeface="SimSun"/>
                          <a:cs typeface="Times New Roman"/>
                        </a:rPr>
                        <a:t>持有三年</a:t>
                      </a:r>
                      <a:endParaRPr kumimoji="0" lang="en-US" sz="1400" b="1" kern="1200" baseline="0" dirty="0">
                        <a:solidFill>
                          <a:schemeClr val="tx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kern="1200" baseline="0" dirty="0" smtClean="0">
                          <a:solidFill>
                            <a:schemeClr val="tx1"/>
                          </a:solidFill>
                          <a:latin typeface="Candara" pitchFamily="34" charset="0"/>
                          <a:ea typeface="SimSun"/>
                          <a:cs typeface="Times New Roman"/>
                        </a:rPr>
                        <a:t>10% </a:t>
                      </a:r>
                      <a:r>
                        <a:rPr lang="en-US" altLang="zh-TW" sz="1400" b="1" baseline="30000" dirty="0" smtClean="0">
                          <a:latin typeface="Candara" pitchFamily="34" charset="0"/>
                          <a:ea typeface="SimSun"/>
                          <a:cs typeface="Times New Roman"/>
                        </a:rPr>
                        <a:t>s</a:t>
                      </a:r>
                      <a:endParaRPr kumimoji="0" lang="en-US" sz="1400" b="1" kern="1200" baseline="0" dirty="0" smtClean="0">
                        <a:solidFill>
                          <a:schemeClr val="tx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lstStyle/>
                    <a:p>
                      <a:pPr marL="0" marR="0" algn="ctr">
                        <a:spcBef>
                          <a:spcPts val="0"/>
                        </a:spcBef>
                        <a:spcAft>
                          <a:spcPts val="0"/>
                        </a:spcAft>
                      </a:pPr>
                      <a:r>
                        <a:rPr kumimoji="0" lang="zh-CN" altLang="en-US" sz="1400" b="1" kern="1200" baseline="0" dirty="0" smtClean="0">
                          <a:solidFill>
                            <a:schemeClr val="tx1"/>
                          </a:solidFill>
                          <a:latin typeface="Candara" pitchFamily="34" charset="0"/>
                          <a:ea typeface="SimSun"/>
                          <a:cs typeface="Times New Roman"/>
                        </a:rPr>
                        <a:t>持有</a:t>
                      </a:r>
                      <a:r>
                        <a:rPr kumimoji="0" lang="en-US" altLang="zh-CN" sz="1400" b="1" kern="1200" baseline="0" dirty="0" smtClean="0">
                          <a:solidFill>
                            <a:schemeClr val="tx1"/>
                          </a:solidFill>
                          <a:latin typeface="Candara" pitchFamily="34" charset="0"/>
                          <a:ea typeface="SimSun"/>
                          <a:cs typeface="Times New Roman"/>
                        </a:rPr>
                        <a:t>5</a:t>
                      </a:r>
                      <a:r>
                        <a:rPr kumimoji="0" lang="zh-CN" altLang="en-US" sz="1400" b="1" kern="1200" baseline="0" dirty="0" smtClean="0">
                          <a:solidFill>
                            <a:schemeClr val="tx1"/>
                          </a:solidFill>
                          <a:latin typeface="Candara" pitchFamily="34" charset="0"/>
                          <a:ea typeface="SimSun"/>
                          <a:cs typeface="Times New Roman"/>
                        </a:rPr>
                        <a:t>年以上</a:t>
                      </a:r>
                      <a:endParaRPr kumimoji="0" lang="en-US" sz="1400" b="1" kern="1200" baseline="0" dirty="0">
                        <a:solidFill>
                          <a:schemeClr val="tx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kern="1200" baseline="0" dirty="0" smtClean="0">
                          <a:solidFill>
                            <a:schemeClr val="tx1"/>
                          </a:solidFill>
                          <a:latin typeface="Candara" pitchFamily="34" charset="0"/>
                          <a:ea typeface="SimSun"/>
                          <a:cs typeface="Times New Roman"/>
                        </a:rPr>
                        <a:t>0% </a:t>
                      </a:r>
                    </a:p>
                  </a:txBody>
                  <a:tcPr marL="44487" marR="44487" marT="22023" marB="22023"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339023">
                <a:tc vMerge="1">
                  <a:txBody>
                    <a:bodyPr/>
                    <a:lstStyle/>
                    <a:p>
                      <a:endParaRPr lang="en-US"/>
                    </a:p>
                  </a:txBody>
                  <a:tcPr/>
                </a:tc>
                <a:tc>
                  <a:txBody>
                    <a:bodyPr/>
                    <a:lstStyle/>
                    <a:p>
                      <a:pPr marL="0" marR="0" algn="ctr" rtl="0" eaLnBrk="1" latinLnBrk="0" hangingPunct="1">
                        <a:spcBef>
                          <a:spcPts val="0"/>
                        </a:spcBef>
                        <a:spcAft>
                          <a:spcPts val="0"/>
                        </a:spcAft>
                      </a:pPr>
                      <a:r>
                        <a:rPr kumimoji="0" lang="zh-CN" altLang="en-US" sz="1400" b="1" kern="1200" baseline="0" dirty="0" smtClean="0">
                          <a:solidFill>
                            <a:schemeClr val="tx1"/>
                          </a:solidFill>
                          <a:latin typeface="Candara" pitchFamily="34" charset="0"/>
                          <a:ea typeface="SimSun"/>
                          <a:cs typeface="Times New Roman"/>
                        </a:rPr>
                        <a:t>持有四年</a:t>
                      </a:r>
                      <a:endParaRPr kumimoji="0" lang="en-US" sz="1400" b="1" kern="1200" baseline="0" dirty="0" smtClean="0">
                        <a:solidFill>
                          <a:schemeClr val="tx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kern="1200" baseline="0" dirty="0" smtClean="0">
                          <a:solidFill>
                            <a:schemeClr val="tx1"/>
                          </a:solidFill>
                          <a:latin typeface="Candara" pitchFamily="34" charset="0"/>
                          <a:ea typeface="SimSun"/>
                          <a:cs typeface="Times New Roman"/>
                        </a:rPr>
                        <a:t>4% </a:t>
                      </a:r>
                      <a:r>
                        <a:rPr kumimoji="0" lang="en-US" sz="1400" b="1" kern="1200" baseline="30000" dirty="0" smtClean="0">
                          <a:solidFill>
                            <a:schemeClr val="tx1"/>
                          </a:solidFill>
                          <a:latin typeface="Candara" pitchFamily="34" charset="0"/>
                          <a:ea typeface="SimSun"/>
                          <a:cs typeface="Times New Roman"/>
                        </a:rPr>
                        <a:t>p</a:t>
                      </a: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dirty="0"/>
                    </a:p>
                  </a:txBody>
                  <a:tcPr/>
                </a:tc>
                <a:tc vMerge="1">
                  <a:txBody>
                    <a:bodyPr/>
                    <a:lstStyle/>
                    <a:p>
                      <a:endParaRPr lang="en-US"/>
                    </a:p>
                  </a:txBody>
                  <a:tcPr/>
                </a:tc>
                <a:tc vMerge="1">
                  <a:txBody>
                    <a:bodyPr/>
                    <a:lstStyle/>
                    <a:p>
                      <a:endParaRPr lang="en-US"/>
                    </a:p>
                  </a:txBody>
                  <a:tcPr/>
                </a:tc>
              </a:tr>
              <a:tr h="353249">
                <a:tc>
                  <a:txBody>
                    <a:bodyPr/>
                    <a:lstStyle/>
                    <a:p>
                      <a:pPr marL="0" marR="0" algn="ctr">
                        <a:spcBef>
                          <a:spcPts val="0"/>
                        </a:spcBef>
                        <a:spcAft>
                          <a:spcPts val="0"/>
                        </a:spcAft>
                      </a:pPr>
                      <a:r>
                        <a:rPr lang="zh-CN" altLang="en-US" sz="1400" b="1" dirty="0" smtClean="0">
                          <a:latin typeface="Candara" pitchFamily="34" charset="0"/>
                          <a:ea typeface="SimSun"/>
                          <a:cs typeface="Times New Roman"/>
                        </a:rPr>
                        <a:t>资本收益税</a:t>
                      </a:r>
                      <a:endParaRPr lang="en-US" sz="1400" b="1" dirty="0">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gridSpan="2">
                  <a:txBody>
                    <a:bodyPr/>
                    <a:lstStyle/>
                    <a:p>
                      <a:pPr marL="0" marR="0" algn="ctr">
                        <a:spcBef>
                          <a:spcPts val="0"/>
                        </a:spcBef>
                        <a:spcAft>
                          <a:spcPts val="0"/>
                        </a:spcAft>
                      </a:pPr>
                      <a:r>
                        <a:rPr kumimoji="0" lang="zh-CN" altLang="en-US" sz="1400" b="1" kern="1200" baseline="0" dirty="0" smtClean="0">
                          <a:solidFill>
                            <a:schemeClr val="tx1"/>
                          </a:solidFill>
                          <a:latin typeface="Candara" pitchFamily="34" charset="0"/>
                          <a:ea typeface="SimSun"/>
                          <a:cs typeface="Times New Roman"/>
                        </a:rPr>
                        <a:t>无</a:t>
                      </a:r>
                      <a:endParaRPr kumimoji="0" lang="en-US" sz="1400" b="1" kern="1200" baseline="0" dirty="0">
                        <a:solidFill>
                          <a:schemeClr val="tx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1">
                  <a:txBody>
                    <a:bodyPr/>
                    <a:lstStyle/>
                    <a:p>
                      <a:endParaRPr lang="zh-CN" altLang="en-US"/>
                    </a:p>
                  </a:txBody>
                  <a:tcPr/>
                </a:tc>
                <a:tc>
                  <a:txBody>
                    <a:bodyPr/>
                    <a:lstStyle/>
                    <a:p>
                      <a:pPr marL="0" marR="0" algn="ctr">
                        <a:spcBef>
                          <a:spcPts val="0"/>
                        </a:spcBef>
                        <a:spcAft>
                          <a:spcPts val="0"/>
                        </a:spcAft>
                      </a:pPr>
                      <a:r>
                        <a:rPr kumimoji="0" lang="zh-CN" altLang="en-US" sz="1400" b="1" kern="1200" baseline="0" dirty="0" smtClean="0">
                          <a:solidFill>
                            <a:schemeClr val="tx1"/>
                          </a:solidFill>
                          <a:latin typeface="Candara" pitchFamily="34" charset="0"/>
                          <a:ea typeface="SimSun"/>
                          <a:cs typeface="Times New Roman"/>
                        </a:rPr>
                        <a:t>无</a:t>
                      </a:r>
                      <a:endParaRPr kumimoji="0" lang="en-US" sz="1400" b="1" kern="1200" baseline="0" dirty="0">
                        <a:solidFill>
                          <a:schemeClr val="tx1"/>
                        </a:solidFill>
                        <a:latin typeface="Candara" pitchFamily="34" charset="0"/>
                        <a:ea typeface="SimSun"/>
                        <a:cs typeface="Times New Roman"/>
                      </a:endParaRPr>
                    </a:p>
                  </a:txBody>
                  <a:tcPr marL="6607" marR="6607" marT="6607"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zh-CN" altLang="en-US" sz="1400" b="1" dirty="0" smtClean="0">
                          <a:latin typeface="Candara" pitchFamily="34" charset="0"/>
                          <a:ea typeface="SimSun"/>
                          <a:cs typeface="Times New Roman"/>
                        </a:rPr>
                        <a:t>无</a:t>
                      </a:r>
                      <a:endParaRPr lang="en-US" sz="1400" b="1" dirty="0">
                        <a:latin typeface="Candara" pitchFamily="34" charset="0"/>
                        <a:ea typeface="SimSun"/>
                        <a:cs typeface="Times New Roman"/>
                      </a:endParaRPr>
                    </a:p>
                  </a:txBody>
                  <a:tcPr marL="6607" marR="6607" marT="6607"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gridSpan="2">
                  <a:txBody>
                    <a:bodyPr/>
                    <a:lstStyle/>
                    <a:p>
                      <a:pPr marL="0" marR="0" algn="ctr">
                        <a:spcBef>
                          <a:spcPts val="0"/>
                        </a:spcBef>
                        <a:spcAft>
                          <a:spcPts val="0"/>
                        </a:spcAft>
                      </a:pPr>
                      <a:r>
                        <a:rPr kumimoji="0" lang="zh-CN" altLang="en-US" sz="1400" b="1" kern="1200" baseline="0" dirty="0" smtClean="0">
                          <a:solidFill>
                            <a:schemeClr val="tx1"/>
                          </a:solidFill>
                          <a:latin typeface="Candara" pitchFamily="34" charset="0"/>
                          <a:ea typeface="SimSun"/>
                          <a:cs typeface="Times New Roman"/>
                        </a:rPr>
                        <a:t>无</a:t>
                      </a:r>
                      <a:endParaRPr kumimoji="0" lang="en-US" sz="1400" b="1" kern="1200" baseline="0" dirty="0">
                        <a:solidFill>
                          <a:schemeClr val="tx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marL="0" marR="0" algn="ctr">
                        <a:spcBef>
                          <a:spcPts val="0"/>
                        </a:spcBef>
                        <a:spcAft>
                          <a:spcPts val="0"/>
                        </a:spcAft>
                      </a:pPr>
                      <a:r>
                        <a:rPr kumimoji="0" lang="zh-CN" altLang="en-US" sz="1400" b="1" kern="1200" baseline="0" dirty="0" smtClean="0">
                          <a:solidFill>
                            <a:schemeClr val="tx1"/>
                          </a:solidFill>
                          <a:latin typeface="Candara" pitchFamily="34" charset="0"/>
                          <a:ea typeface="SimSun"/>
                          <a:cs typeface="Times New Roman"/>
                        </a:rPr>
                        <a:t>无</a:t>
                      </a:r>
                      <a:endParaRPr kumimoji="0" lang="en-US" sz="1400" b="1" kern="1200" baseline="0" dirty="0">
                        <a:solidFill>
                          <a:schemeClr val="tx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365666">
                <a:tc>
                  <a:txBody>
                    <a:bodyPr/>
                    <a:lstStyle/>
                    <a:p>
                      <a:pPr marL="0" marR="0" algn="ctr">
                        <a:spcBef>
                          <a:spcPts val="0"/>
                        </a:spcBef>
                        <a:spcAft>
                          <a:spcPts val="0"/>
                        </a:spcAft>
                      </a:pPr>
                      <a:r>
                        <a:rPr lang="zh-CN" altLang="en-US" sz="1400" b="1" dirty="0" smtClean="0">
                          <a:latin typeface="Candara" pitchFamily="34" charset="0"/>
                          <a:ea typeface="SimSun"/>
                          <a:cs typeface="Times New Roman"/>
                        </a:rPr>
                        <a:t>遗产税</a:t>
                      </a:r>
                      <a:endParaRPr lang="en-US" sz="1400" b="1" dirty="0">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gridSpan="2">
                  <a:txBody>
                    <a:bodyPr/>
                    <a:lstStyle/>
                    <a:p>
                      <a:pPr marL="0" marR="0" algn="ctr">
                        <a:spcBef>
                          <a:spcPts val="0"/>
                        </a:spcBef>
                        <a:spcAft>
                          <a:spcPts val="0"/>
                        </a:spcAft>
                      </a:pPr>
                      <a:r>
                        <a:rPr kumimoji="0" lang="zh-CN" altLang="en-US" sz="1400" b="1" kern="1200" baseline="0" dirty="0" smtClean="0">
                          <a:solidFill>
                            <a:schemeClr val="tx1"/>
                          </a:solidFill>
                          <a:latin typeface="Candara" pitchFamily="34" charset="0"/>
                          <a:ea typeface="SimSun"/>
                          <a:cs typeface="Times New Roman"/>
                        </a:rPr>
                        <a:t>无</a:t>
                      </a:r>
                      <a:endParaRPr kumimoji="0" lang="en-US" sz="1400" b="1" kern="1200" baseline="0" dirty="0">
                        <a:solidFill>
                          <a:schemeClr val="tx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1">
                  <a:txBody>
                    <a:bodyPr/>
                    <a:lstStyle/>
                    <a:p>
                      <a:endParaRPr lang="zh-CN" altLang="en-US"/>
                    </a:p>
                  </a:txBody>
                  <a:tcPr/>
                </a:tc>
                <a:tc>
                  <a:txBody>
                    <a:bodyPr/>
                    <a:lstStyle/>
                    <a:p>
                      <a:pPr marL="0" marR="0" algn="ctr">
                        <a:spcBef>
                          <a:spcPts val="0"/>
                        </a:spcBef>
                        <a:spcAft>
                          <a:spcPts val="0"/>
                        </a:spcAft>
                      </a:pPr>
                      <a:r>
                        <a:rPr lang="en-US" sz="1400" b="1" dirty="0" smtClean="0">
                          <a:latin typeface="Candara" pitchFamily="34" charset="0"/>
                          <a:ea typeface="SimSun"/>
                          <a:cs typeface="Times New Roman"/>
                        </a:rPr>
                        <a:t>5% </a:t>
                      </a:r>
                      <a:r>
                        <a:rPr kumimoji="0" lang="en-US" sz="1400" b="1" kern="1200" baseline="30000" dirty="0" smtClean="0">
                          <a:solidFill>
                            <a:schemeClr val="tx1"/>
                          </a:solidFill>
                          <a:latin typeface="Candara" pitchFamily="34" charset="0"/>
                          <a:ea typeface="SimSun"/>
                          <a:cs typeface="Times New Roman"/>
                        </a:rPr>
                        <a:t>p</a:t>
                      </a:r>
                      <a:r>
                        <a:rPr lang="en-US" sz="1400" b="1" dirty="0" smtClean="0">
                          <a:latin typeface="Candara" pitchFamily="34" charset="0"/>
                          <a:ea typeface="SimSun"/>
                          <a:cs typeface="Times New Roman"/>
                        </a:rPr>
                        <a:t> </a:t>
                      </a:r>
                      <a:endParaRPr lang="en-US" sz="1400" b="1" dirty="0">
                        <a:latin typeface="Candara" pitchFamily="34" charset="0"/>
                        <a:ea typeface="SimSun"/>
                        <a:cs typeface="Times New Roman"/>
                      </a:endParaRPr>
                    </a:p>
                  </a:txBody>
                  <a:tcPr marL="6607" marR="6607" marT="6607"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kumimoji="0" lang="zh-CN" altLang="en-US" sz="1400" b="1" kern="1200" baseline="0" dirty="0" smtClean="0">
                          <a:solidFill>
                            <a:schemeClr val="tx1"/>
                          </a:solidFill>
                          <a:latin typeface="Candara" pitchFamily="34" charset="0"/>
                          <a:ea typeface="SimSun"/>
                          <a:cs typeface="Times New Roman"/>
                        </a:rPr>
                        <a:t>无</a:t>
                      </a:r>
                      <a:endParaRPr kumimoji="0" lang="en-US" sz="1400" b="1" kern="1200" baseline="0" dirty="0">
                        <a:solidFill>
                          <a:schemeClr val="tx1"/>
                        </a:solidFill>
                        <a:latin typeface="Candara" pitchFamily="34" charset="0"/>
                        <a:ea typeface="SimSun"/>
                        <a:cs typeface="Times New Roman"/>
                      </a:endParaRPr>
                    </a:p>
                  </a:txBody>
                  <a:tcPr marL="6607" marR="6607" marT="6607"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gridSpan="2">
                  <a:txBody>
                    <a:bodyPr/>
                    <a:lstStyle/>
                    <a:p>
                      <a:pPr marL="0" marR="0" algn="ctr">
                        <a:spcBef>
                          <a:spcPts val="0"/>
                        </a:spcBef>
                        <a:spcAft>
                          <a:spcPts val="0"/>
                        </a:spcAft>
                      </a:pPr>
                      <a:r>
                        <a:rPr kumimoji="0" lang="zh-CN" altLang="en-US" sz="1400" b="1" kern="1200" baseline="0" dirty="0" smtClean="0">
                          <a:solidFill>
                            <a:schemeClr val="tx1"/>
                          </a:solidFill>
                          <a:latin typeface="Candara" pitchFamily="34" charset="0"/>
                          <a:ea typeface="SimSun"/>
                          <a:cs typeface="Times New Roman"/>
                        </a:rPr>
                        <a:t>无</a:t>
                      </a:r>
                      <a:endParaRPr kumimoji="0" lang="en-US" sz="1400" b="1" kern="1200" baseline="0" dirty="0">
                        <a:solidFill>
                          <a:schemeClr val="tx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marL="0" marR="0" algn="ctr">
                        <a:spcBef>
                          <a:spcPts val="0"/>
                        </a:spcBef>
                        <a:spcAft>
                          <a:spcPts val="0"/>
                        </a:spcAft>
                      </a:pPr>
                      <a:r>
                        <a:rPr kumimoji="0" lang="zh-CN" altLang="en-US" sz="1400" b="1" kern="1200" baseline="0" dirty="0" smtClean="0">
                          <a:solidFill>
                            <a:schemeClr val="tx1"/>
                          </a:solidFill>
                          <a:latin typeface="Candara" pitchFamily="34" charset="0"/>
                          <a:ea typeface="SimSun"/>
                          <a:cs typeface="Times New Roman"/>
                        </a:rPr>
                        <a:t>无</a:t>
                      </a:r>
                      <a:endParaRPr kumimoji="0" lang="en-US" sz="1400" b="1" kern="1200" baseline="0" dirty="0">
                        <a:solidFill>
                          <a:schemeClr val="tx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339023">
                <a:tc>
                  <a:txBody>
                    <a:bodyPr/>
                    <a:lstStyle/>
                    <a:p>
                      <a:pPr marL="0" marR="0" algn="ctr">
                        <a:spcBef>
                          <a:spcPts val="0"/>
                        </a:spcBef>
                        <a:spcAft>
                          <a:spcPts val="0"/>
                        </a:spcAft>
                      </a:pPr>
                      <a:r>
                        <a:rPr lang="zh-CN" altLang="en-US" sz="1400" b="1" dirty="0" smtClean="0">
                          <a:latin typeface="Candara" pitchFamily="34" charset="0"/>
                          <a:ea typeface="SimSun"/>
                          <a:cs typeface="Times New Roman"/>
                        </a:rPr>
                        <a:t>贷款利率</a:t>
                      </a:r>
                      <a:endParaRPr lang="en-US" sz="1400" b="1" dirty="0">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gridSpan="2">
                  <a:txBody>
                    <a:bodyPr/>
                    <a:lstStyle/>
                    <a:p>
                      <a:pPr marL="0" marR="0" algn="ctr">
                        <a:spcBef>
                          <a:spcPts val="0"/>
                        </a:spcBef>
                        <a:spcAft>
                          <a:spcPts val="0"/>
                        </a:spcAft>
                      </a:pPr>
                      <a:r>
                        <a:rPr kumimoji="0" lang="en-US" sz="1400" b="1" kern="1200" baseline="0" dirty="0" smtClean="0">
                          <a:solidFill>
                            <a:schemeClr val="tx1"/>
                          </a:solidFill>
                          <a:latin typeface="Candara" pitchFamily="34" charset="0"/>
                          <a:ea typeface="SimSun"/>
                          <a:cs typeface="Times New Roman"/>
                        </a:rPr>
                        <a:t>1.3</a:t>
                      </a:r>
                      <a:r>
                        <a:rPr kumimoji="0" lang="en-US" altLang="zh-CN" sz="1400" b="1" kern="1200" baseline="0" dirty="0" smtClean="0">
                          <a:solidFill>
                            <a:schemeClr val="tx1"/>
                          </a:solidFill>
                          <a:latin typeface="Candara" pitchFamily="34" charset="0"/>
                          <a:ea typeface="SimSun"/>
                          <a:cs typeface="Times New Roman"/>
                        </a:rPr>
                        <a:t>%</a:t>
                      </a:r>
                      <a:r>
                        <a:rPr kumimoji="0" lang="zh-CN" altLang="en-US" sz="1400" b="1" kern="1200" baseline="0" dirty="0" smtClean="0">
                          <a:solidFill>
                            <a:schemeClr val="tx1"/>
                          </a:solidFill>
                          <a:latin typeface="Candara" pitchFamily="34" charset="0"/>
                          <a:ea typeface="SimSun"/>
                          <a:cs typeface="Times New Roman"/>
                        </a:rPr>
                        <a:t>起</a:t>
                      </a:r>
                      <a:endParaRPr kumimoji="0" lang="en-US" sz="1400" b="1" kern="1200" baseline="0" dirty="0">
                        <a:solidFill>
                          <a:schemeClr val="tx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ndara" pitchFamily="34" charset="0"/>
                          <a:ea typeface="宋体" pitchFamily="2" charset="-122"/>
                          <a:cs typeface="Times New Roman" pitchFamily="18" charset="0"/>
                        </a:rPr>
                        <a:t>8 – 10%</a:t>
                      </a:r>
                    </a:p>
                  </a:txBody>
                  <a:tcPr marL="6607" marR="6607" marT="6607"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ndara" pitchFamily="34" charset="0"/>
                          <a:ea typeface="宋体" pitchFamily="2" charset="-122"/>
                          <a:cs typeface="Times New Roman" pitchFamily="18" charset="0"/>
                        </a:rPr>
                        <a:t>6 - 7 %</a:t>
                      </a:r>
                    </a:p>
                  </a:txBody>
                  <a:tcPr marL="6607" marR="6607" marT="6607"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ndara" pitchFamily="34" charset="0"/>
                          <a:ea typeface="宋体" pitchFamily="2" charset="-122"/>
                          <a:cs typeface="Times New Roman" pitchFamily="18" charset="0"/>
                        </a:rPr>
                        <a:t>2.3 – 3.3%</a:t>
                      </a:r>
                    </a:p>
                  </a:txBody>
                  <a:tcPr marL="44487" marR="44487" marT="22023" marB="22023"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ndara" pitchFamily="34" charset="0"/>
                          <a:ea typeface="宋体" pitchFamily="2" charset="-122"/>
                          <a:cs typeface="Times New Roman" pitchFamily="18" charset="0"/>
                        </a:rPr>
                        <a:t>4.2</a:t>
                      </a:r>
                      <a:r>
                        <a:rPr kumimoji="0" lang="en-US" altLang="zh-CN" sz="1400" b="1" i="0" u="none" strike="noStrike" cap="none" normalizeH="0" baseline="0" dirty="0" smtClean="0">
                          <a:ln>
                            <a:noFill/>
                          </a:ln>
                          <a:solidFill>
                            <a:schemeClr val="tx1"/>
                          </a:solidFill>
                          <a:effectLst/>
                          <a:latin typeface="Candara" pitchFamily="34" charset="0"/>
                          <a:ea typeface="宋体" pitchFamily="2" charset="-122"/>
                          <a:cs typeface="Times New Roman" pitchFamily="18" charset="0"/>
                        </a:rPr>
                        <a:t>%</a:t>
                      </a:r>
                      <a:r>
                        <a:rPr kumimoji="0" lang="zh-CN" altLang="en-US" sz="1400" b="1" i="0" u="none" strike="noStrike" cap="none" normalizeH="0" baseline="0" dirty="0" smtClean="0">
                          <a:ln>
                            <a:noFill/>
                          </a:ln>
                          <a:solidFill>
                            <a:schemeClr val="tx1"/>
                          </a:solidFill>
                          <a:effectLst/>
                          <a:latin typeface="Candara" pitchFamily="34" charset="0"/>
                          <a:ea typeface="宋体" pitchFamily="2" charset="-122"/>
                          <a:cs typeface="Times New Roman" pitchFamily="18" charset="0"/>
                        </a:rPr>
                        <a:t>起</a:t>
                      </a:r>
                      <a:endParaRPr kumimoji="0" lang="en-US" sz="1400" b="1" i="0" u="none" strike="noStrike" cap="none" normalizeH="0" baseline="0" dirty="0" smtClean="0">
                        <a:ln>
                          <a:noFill/>
                        </a:ln>
                        <a:solidFill>
                          <a:schemeClr val="tx1"/>
                        </a:solidFill>
                        <a:effectLst/>
                        <a:latin typeface="Candara" pitchFamily="34" charset="0"/>
                        <a:ea typeface="宋体" pitchFamily="2" charset="-122"/>
                        <a:cs typeface="Times New Roman" pitchFamily="18" charset="0"/>
                      </a:endParaRPr>
                    </a:p>
                  </a:txBody>
                  <a:tcPr marL="44487" marR="44487" marT="22023" marB="22023"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Candara" pitchFamily="34" charset="0"/>
                        <a:ea typeface="宋体" pitchFamily="2" charset="-122"/>
                        <a:cs typeface="Times New Roman" pitchFamily="18" charset="0"/>
                      </a:endParaRPr>
                    </a:p>
                  </a:txBody>
                  <a:tcPr marL="44487" marR="44487" marT="22023" marB="22023"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bl>
          </a:graphicData>
        </a:graphic>
      </p:graphicFrame>
      <p:sp>
        <p:nvSpPr>
          <p:cNvPr id="9" name="Rectangle 8"/>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11" name="TextBox 4"/>
          <p:cNvSpPr txBox="1">
            <a:spLocks noChangeArrowheads="1"/>
          </p:cNvSpPr>
          <p:nvPr/>
        </p:nvSpPr>
        <p:spPr bwMode="auto">
          <a:xfrm>
            <a:off x="179512" y="5739130"/>
            <a:ext cx="5010521" cy="1169551"/>
          </a:xfrm>
          <a:prstGeom prst="rect">
            <a:avLst/>
          </a:prstGeom>
          <a:noFill/>
          <a:ln w="9525">
            <a:noFill/>
            <a:miter lim="800000"/>
            <a:headEnd/>
            <a:tailEnd/>
          </a:ln>
        </p:spPr>
        <p:txBody>
          <a:bodyPr wrap="square">
            <a:spAutoFit/>
          </a:bodyPr>
          <a:lstStyle/>
          <a:p>
            <a:r>
              <a:rPr lang="en-US" sz="1400" dirty="0" smtClean="0">
                <a:latin typeface="Candara" pitchFamily="34" charset="0"/>
                <a:ea typeface="SimSun" pitchFamily="2" charset="-122"/>
                <a:cs typeface="Times New Roman" pitchFamily="18" charset="0"/>
              </a:rPr>
              <a:t>*</a:t>
            </a:r>
            <a:r>
              <a:rPr lang="zh-CN" altLang="en-US" sz="1400" dirty="0" smtClean="0">
                <a:latin typeface="Candara" pitchFamily="34" charset="0"/>
                <a:ea typeface="SimSun" pitchFamily="2" charset="-122"/>
                <a:cs typeface="Times New Roman" pitchFamily="18" charset="0"/>
              </a:rPr>
              <a:t>房产税目前仅在上海和重庆进行试点，其他城市为</a:t>
            </a:r>
            <a:r>
              <a:rPr lang="en-US" altLang="zh-CN" sz="1400" dirty="0" smtClean="0">
                <a:latin typeface="Candara" pitchFamily="34" charset="0"/>
                <a:ea typeface="SimSun" pitchFamily="2" charset="-122"/>
                <a:cs typeface="Times New Roman" pitchFamily="18" charset="0"/>
              </a:rPr>
              <a:t>0%</a:t>
            </a:r>
            <a:endParaRPr lang="en-US" sz="1400" dirty="0" smtClean="0">
              <a:latin typeface="Candara" pitchFamily="34" charset="0"/>
              <a:ea typeface="SimSun" pitchFamily="2" charset="-122"/>
              <a:cs typeface="Times New Roman" pitchFamily="18" charset="0"/>
            </a:endParaRPr>
          </a:p>
          <a:p>
            <a:r>
              <a:rPr lang="en-US" sz="1400" dirty="0" smtClean="0">
                <a:latin typeface="Candara" pitchFamily="34" charset="0"/>
                <a:ea typeface="SimSun" pitchFamily="2" charset="-122"/>
                <a:cs typeface="Times New Roman" pitchFamily="18" charset="0"/>
              </a:rPr>
              <a:t>p</a:t>
            </a:r>
            <a:r>
              <a:rPr lang="en-US" sz="1400" dirty="0">
                <a:latin typeface="Candara" pitchFamily="34" charset="0"/>
                <a:ea typeface="SimSun" pitchFamily="2" charset="-122"/>
                <a:cs typeface="Times New Roman" pitchFamily="18" charset="0"/>
              </a:rPr>
              <a:t>: </a:t>
            </a:r>
            <a:r>
              <a:rPr lang="zh-CN" altLang="en-US" sz="1400" dirty="0" smtClean="0">
                <a:latin typeface="Candara" pitchFamily="34" charset="0"/>
                <a:ea typeface="SimSun" pitchFamily="2" charset="-122"/>
                <a:cs typeface="Times New Roman" pitchFamily="18" charset="0"/>
              </a:rPr>
              <a:t>房产购买价或市场价值</a:t>
            </a:r>
            <a:endParaRPr lang="en-US" sz="1400" dirty="0">
              <a:latin typeface="Candara" pitchFamily="34" charset="0"/>
              <a:ea typeface="SimSun" pitchFamily="2" charset="-122"/>
              <a:cs typeface="Times New Roman" pitchFamily="18" charset="0"/>
            </a:endParaRPr>
          </a:p>
          <a:p>
            <a:r>
              <a:rPr lang="en-US" sz="1400" dirty="0">
                <a:latin typeface="Candara" pitchFamily="34" charset="0"/>
                <a:ea typeface="SimSun" pitchFamily="2" charset="-122"/>
                <a:cs typeface="Times New Roman" pitchFamily="18" charset="0"/>
              </a:rPr>
              <a:t>r: </a:t>
            </a:r>
            <a:r>
              <a:rPr lang="en-US" sz="1400" dirty="0" smtClean="0">
                <a:latin typeface="Candara" pitchFamily="34" charset="0"/>
                <a:ea typeface="SimSun" pitchFamily="2" charset="-122"/>
                <a:cs typeface="Times New Roman" pitchFamily="18" charset="0"/>
              </a:rPr>
              <a:t> </a:t>
            </a:r>
            <a:r>
              <a:rPr lang="zh-CN" altLang="en-US" sz="1400" dirty="0" smtClean="0">
                <a:latin typeface="Candara" pitchFamily="34" charset="0"/>
                <a:ea typeface="SimSun" pitchFamily="2" charset="-122"/>
                <a:cs typeface="Times New Roman" pitchFamily="18" charset="0"/>
              </a:rPr>
              <a:t>预估年租金</a:t>
            </a:r>
            <a:endParaRPr lang="en-US" sz="1400" dirty="0">
              <a:latin typeface="Candara" pitchFamily="34" charset="0"/>
              <a:ea typeface="SimSun" pitchFamily="2" charset="-122"/>
              <a:cs typeface="Times New Roman" pitchFamily="18" charset="0"/>
            </a:endParaRPr>
          </a:p>
          <a:p>
            <a:r>
              <a:rPr lang="en-US" sz="1400" dirty="0">
                <a:latin typeface="Candara" pitchFamily="34" charset="0"/>
                <a:ea typeface="SimSun" pitchFamily="2" charset="-122"/>
                <a:cs typeface="Times New Roman" pitchFamily="18" charset="0"/>
              </a:rPr>
              <a:t>s: </a:t>
            </a:r>
            <a:r>
              <a:rPr lang="en-US" sz="1400" dirty="0" smtClean="0">
                <a:latin typeface="Candara" pitchFamily="34" charset="0"/>
                <a:ea typeface="SimSun" pitchFamily="2" charset="-122"/>
                <a:cs typeface="Times New Roman" pitchFamily="18" charset="0"/>
              </a:rPr>
              <a:t> </a:t>
            </a:r>
            <a:r>
              <a:rPr lang="zh-CN" altLang="en-US" sz="1400" dirty="0" smtClean="0">
                <a:latin typeface="Candara" pitchFamily="34" charset="0"/>
                <a:ea typeface="SimSun" pitchFamily="2" charset="-122"/>
                <a:cs typeface="Times New Roman" pitchFamily="18" charset="0"/>
              </a:rPr>
              <a:t>房产售价</a:t>
            </a:r>
            <a:endParaRPr lang="en-US" altLang="zh-CN" sz="1400" dirty="0" smtClean="0">
              <a:latin typeface="Candara" pitchFamily="34" charset="0"/>
              <a:ea typeface="SimSun" pitchFamily="2" charset="-122"/>
              <a:cs typeface="Times New Roman" pitchFamily="18" charset="0"/>
            </a:endParaRPr>
          </a:p>
          <a:p>
            <a:r>
              <a:rPr lang="en-US" sz="1400" dirty="0" smtClean="0">
                <a:latin typeface="Candara" pitchFamily="34" charset="0"/>
                <a:ea typeface="SimSun" pitchFamily="2" charset="-122"/>
                <a:cs typeface="Times New Roman" pitchFamily="18" charset="0"/>
              </a:rPr>
              <a:t>g: </a:t>
            </a:r>
            <a:r>
              <a:rPr lang="zh-CN" altLang="en-US" sz="1400" dirty="0" smtClean="0">
                <a:latin typeface="Candara" pitchFamily="34" charset="0"/>
                <a:ea typeface="SimSun" pitchFamily="2" charset="-122"/>
                <a:cs typeface="Times New Roman" pitchFamily="18" charset="0"/>
              </a:rPr>
              <a:t>出售房产收益</a:t>
            </a:r>
            <a:endParaRPr lang="en-US" sz="1400" dirty="0">
              <a:latin typeface="Candara" pitchFamily="34" charset="0"/>
              <a:ea typeface="SimSun" pitchFamily="2" charset="-122"/>
              <a:cs typeface="Times New Roman" pitchFamily="18"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0"/>
            <a:ext cx="9144000" cy="92867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36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购买住宅房产税收对比</a:t>
            </a:r>
            <a:endParaRPr lang="en-US" altLang="zh-CN" sz="36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graphicFrame>
        <p:nvGraphicFramePr>
          <p:cNvPr id="7" name="Table 6"/>
          <p:cNvGraphicFramePr>
            <a:graphicFrameLocks noGrp="1"/>
          </p:cNvGraphicFramePr>
          <p:nvPr/>
        </p:nvGraphicFramePr>
        <p:xfrm>
          <a:off x="179512" y="1412776"/>
          <a:ext cx="8504976" cy="4433659"/>
        </p:xfrm>
        <a:graphic>
          <a:graphicData uri="http://schemas.openxmlformats.org/drawingml/2006/table">
            <a:tbl>
              <a:tblPr/>
              <a:tblGrid>
                <a:gridCol w="1623426"/>
                <a:gridCol w="1917253"/>
                <a:gridCol w="796598"/>
                <a:gridCol w="1335339"/>
                <a:gridCol w="1557798"/>
                <a:gridCol w="1274562"/>
              </a:tblGrid>
              <a:tr h="307810">
                <a:tc>
                  <a:txBody>
                    <a:bodyPr/>
                    <a:lstStyle/>
                    <a:p>
                      <a:pPr algn="ctr"/>
                      <a:endParaRPr lang="en-US" sz="1400" b="1" dirty="0">
                        <a:solidFill>
                          <a:schemeClr val="bg1"/>
                        </a:solidFill>
                        <a:latin typeface="Candara" pitchFamily="34" charset="0"/>
                        <a:ea typeface="SimSun"/>
                        <a:cs typeface="Times New Roman"/>
                      </a:endParaRPr>
                    </a:p>
                  </a:txBody>
                  <a:tcPr marL="63427" marR="63427" marT="31713" marB="3171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solidFill>
                  </a:tcPr>
                </a:tc>
                <a:tc gridSpan="2">
                  <a:txBody>
                    <a:bodyPr/>
                    <a:lstStyle/>
                    <a:p>
                      <a:pPr marL="0" marR="0" algn="ctr">
                        <a:spcBef>
                          <a:spcPts val="0"/>
                        </a:spcBef>
                        <a:spcAft>
                          <a:spcPts val="0"/>
                        </a:spcAft>
                      </a:pPr>
                      <a:r>
                        <a:rPr lang="zh-CN" altLang="en-US" sz="1400" b="1" dirty="0" smtClean="0">
                          <a:solidFill>
                            <a:schemeClr val="bg1"/>
                          </a:solidFill>
                          <a:latin typeface="Candara" pitchFamily="34" charset="0"/>
                          <a:ea typeface="SimSun"/>
                          <a:cs typeface="Times New Roman"/>
                        </a:rPr>
                        <a:t>新加坡</a:t>
                      </a:r>
                      <a:endParaRPr lang="en-US" sz="1400" b="1" dirty="0">
                        <a:solidFill>
                          <a:schemeClr val="bg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solidFill>
                  </a:tcPr>
                </a:tc>
                <a:tc hMerge="1">
                  <a:txBody>
                    <a:bodyPr/>
                    <a:lstStyle/>
                    <a:p>
                      <a:endParaRPr lang="en-US"/>
                    </a:p>
                  </a:txBody>
                  <a:tcPr/>
                </a:tc>
                <a:tc>
                  <a:txBody>
                    <a:bodyPr/>
                    <a:lstStyle/>
                    <a:p>
                      <a:pPr marL="0" marR="0" algn="ctr">
                        <a:spcBef>
                          <a:spcPts val="0"/>
                        </a:spcBef>
                        <a:spcAft>
                          <a:spcPts val="0"/>
                        </a:spcAft>
                      </a:pPr>
                      <a:r>
                        <a:rPr lang="zh-CN" altLang="en-US" sz="1400" b="1" dirty="0" smtClean="0">
                          <a:solidFill>
                            <a:schemeClr val="bg1"/>
                          </a:solidFill>
                          <a:latin typeface="Candara" pitchFamily="34" charset="0"/>
                          <a:ea typeface="SimSun"/>
                          <a:cs typeface="Times New Roman"/>
                        </a:rPr>
                        <a:t>澳大利亚</a:t>
                      </a:r>
                      <a:endParaRPr lang="en-US" sz="1400" b="1" dirty="0">
                        <a:solidFill>
                          <a:schemeClr val="bg1"/>
                        </a:solidFill>
                        <a:latin typeface="Candara" pitchFamily="34" charset="0"/>
                        <a:ea typeface="SimSun"/>
                        <a:cs typeface="Times New Roman"/>
                      </a:endParaRPr>
                    </a:p>
                  </a:txBody>
                  <a:tcPr marL="6607" marR="6607" marT="6607"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solidFill>
                  </a:tcPr>
                </a:tc>
                <a:tc>
                  <a:txBody>
                    <a:bodyPr/>
                    <a:lstStyle/>
                    <a:p>
                      <a:pPr marL="0" marR="0" algn="ctr">
                        <a:spcBef>
                          <a:spcPts val="0"/>
                        </a:spcBef>
                        <a:spcAft>
                          <a:spcPts val="0"/>
                        </a:spcAft>
                      </a:pPr>
                      <a:r>
                        <a:rPr lang="zh-CN" altLang="en-US" sz="1400" b="1" dirty="0" smtClean="0">
                          <a:solidFill>
                            <a:schemeClr val="bg1"/>
                          </a:solidFill>
                          <a:latin typeface="Candara" pitchFamily="34" charset="0"/>
                          <a:ea typeface="SimSun"/>
                          <a:cs typeface="Times New Roman"/>
                        </a:rPr>
                        <a:t>英国</a:t>
                      </a:r>
                      <a:endParaRPr lang="en-US" sz="1400" b="1" dirty="0">
                        <a:solidFill>
                          <a:schemeClr val="bg1"/>
                        </a:solidFill>
                        <a:latin typeface="Candara" pitchFamily="34" charset="0"/>
                        <a:ea typeface="SimSun"/>
                        <a:cs typeface="Times New Roman"/>
                      </a:endParaRPr>
                    </a:p>
                  </a:txBody>
                  <a:tcPr marL="6607" marR="6607" marT="6607"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solidFill>
                  </a:tcPr>
                </a:tc>
                <a:tc>
                  <a:txBody>
                    <a:bodyPr/>
                    <a:lstStyle/>
                    <a:p>
                      <a:pPr marL="0" marR="0" algn="ctr" defTabSz="914400" rtl="0" eaLnBrk="1" latinLnBrk="0" hangingPunct="1">
                        <a:spcBef>
                          <a:spcPts val="0"/>
                        </a:spcBef>
                        <a:spcAft>
                          <a:spcPts val="0"/>
                        </a:spcAft>
                      </a:pPr>
                      <a:r>
                        <a:rPr lang="zh-CN" altLang="en-US" sz="1400" b="1" kern="1200" dirty="0" smtClean="0">
                          <a:solidFill>
                            <a:schemeClr val="bg1"/>
                          </a:solidFill>
                          <a:latin typeface="Candara" pitchFamily="34" charset="0"/>
                          <a:ea typeface="SimSun"/>
                          <a:cs typeface="Times New Roman"/>
                        </a:rPr>
                        <a:t>美国</a:t>
                      </a:r>
                      <a:endParaRPr lang="en-US" sz="1400" b="1" kern="1200" dirty="0">
                        <a:solidFill>
                          <a:schemeClr val="bg1"/>
                        </a:solidFill>
                        <a:latin typeface="Candara" pitchFamily="34" charset="0"/>
                        <a:ea typeface="SimSun"/>
                        <a:cs typeface="Times New Roman"/>
                      </a:endParaRPr>
                    </a:p>
                  </a:txBody>
                  <a:tcPr marL="6607" marR="6607" marT="6607"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solidFill>
                  </a:tcPr>
                </a:tc>
              </a:tr>
              <a:tr h="307810">
                <a:tc rowSpan="2">
                  <a:txBody>
                    <a:bodyPr/>
                    <a:lstStyle/>
                    <a:p>
                      <a:pPr marL="0" marR="0" algn="ctr">
                        <a:spcBef>
                          <a:spcPts val="0"/>
                        </a:spcBef>
                        <a:spcAft>
                          <a:spcPts val="0"/>
                        </a:spcAft>
                      </a:pPr>
                      <a:r>
                        <a:rPr lang="zh-CN" altLang="en-US" sz="1400" b="1" dirty="0" smtClean="0">
                          <a:latin typeface="Candara" pitchFamily="34" charset="0"/>
                          <a:ea typeface="SimSun"/>
                          <a:cs typeface="Times New Roman"/>
                        </a:rPr>
                        <a:t>购买成本</a:t>
                      </a:r>
                      <a:endParaRPr lang="en-US" sz="1400" b="1" dirty="0">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algn="ctr" rtl="0" eaLnBrk="1" latinLnBrk="0" hangingPunct="1">
                        <a:spcBef>
                          <a:spcPts val="0"/>
                        </a:spcBef>
                        <a:spcAft>
                          <a:spcPts val="0"/>
                        </a:spcAft>
                      </a:pPr>
                      <a:r>
                        <a:rPr kumimoji="0" lang="zh-CN" altLang="en-US" sz="1400" b="1" kern="1200" baseline="0" dirty="0" smtClean="0">
                          <a:solidFill>
                            <a:schemeClr val="tx1"/>
                          </a:solidFill>
                          <a:latin typeface="Candara" pitchFamily="34" charset="0"/>
                          <a:ea typeface="SimSun"/>
                          <a:cs typeface="Times New Roman"/>
                        </a:rPr>
                        <a:t>买方印花税</a:t>
                      </a:r>
                      <a:endParaRPr kumimoji="0" lang="en-US" sz="1400" b="1" kern="1200" baseline="0" dirty="0">
                        <a:solidFill>
                          <a:schemeClr val="tx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algn="ctr" rtl="0" eaLnBrk="1" latinLnBrk="0" hangingPunct="1">
                        <a:spcBef>
                          <a:spcPts val="0"/>
                        </a:spcBef>
                        <a:spcAft>
                          <a:spcPts val="0"/>
                        </a:spcAft>
                      </a:pPr>
                      <a:r>
                        <a:rPr kumimoji="0" lang="en-US" sz="1400" b="1" kern="1200" baseline="0" dirty="0" smtClean="0">
                          <a:solidFill>
                            <a:schemeClr val="tx1"/>
                          </a:solidFill>
                          <a:latin typeface="Candara" pitchFamily="34" charset="0"/>
                          <a:ea typeface="SimSun"/>
                          <a:cs typeface="Times New Roman"/>
                        </a:rPr>
                        <a:t>3% </a:t>
                      </a:r>
                      <a:r>
                        <a:rPr kumimoji="0" lang="en-US" sz="1400" b="1" kern="1200" baseline="30000" dirty="0" smtClean="0">
                          <a:solidFill>
                            <a:schemeClr val="tx1"/>
                          </a:solidFill>
                          <a:latin typeface="Candara" pitchFamily="34" charset="0"/>
                          <a:ea typeface="SimSun"/>
                          <a:cs typeface="Times New Roman"/>
                        </a:rPr>
                        <a:t>p</a:t>
                      </a:r>
                      <a:endParaRPr kumimoji="0" lang="en-US" sz="1400" b="1" kern="1200" baseline="30000" dirty="0">
                        <a:solidFill>
                          <a:schemeClr val="tx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ndara" pitchFamily="34" charset="0"/>
                          <a:ea typeface="宋体" pitchFamily="2" charset="-122"/>
                          <a:cs typeface="Times New Roman" pitchFamily="18" charset="0"/>
                        </a:rPr>
                        <a:t>1.25 – 5.5%</a:t>
                      </a:r>
                    </a:p>
                  </a:txBody>
                  <a:tcPr marL="6607" marR="6607" marT="6607"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rowSpan="2">
                  <a:txBody>
                    <a:bodyPr/>
                    <a:lstStyle/>
                    <a:p>
                      <a:pPr marL="0" marR="0" algn="ctr">
                        <a:spcBef>
                          <a:spcPts val="0"/>
                        </a:spcBef>
                        <a:spcAft>
                          <a:spcPts val="0"/>
                        </a:spcAft>
                      </a:pPr>
                      <a:r>
                        <a:rPr lang="en-US" sz="1400" b="1" dirty="0" smtClean="0">
                          <a:latin typeface="Candara" pitchFamily="34" charset="0"/>
                          <a:ea typeface="SimSun"/>
                          <a:cs typeface="Times New Roman"/>
                        </a:rPr>
                        <a:t>0 - 15%</a:t>
                      </a:r>
                      <a:r>
                        <a:rPr kumimoji="0" lang="en-US" sz="1400" b="1" kern="1200" baseline="30000" dirty="0" smtClean="0">
                          <a:solidFill>
                            <a:schemeClr val="tx1"/>
                          </a:solidFill>
                          <a:latin typeface="Candara" pitchFamily="34" charset="0"/>
                          <a:ea typeface="SimSun"/>
                          <a:cs typeface="Times New Roman"/>
                        </a:rPr>
                        <a:t>p</a:t>
                      </a:r>
                      <a:endParaRPr lang="en-US" sz="1400" b="1" dirty="0">
                        <a:latin typeface="Candara" pitchFamily="34" charset="0"/>
                        <a:ea typeface="SimSun"/>
                        <a:cs typeface="Times New Roman"/>
                      </a:endParaRPr>
                    </a:p>
                  </a:txBody>
                  <a:tcPr marL="6607" marR="6607" marT="6607"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rowSpan="2">
                  <a:txBody>
                    <a:bodyPr/>
                    <a:lstStyle/>
                    <a:p>
                      <a:pPr marL="0" marR="0" algn="ctr">
                        <a:spcBef>
                          <a:spcPts val="0"/>
                        </a:spcBef>
                        <a:spcAft>
                          <a:spcPts val="0"/>
                        </a:spcAft>
                      </a:pPr>
                      <a:r>
                        <a:rPr lang="en-US" sz="1400" b="1" dirty="0" smtClean="0">
                          <a:latin typeface="Candara" pitchFamily="34" charset="0"/>
                          <a:ea typeface="SimSun"/>
                          <a:cs typeface="Times New Roman"/>
                        </a:rPr>
                        <a:t>3 - 5%</a:t>
                      </a:r>
                      <a:r>
                        <a:rPr kumimoji="0" lang="en-US" sz="1400" b="1" kern="1200" baseline="30000" dirty="0" smtClean="0">
                          <a:solidFill>
                            <a:schemeClr val="tx1"/>
                          </a:solidFill>
                          <a:latin typeface="Candara" pitchFamily="34" charset="0"/>
                          <a:ea typeface="SimSun"/>
                          <a:cs typeface="Times New Roman"/>
                        </a:rPr>
                        <a:t>p</a:t>
                      </a:r>
                      <a:endParaRPr lang="en-US" sz="1400" b="1" dirty="0">
                        <a:latin typeface="Candara" pitchFamily="34" charset="0"/>
                        <a:ea typeface="SimSun"/>
                        <a:cs typeface="Times New Roman"/>
                      </a:endParaRPr>
                    </a:p>
                  </a:txBody>
                  <a:tcPr marL="6607" marR="6607" marT="6607"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r>
              <a:tr h="307810">
                <a:tc vMerge="1">
                  <a:txBody>
                    <a:bodyPr/>
                    <a:lstStyle/>
                    <a:p>
                      <a:endParaRPr lang="en-US"/>
                    </a:p>
                  </a:txBody>
                  <a:tcPr/>
                </a:tc>
                <a:tc>
                  <a:txBody>
                    <a:bodyPr/>
                    <a:lstStyle/>
                    <a:p>
                      <a:pPr marL="0" marR="0" algn="ctr" rtl="0" eaLnBrk="1" latinLnBrk="0" hangingPunct="1">
                        <a:spcBef>
                          <a:spcPts val="0"/>
                        </a:spcBef>
                        <a:spcAft>
                          <a:spcPts val="0"/>
                        </a:spcAft>
                      </a:pPr>
                      <a:r>
                        <a:rPr kumimoji="0" lang="zh-CN" altLang="en-US" sz="1400" b="1" kern="1200" baseline="0" dirty="0" smtClean="0">
                          <a:solidFill>
                            <a:schemeClr val="tx1"/>
                          </a:solidFill>
                          <a:latin typeface="Candara" pitchFamily="34" charset="0"/>
                          <a:ea typeface="SimSun"/>
                          <a:cs typeface="Times New Roman"/>
                        </a:rPr>
                        <a:t>额外买方印花税</a:t>
                      </a:r>
                      <a:endParaRPr kumimoji="0" lang="en-US" sz="1400" b="1" kern="1200" baseline="0" dirty="0">
                        <a:solidFill>
                          <a:schemeClr val="tx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algn="ctr" rtl="0" eaLnBrk="1" latinLnBrk="0" hangingPunct="1">
                        <a:spcBef>
                          <a:spcPts val="0"/>
                        </a:spcBef>
                        <a:spcAft>
                          <a:spcPts val="0"/>
                        </a:spcAft>
                      </a:pPr>
                      <a:r>
                        <a:rPr kumimoji="0" lang="en-US" sz="1400" b="1" kern="1200" baseline="0" dirty="0" smtClean="0">
                          <a:solidFill>
                            <a:schemeClr val="tx1"/>
                          </a:solidFill>
                          <a:latin typeface="Candara" pitchFamily="34" charset="0"/>
                          <a:ea typeface="SimSun"/>
                          <a:cs typeface="Times New Roman"/>
                        </a:rPr>
                        <a:t>15% </a:t>
                      </a:r>
                      <a:r>
                        <a:rPr kumimoji="0" lang="en-US" sz="1400" b="1" kern="1200" baseline="30000" dirty="0" smtClean="0">
                          <a:solidFill>
                            <a:schemeClr val="tx1"/>
                          </a:solidFill>
                          <a:latin typeface="Candara" pitchFamily="34" charset="0"/>
                          <a:ea typeface="SimSun"/>
                          <a:cs typeface="Times New Roman"/>
                        </a:rPr>
                        <a:t>p</a:t>
                      </a:r>
                      <a:endParaRPr kumimoji="0" lang="en-US" sz="1400" b="1" kern="1200" baseline="30000" dirty="0">
                        <a:solidFill>
                          <a:schemeClr val="tx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vMerge="1">
                  <a:txBody>
                    <a:bodyPr/>
                    <a:lstStyle/>
                    <a:p>
                      <a:endParaRPr lang="en-US"/>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r>
              <a:tr h="307810">
                <a:tc>
                  <a:txBody>
                    <a:bodyPr/>
                    <a:lstStyle/>
                    <a:p>
                      <a:pPr marL="0" marR="0" algn="ctr">
                        <a:spcBef>
                          <a:spcPts val="0"/>
                        </a:spcBef>
                        <a:spcAft>
                          <a:spcPts val="0"/>
                        </a:spcAft>
                      </a:pPr>
                      <a:r>
                        <a:rPr lang="zh-CN" altLang="en-US" sz="1400" b="1" dirty="0" smtClean="0">
                          <a:latin typeface="Candara" pitchFamily="34" charset="0"/>
                          <a:ea typeface="SimSun"/>
                          <a:cs typeface="Times New Roman"/>
                        </a:rPr>
                        <a:t>持有成本</a:t>
                      </a:r>
                      <a:endParaRPr lang="en-US" sz="1400" b="1" dirty="0">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kern="1200" baseline="0" dirty="0" smtClean="0">
                          <a:solidFill>
                            <a:schemeClr val="tx1"/>
                          </a:solidFill>
                          <a:latin typeface="Candara" pitchFamily="34" charset="0"/>
                          <a:ea typeface="SimSun"/>
                          <a:cs typeface="Times New Roman"/>
                        </a:rPr>
                        <a:t>至多年租金的</a:t>
                      </a:r>
                      <a:r>
                        <a:rPr kumimoji="0" lang="en-US" altLang="zh-CN" sz="1400" b="1" kern="1200" baseline="0" dirty="0" smtClean="0">
                          <a:solidFill>
                            <a:schemeClr val="tx1"/>
                          </a:solidFill>
                          <a:latin typeface="Candara" pitchFamily="34" charset="0"/>
                          <a:ea typeface="SimSun"/>
                          <a:cs typeface="Times New Roman"/>
                        </a:rPr>
                        <a:t>10% </a:t>
                      </a:r>
                      <a:endParaRPr kumimoji="0" lang="en-US" altLang="zh-CN" sz="1400" b="1" kern="1200" baseline="30000" dirty="0" smtClean="0">
                        <a:solidFill>
                          <a:schemeClr val="tx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a:txBody>
                    <a:bodyPr/>
                    <a:lstStyle/>
                    <a:p>
                      <a:pPr marL="0" marR="0" algn="ctr">
                        <a:spcBef>
                          <a:spcPts val="0"/>
                        </a:spcBef>
                        <a:spcAft>
                          <a:spcPts val="0"/>
                        </a:spcAft>
                      </a:pPr>
                      <a:r>
                        <a:rPr lang="en-US" sz="1400" b="1" dirty="0" smtClean="0">
                          <a:latin typeface="Candara" pitchFamily="34" charset="0"/>
                          <a:ea typeface="SimSun"/>
                          <a:cs typeface="Times New Roman"/>
                        </a:rPr>
                        <a:t>1.6%</a:t>
                      </a:r>
                      <a:r>
                        <a:rPr lang="en-US" sz="1400" b="1" baseline="0" dirty="0" smtClean="0">
                          <a:latin typeface="Candara" pitchFamily="34" charset="0"/>
                          <a:ea typeface="SimSun"/>
                          <a:cs typeface="Times New Roman"/>
                        </a:rPr>
                        <a:t> - 2%</a:t>
                      </a:r>
                      <a:r>
                        <a:rPr kumimoji="0" lang="en-US" sz="1400" b="1" kern="1200" baseline="0" dirty="0" smtClean="0">
                          <a:solidFill>
                            <a:schemeClr val="tx1"/>
                          </a:solidFill>
                          <a:latin typeface="Candara" pitchFamily="34" charset="0"/>
                          <a:ea typeface="SimSun"/>
                          <a:cs typeface="Times New Roman"/>
                        </a:rPr>
                        <a:t> </a:t>
                      </a:r>
                      <a:r>
                        <a:rPr kumimoji="0" lang="en-US" sz="1400" b="1" strike="noStrike" kern="1200" baseline="30000" dirty="0" smtClean="0">
                          <a:solidFill>
                            <a:schemeClr val="tx1"/>
                          </a:solidFill>
                          <a:latin typeface="Candara" pitchFamily="34" charset="0"/>
                          <a:ea typeface="SimSun"/>
                          <a:cs typeface="Times New Roman"/>
                        </a:rPr>
                        <a:t>p</a:t>
                      </a:r>
                      <a:endParaRPr lang="en-US" sz="1400" b="1" dirty="0">
                        <a:latin typeface="Candara" pitchFamily="34" charset="0"/>
                        <a:ea typeface="SimSun"/>
                        <a:cs typeface="Times New Roman"/>
                      </a:endParaRPr>
                    </a:p>
                  </a:txBody>
                  <a:tcPr marL="6607" marR="6607" marT="6607"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0"/>
                        </a:spcAft>
                      </a:pPr>
                      <a:r>
                        <a:rPr kumimoji="0" lang="zh-CN" altLang="en-US" sz="1400" b="1" kern="1200" baseline="0" dirty="0" smtClean="0">
                          <a:solidFill>
                            <a:schemeClr val="tx1"/>
                          </a:solidFill>
                          <a:latin typeface="Candara" pitchFamily="34" charset="0"/>
                          <a:ea typeface="SimSun"/>
                          <a:cs typeface="Times New Roman"/>
                        </a:rPr>
                        <a:t>无</a:t>
                      </a:r>
                      <a:endParaRPr kumimoji="0" lang="en-US" sz="1400" b="1" kern="1200" baseline="0" dirty="0">
                        <a:solidFill>
                          <a:schemeClr val="tx1"/>
                        </a:solidFill>
                        <a:latin typeface="Candara" pitchFamily="34" charset="0"/>
                        <a:ea typeface="SimSun"/>
                        <a:cs typeface="Times New Roman"/>
                      </a:endParaRPr>
                    </a:p>
                  </a:txBody>
                  <a:tcPr marL="6607" marR="6607" marT="6607"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0"/>
                        </a:spcAft>
                      </a:pPr>
                      <a:r>
                        <a:rPr lang="en-US" sz="1400" b="1" dirty="0" smtClean="0">
                          <a:solidFill>
                            <a:schemeClr val="tx1"/>
                          </a:solidFill>
                          <a:latin typeface="Candara" pitchFamily="34" charset="0"/>
                          <a:ea typeface="SimSun"/>
                          <a:cs typeface="Times New Roman"/>
                        </a:rPr>
                        <a:t>0%</a:t>
                      </a:r>
                      <a:r>
                        <a:rPr lang="en-US" sz="1400" b="1" baseline="0" dirty="0" smtClean="0">
                          <a:solidFill>
                            <a:schemeClr val="tx1"/>
                          </a:solidFill>
                          <a:latin typeface="Candara" pitchFamily="34" charset="0"/>
                          <a:ea typeface="SimSun"/>
                          <a:cs typeface="Times New Roman"/>
                        </a:rPr>
                        <a:t> - 3% </a:t>
                      </a:r>
                      <a:r>
                        <a:rPr kumimoji="0" lang="en-US" sz="1400" b="1" kern="1200" baseline="30000" dirty="0" smtClean="0">
                          <a:solidFill>
                            <a:schemeClr val="tx1"/>
                          </a:solidFill>
                          <a:latin typeface="Candara" pitchFamily="34" charset="0"/>
                          <a:ea typeface="SimSun"/>
                          <a:cs typeface="Times New Roman"/>
                        </a:rPr>
                        <a:t>p</a:t>
                      </a:r>
                      <a:endParaRPr lang="en-US" sz="1400" b="1" dirty="0">
                        <a:solidFill>
                          <a:schemeClr val="tx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lumMod val="20000"/>
                        <a:lumOff val="80000"/>
                      </a:schemeClr>
                    </a:solidFill>
                  </a:tcPr>
                </a:tc>
              </a:tr>
              <a:tr h="307810">
                <a:tc>
                  <a:txBody>
                    <a:bodyPr/>
                    <a:lstStyle/>
                    <a:p>
                      <a:pPr marL="0" marR="0" algn="ctr">
                        <a:spcBef>
                          <a:spcPts val="0"/>
                        </a:spcBef>
                        <a:spcAft>
                          <a:spcPts val="0"/>
                        </a:spcAft>
                      </a:pPr>
                      <a:r>
                        <a:rPr lang="zh-CN" altLang="en-US" sz="1400" b="1" dirty="0" smtClean="0">
                          <a:latin typeface="Candara" pitchFamily="34" charset="0"/>
                          <a:ea typeface="SimSun"/>
                          <a:cs typeface="Times New Roman"/>
                        </a:rPr>
                        <a:t>租金收入税</a:t>
                      </a:r>
                      <a:endParaRPr lang="en-US" sz="1400" b="1" dirty="0">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marL="0" marR="0" algn="ctr">
                        <a:spcBef>
                          <a:spcPts val="0"/>
                        </a:spcBef>
                        <a:spcAft>
                          <a:spcPts val="0"/>
                        </a:spcAft>
                      </a:pPr>
                      <a:r>
                        <a:rPr kumimoji="0" lang="en-US" sz="1400" b="1" kern="1200" baseline="0" dirty="0">
                          <a:solidFill>
                            <a:schemeClr val="tx1"/>
                          </a:solidFill>
                          <a:latin typeface="Candara" pitchFamily="34" charset="0"/>
                          <a:ea typeface="SimSun"/>
                          <a:cs typeface="Times New Roman"/>
                        </a:rPr>
                        <a:t>20</a:t>
                      </a:r>
                      <a:r>
                        <a:rPr kumimoji="0" lang="en-US" sz="1400" b="1" kern="1200" baseline="0" dirty="0" smtClean="0">
                          <a:solidFill>
                            <a:schemeClr val="tx1"/>
                          </a:solidFill>
                          <a:latin typeface="Candara" pitchFamily="34" charset="0"/>
                          <a:ea typeface="SimSun"/>
                          <a:cs typeface="Times New Roman"/>
                        </a:rPr>
                        <a:t>%</a:t>
                      </a:r>
                      <a:endParaRPr kumimoji="0" lang="en-US" sz="1400" b="1" kern="1200" baseline="0" dirty="0">
                        <a:solidFill>
                          <a:schemeClr val="tx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a:txBody>
                    <a:bodyPr/>
                    <a:lstStyle/>
                    <a:p>
                      <a:pPr marL="0" marR="0" algn="ctr">
                        <a:spcBef>
                          <a:spcPts val="0"/>
                        </a:spcBef>
                        <a:spcAft>
                          <a:spcPts val="0"/>
                        </a:spcAft>
                      </a:pPr>
                      <a:r>
                        <a:rPr lang="en-US" sz="1400" b="1" dirty="0" smtClean="0">
                          <a:latin typeface="Candara" pitchFamily="34" charset="0"/>
                          <a:ea typeface="SimSun"/>
                          <a:cs typeface="Times New Roman"/>
                        </a:rPr>
                        <a:t>32.5%</a:t>
                      </a:r>
                      <a:r>
                        <a:rPr lang="en-US" sz="1400" b="1" baseline="0" dirty="0" smtClean="0">
                          <a:latin typeface="Candara" pitchFamily="34" charset="0"/>
                          <a:ea typeface="SimSun"/>
                          <a:cs typeface="Times New Roman"/>
                        </a:rPr>
                        <a:t> - 45</a:t>
                      </a:r>
                      <a:r>
                        <a:rPr lang="en-US" sz="1400" b="1" dirty="0" smtClean="0">
                          <a:latin typeface="Candara" pitchFamily="34" charset="0"/>
                          <a:ea typeface="SimSun"/>
                          <a:cs typeface="Times New Roman"/>
                        </a:rPr>
                        <a:t>%</a:t>
                      </a:r>
                      <a:endParaRPr lang="en-US" sz="1400" b="1" dirty="0">
                        <a:latin typeface="Candara" pitchFamily="34" charset="0"/>
                        <a:ea typeface="SimSun"/>
                        <a:cs typeface="Times New Roman"/>
                      </a:endParaRPr>
                    </a:p>
                  </a:txBody>
                  <a:tcPr marL="6607" marR="6607" marT="6607"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0"/>
                        </a:spcAft>
                      </a:pPr>
                      <a:r>
                        <a:rPr lang="en-US" sz="1400" b="1" dirty="0" smtClean="0">
                          <a:latin typeface="Candara" pitchFamily="34" charset="0"/>
                          <a:ea typeface="SimSun"/>
                          <a:cs typeface="Times New Roman"/>
                        </a:rPr>
                        <a:t>20 - 50% </a:t>
                      </a:r>
                      <a:endParaRPr lang="en-US" sz="1400" b="1" dirty="0">
                        <a:latin typeface="Candara" pitchFamily="34" charset="0"/>
                        <a:ea typeface="SimSun"/>
                        <a:cs typeface="Times New Roman"/>
                      </a:endParaRPr>
                    </a:p>
                  </a:txBody>
                  <a:tcPr marL="6607" marR="6607" marT="6607"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0"/>
                        </a:spcAft>
                      </a:pPr>
                      <a:r>
                        <a:rPr lang="en-US" sz="1400" b="1" dirty="0" smtClean="0">
                          <a:solidFill>
                            <a:schemeClr val="tx1"/>
                          </a:solidFill>
                          <a:latin typeface="Candara" pitchFamily="34" charset="0"/>
                          <a:ea typeface="SimSun"/>
                          <a:cs typeface="Times New Roman"/>
                        </a:rPr>
                        <a:t>30%</a:t>
                      </a:r>
                      <a:endParaRPr lang="en-US" sz="1400" b="1" dirty="0">
                        <a:solidFill>
                          <a:schemeClr val="tx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lumMod val="20000"/>
                        <a:lumOff val="80000"/>
                      </a:schemeClr>
                    </a:solidFill>
                  </a:tcPr>
                </a:tc>
              </a:tr>
              <a:tr h="307810">
                <a:tc rowSpan="4">
                  <a:txBody>
                    <a:bodyPr/>
                    <a:lstStyle/>
                    <a:p>
                      <a:pPr marL="0" marR="0" algn="ctr">
                        <a:spcBef>
                          <a:spcPts val="0"/>
                        </a:spcBef>
                        <a:spcAft>
                          <a:spcPts val="0"/>
                        </a:spcAft>
                      </a:pPr>
                      <a:r>
                        <a:rPr lang="zh-CN" altLang="en-US" sz="1400" b="1" dirty="0" smtClean="0">
                          <a:latin typeface="Candara" pitchFamily="34" charset="0"/>
                          <a:ea typeface="SimSun"/>
                          <a:cs typeface="Times New Roman"/>
                        </a:rPr>
                        <a:t>出售成本</a:t>
                      </a:r>
                      <a:endParaRPr lang="en-US" sz="1400" b="1" dirty="0">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algn="ctr" rtl="0" eaLnBrk="1" latinLnBrk="0" hangingPunct="1">
                        <a:spcBef>
                          <a:spcPts val="0"/>
                        </a:spcBef>
                        <a:spcAft>
                          <a:spcPts val="0"/>
                        </a:spcAft>
                      </a:pPr>
                      <a:r>
                        <a:rPr kumimoji="0" lang="zh-CN" altLang="en-US" sz="1400" b="1" kern="1200" baseline="0" dirty="0" smtClean="0">
                          <a:solidFill>
                            <a:schemeClr val="tx1"/>
                          </a:solidFill>
                          <a:latin typeface="Candara" pitchFamily="34" charset="0"/>
                          <a:ea typeface="SimSun"/>
                          <a:cs typeface="Times New Roman"/>
                        </a:rPr>
                        <a:t>持有一年</a:t>
                      </a:r>
                      <a:endParaRPr kumimoji="0" lang="en-US" sz="1400" b="1" kern="1200" baseline="0" dirty="0" smtClean="0">
                        <a:solidFill>
                          <a:schemeClr val="tx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kern="1200" baseline="0" dirty="0" smtClean="0">
                          <a:solidFill>
                            <a:schemeClr val="tx1"/>
                          </a:solidFill>
                          <a:latin typeface="Candara" pitchFamily="34" charset="0"/>
                          <a:ea typeface="SimSun"/>
                          <a:cs typeface="Times New Roman"/>
                        </a:rPr>
                        <a:t>16% </a:t>
                      </a:r>
                      <a:r>
                        <a:rPr kumimoji="0" lang="en-US" sz="1400" b="1" kern="1200" baseline="30000" dirty="0" smtClean="0">
                          <a:solidFill>
                            <a:schemeClr val="tx1"/>
                          </a:solidFill>
                          <a:latin typeface="Candara" pitchFamily="34" charset="0"/>
                          <a:ea typeface="SimSun"/>
                          <a:cs typeface="Times New Roman"/>
                        </a:rPr>
                        <a:t>p</a:t>
                      </a: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4">
                  <a:txBody>
                    <a:bodyPr/>
                    <a:lstStyle/>
                    <a:p>
                      <a:pPr marL="0" marR="0" algn="ctr">
                        <a:spcBef>
                          <a:spcPts val="0"/>
                        </a:spcBef>
                        <a:spcAft>
                          <a:spcPts val="0"/>
                        </a:spcAft>
                      </a:pPr>
                      <a:r>
                        <a:rPr lang="en-US" sz="1400" b="1" dirty="0" smtClean="0">
                          <a:latin typeface="Candara" pitchFamily="34" charset="0"/>
                          <a:ea typeface="SimSun"/>
                          <a:cs typeface="Times New Roman"/>
                        </a:rPr>
                        <a:t>1.2% - 7%</a:t>
                      </a:r>
                      <a:r>
                        <a:rPr lang="en-US" sz="1400" b="1" baseline="0" dirty="0" smtClean="0">
                          <a:latin typeface="Candara" pitchFamily="34" charset="0"/>
                          <a:ea typeface="SimSun"/>
                          <a:cs typeface="Times New Roman"/>
                        </a:rPr>
                        <a:t> </a:t>
                      </a:r>
                      <a:r>
                        <a:rPr lang="en-US" altLang="zh-TW" sz="1400" b="1" baseline="30000" dirty="0" smtClean="0">
                          <a:latin typeface="Candara" pitchFamily="34" charset="0"/>
                          <a:ea typeface="SimSun"/>
                          <a:cs typeface="Times New Roman"/>
                        </a:rPr>
                        <a:t>s</a:t>
                      </a:r>
                      <a:endParaRPr lang="en-US" sz="1400" b="1" dirty="0">
                        <a:latin typeface="Candara" pitchFamily="34" charset="0"/>
                        <a:ea typeface="SimSun"/>
                        <a:cs typeface="Times New Roman"/>
                      </a:endParaRPr>
                    </a:p>
                  </a:txBody>
                  <a:tcPr marL="6607" marR="6607" marT="6607"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4">
                  <a:txBody>
                    <a:bodyPr/>
                    <a:lstStyle/>
                    <a:p>
                      <a:pPr marL="0" marR="0" algn="ctr">
                        <a:spcBef>
                          <a:spcPts val="0"/>
                        </a:spcBef>
                        <a:spcAft>
                          <a:spcPts val="0"/>
                        </a:spcAft>
                      </a:pPr>
                      <a:r>
                        <a:rPr kumimoji="0" lang="zh-CN" altLang="en-US" sz="1400" b="1" kern="1200" baseline="0" dirty="0" smtClean="0">
                          <a:solidFill>
                            <a:schemeClr val="tx1"/>
                          </a:solidFill>
                          <a:latin typeface="Candara" pitchFamily="34" charset="0"/>
                          <a:ea typeface="SimSun"/>
                          <a:cs typeface="Times New Roman"/>
                        </a:rPr>
                        <a:t>无</a:t>
                      </a:r>
                      <a:endParaRPr kumimoji="0" lang="en-US" sz="1400" b="1" kern="1200" baseline="0" dirty="0">
                        <a:solidFill>
                          <a:schemeClr val="tx1"/>
                        </a:solidFill>
                        <a:latin typeface="Candara" pitchFamily="34" charset="0"/>
                        <a:ea typeface="SimSun"/>
                        <a:cs typeface="Times New Roman"/>
                      </a:endParaRPr>
                    </a:p>
                  </a:txBody>
                  <a:tcPr marL="6607" marR="6607" marT="6607"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4">
                  <a:txBody>
                    <a:bodyPr/>
                    <a:lstStyle/>
                    <a:p>
                      <a:pPr marL="0" marR="0" algn="ctr">
                        <a:spcBef>
                          <a:spcPts val="0"/>
                        </a:spcBef>
                        <a:spcAft>
                          <a:spcPts val="0"/>
                        </a:spcAft>
                      </a:pPr>
                      <a:r>
                        <a:rPr kumimoji="0" lang="zh-CN" altLang="en-US" sz="1400" b="1" kern="1200" baseline="0" dirty="0" smtClean="0">
                          <a:solidFill>
                            <a:schemeClr val="tx1"/>
                          </a:solidFill>
                          <a:latin typeface="Candara" pitchFamily="34" charset="0"/>
                          <a:ea typeface="SimSun"/>
                          <a:cs typeface="Times New Roman"/>
                        </a:rPr>
                        <a:t>无</a:t>
                      </a:r>
                      <a:endParaRPr kumimoji="0" lang="en-US" sz="1400" b="1" kern="1200" baseline="0" dirty="0">
                        <a:solidFill>
                          <a:schemeClr val="tx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307810">
                <a:tc vMerge="1">
                  <a:txBody>
                    <a:bodyPr/>
                    <a:lstStyle/>
                    <a:p>
                      <a:endParaRPr lang="en-US"/>
                    </a:p>
                  </a:txBody>
                  <a:tcPr/>
                </a:tc>
                <a:tc>
                  <a:txBody>
                    <a:bodyPr/>
                    <a:lstStyle/>
                    <a:p>
                      <a:pPr marL="0" marR="0" algn="ctr" rtl="0" eaLnBrk="1" latinLnBrk="0" hangingPunct="1">
                        <a:spcBef>
                          <a:spcPts val="0"/>
                        </a:spcBef>
                        <a:spcAft>
                          <a:spcPts val="0"/>
                        </a:spcAft>
                      </a:pPr>
                      <a:r>
                        <a:rPr kumimoji="0" lang="zh-CN" altLang="en-US" sz="1400" b="1" kern="1200" baseline="0" dirty="0" smtClean="0">
                          <a:solidFill>
                            <a:schemeClr val="tx1"/>
                          </a:solidFill>
                          <a:latin typeface="Candara" pitchFamily="34" charset="0"/>
                          <a:ea typeface="SimSun"/>
                          <a:cs typeface="Times New Roman"/>
                        </a:rPr>
                        <a:t>持有二年</a:t>
                      </a:r>
                      <a:endParaRPr kumimoji="0" lang="en-US" sz="1400" b="1" kern="1200" baseline="0" dirty="0" smtClean="0">
                        <a:solidFill>
                          <a:schemeClr val="tx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kern="1200" baseline="0" dirty="0" smtClean="0">
                          <a:solidFill>
                            <a:schemeClr val="tx1"/>
                          </a:solidFill>
                          <a:latin typeface="Candara" pitchFamily="34" charset="0"/>
                          <a:ea typeface="SimSun"/>
                          <a:cs typeface="Times New Roman"/>
                        </a:rPr>
                        <a:t>12% </a:t>
                      </a:r>
                      <a:r>
                        <a:rPr kumimoji="0" lang="en-US" sz="1400" b="1" kern="1200" baseline="30000" dirty="0" smtClean="0">
                          <a:solidFill>
                            <a:schemeClr val="tx1"/>
                          </a:solidFill>
                          <a:latin typeface="Candara" pitchFamily="34" charset="0"/>
                          <a:ea typeface="SimSun"/>
                          <a:cs typeface="Times New Roman"/>
                        </a:rPr>
                        <a:t>p</a:t>
                      </a: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tc vMerge="1">
                  <a:txBody>
                    <a:bodyPr/>
                    <a:lstStyle/>
                    <a:p>
                      <a:endParaRPr lang="en-US"/>
                    </a:p>
                  </a:txBody>
                  <a:tcPr/>
                </a:tc>
                <a:tc vMerge="1">
                  <a:txBody>
                    <a:bodyPr/>
                    <a:lstStyle/>
                    <a:p>
                      <a:endParaRPr lang="en-US"/>
                    </a:p>
                  </a:txBody>
                  <a:tcPr/>
                </a:tc>
              </a:tr>
              <a:tr h="307810">
                <a:tc vMerge="1">
                  <a:txBody>
                    <a:bodyPr/>
                    <a:lstStyle/>
                    <a:p>
                      <a:endParaRPr lang="en-US"/>
                    </a:p>
                  </a:txBody>
                  <a:tcPr/>
                </a:tc>
                <a:tc>
                  <a:txBody>
                    <a:bodyPr/>
                    <a:lstStyle/>
                    <a:p>
                      <a:pPr marL="0" marR="0" algn="ctr" rtl="0" eaLnBrk="1" latinLnBrk="0" hangingPunct="1">
                        <a:spcBef>
                          <a:spcPts val="0"/>
                        </a:spcBef>
                        <a:spcAft>
                          <a:spcPts val="0"/>
                        </a:spcAft>
                      </a:pPr>
                      <a:r>
                        <a:rPr kumimoji="0" lang="zh-CN" altLang="en-US" sz="1400" b="1" kern="1200" baseline="0" dirty="0" smtClean="0">
                          <a:solidFill>
                            <a:schemeClr val="tx1"/>
                          </a:solidFill>
                          <a:latin typeface="Candara" pitchFamily="34" charset="0"/>
                          <a:ea typeface="SimSun"/>
                          <a:cs typeface="Times New Roman"/>
                        </a:rPr>
                        <a:t>持有三年</a:t>
                      </a:r>
                      <a:endParaRPr kumimoji="0" lang="en-US" sz="1400" b="1" kern="1200" baseline="0" dirty="0" smtClean="0">
                        <a:solidFill>
                          <a:schemeClr val="tx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kern="1200" baseline="0" dirty="0" smtClean="0">
                          <a:solidFill>
                            <a:schemeClr val="tx1"/>
                          </a:solidFill>
                          <a:latin typeface="Candara" pitchFamily="34" charset="0"/>
                          <a:ea typeface="SimSun"/>
                          <a:cs typeface="Times New Roman"/>
                        </a:rPr>
                        <a:t>8% </a:t>
                      </a:r>
                      <a:r>
                        <a:rPr kumimoji="0" lang="en-US" sz="1400" b="1" kern="1200" baseline="30000" dirty="0" smtClean="0">
                          <a:solidFill>
                            <a:schemeClr val="tx1"/>
                          </a:solidFill>
                          <a:latin typeface="Candara" pitchFamily="34" charset="0"/>
                          <a:ea typeface="SimSun"/>
                          <a:cs typeface="Times New Roman"/>
                        </a:rPr>
                        <a:t>p</a:t>
                      </a: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tc vMerge="1">
                  <a:txBody>
                    <a:bodyPr/>
                    <a:lstStyle/>
                    <a:p>
                      <a:endParaRPr lang="en-US"/>
                    </a:p>
                  </a:txBody>
                  <a:tcPr/>
                </a:tc>
                <a:tc vMerge="1">
                  <a:txBody>
                    <a:bodyPr/>
                    <a:lstStyle/>
                    <a:p>
                      <a:endParaRPr lang="en-US"/>
                    </a:p>
                  </a:txBody>
                  <a:tcPr/>
                </a:tc>
              </a:tr>
              <a:tr h="307810">
                <a:tc vMerge="1">
                  <a:txBody>
                    <a:bodyPr/>
                    <a:lstStyle/>
                    <a:p>
                      <a:endParaRPr lang="en-US"/>
                    </a:p>
                  </a:txBody>
                  <a:tcPr/>
                </a:tc>
                <a:tc>
                  <a:txBody>
                    <a:bodyPr/>
                    <a:lstStyle/>
                    <a:p>
                      <a:pPr marL="0" marR="0" algn="ctr" rtl="0" eaLnBrk="1" latinLnBrk="0" hangingPunct="1">
                        <a:spcBef>
                          <a:spcPts val="0"/>
                        </a:spcBef>
                        <a:spcAft>
                          <a:spcPts val="0"/>
                        </a:spcAft>
                      </a:pPr>
                      <a:r>
                        <a:rPr kumimoji="0" lang="zh-CN" altLang="en-US" sz="1400" b="1" kern="1200" baseline="0" dirty="0" smtClean="0">
                          <a:solidFill>
                            <a:schemeClr val="tx1"/>
                          </a:solidFill>
                          <a:latin typeface="Candara" pitchFamily="34" charset="0"/>
                          <a:ea typeface="SimSun"/>
                          <a:cs typeface="Times New Roman"/>
                        </a:rPr>
                        <a:t>持有四年</a:t>
                      </a:r>
                      <a:endParaRPr kumimoji="0" lang="en-US" sz="1400" b="1" kern="1200" baseline="0" dirty="0" smtClean="0">
                        <a:solidFill>
                          <a:schemeClr val="tx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kern="1200" baseline="0" dirty="0" smtClean="0">
                          <a:solidFill>
                            <a:schemeClr val="tx1"/>
                          </a:solidFill>
                          <a:latin typeface="Candara" pitchFamily="34" charset="0"/>
                          <a:ea typeface="SimSun"/>
                          <a:cs typeface="Times New Roman"/>
                        </a:rPr>
                        <a:t>4% </a:t>
                      </a:r>
                      <a:r>
                        <a:rPr kumimoji="0" lang="en-US" sz="1400" b="1" kern="1200" baseline="30000" dirty="0" smtClean="0">
                          <a:solidFill>
                            <a:schemeClr val="tx1"/>
                          </a:solidFill>
                          <a:latin typeface="Candara" pitchFamily="34" charset="0"/>
                          <a:ea typeface="SimSun"/>
                          <a:cs typeface="Times New Roman"/>
                        </a:rPr>
                        <a:t>p</a:t>
                      </a: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tc vMerge="1">
                  <a:txBody>
                    <a:bodyPr/>
                    <a:lstStyle/>
                    <a:p>
                      <a:endParaRPr lang="en-US"/>
                    </a:p>
                  </a:txBody>
                  <a:tcPr/>
                </a:tc>
                <a:tc vMerge="1">
                  <a:txBody>
                    <a:bodyPr/>
                    <a:lstStyle/>
                    <a:p>
                      <a:endParaRPr lang="en-US"/>
                    </a:p>
                  </a:txBody>
                  <a:tcPr/>
                </a:tc>
              </a:tr>
              <a:tr h="377257">
                <a:tc>
                  <a:txBody>
                    <a:bodyPr/>
                    <a:lstStyle/>
                    <a:p>
                      <a:pPr marL="0" marR="0" algn="ctr">
                        <a:spcBef>
                          <a:spcPts val="0"/>
                        </a:spcBef>
                        <a:spcAft>
                          <a:spcPts val="0"/>
                        </a:spcAft>
                      </a:pPr>
                      <a:r>
                        <a:rPr lang="zh-CN" altLang="en-US" sz="1400" b="1" dirty="0" smtClean="0">
                          <a:latin typeface="Candara" pitchFamily="34" charset="0"/>
                          <a:ea typeface="SimSun"/>
                          <a:cs typeface="Times New Roman"/>
                        </a:rPr>
                        <a:t>资本收益税</a:t>
                      </a:r>
                      <a:endParaRPr lang="en-US" sz="1400" b="1" dirty="0">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gridSpan="2">
                  <a:txBody>
                    <a:bodyPr/>
                    <a:lstStyle/>
                    <a:p>
                      <a:pPr marL="0" marR="0" algn="ctr">
                        <a:spcBef>
                          <a:spcPts val="0"/>
                        </a:spcBef>
                        <a:spcAft>
                          <a:spcPts val="0"/>
                        </a:spcAft>
                      </a:pPr>
                      <a:r>
                        <a:rPr kumimoji="0" lang="zh-CN" altLang="en-US" sz="1400" b="1" kern="1200" baseline="0" dirty="0" smtClean="0">
                          <a:solidFill>
                            <a:schemeClr val="tx1"/>
                          </a:solidFill>
                          <a:latin typeface="Candara" pitchFamily="34" charset="0"/>
                          <a:ea typeface="SimSun"/>
                          <a:cs typeface="Times New Roman"/>
                        </a:rPr>
                        <a:t>无</a:t>
                      </a:r>
                      <a:endParaRPr kumimoji="0" lang="en-US" sz="1400" b="1" kern="1200" baseline="0" dirty="0">
                        <a:solidFill>
                          <a:schemeClr val="tx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marL="0" marR="0" algn="ctr">
                        <a:spcBef>
                          <a:spcPts val="0"/>
                        </a:spcBef>
                        <a:spcAft>
                          <a:spcPts val="0"/>
                        </a:spcAft>
                      </a:pPr>
                      <a:r>
                        <a:rPr kumimoji="0" lang="en-US" sz="1400" b="1" kern="1200" baseline="0" dirty="0" smtClean="0">
                          <a:solidFill>
                            <a:schemeClr val="tx1"/>
                          </a:solidFill>
                          <a:latin typeface="Candara" pitchFamily="34" charset="0"/>
                          <a:ea typeface="SimSun"/>
                          <a:cs typeface="Times New Roman"/>
                        </a:rPr>
                        <a:t>32.5% - 45%</a:t>
                      </a:r>
                      <a:endParaRPr kumimoji="0" lang="en-US" sz="1400" b="1" kern="1200" baseline="0" dirty="0">
                        <a:solidFill>
                          <a:schemeClr val="tx1"/>
                        </a:solidFill>
                        <a:latin typeface="Candara" pitchFamily="34" charset="0"/>
                        <a:ea typeface="SimSun"/>
                        <a:cs typeface="Times New Roman"/>
                      </a:endParaRPr>
                    </a:p>
                  </a:txBody>
                  <a:tcPr marL="6607" marR="6607" marT="6607"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dirty="0" smtClean="0">
                          <a:latin typeface="Candara" pitchFamily="34" charset="0"/>
                          <a:ea typeface="SimSun"/>
                          <a:cs typeface="Times New Roman"/>
                        </a:rPr>
                        <a:t>10</a:t>
                      </a:r>
                      <a:r>
                        <a:rPr lang="en-US" sz="1400" b="1" baseline="0" dirty="0" smtClean="0">
                          <a:latin typeface="Candara" pitchFamily="34" charset="0"/>
                          <a:ea typeface="SimSun"/>
                          <a:cs typeface="Times New Roman"/>
                        </a:rPr>
                        <a:t> - </a:t>
                      </a:r>
                      <a:r>
                        <a:rPr lang="en-US" sz="1400" b="1" dirty="0" smtClean="0">
                          <a:latin typeface="Candara" pitchFamily="34" charset="0"/>
                          <a:ea typeface="SimSun"/>
                          <a:cs typeface="Times New Roman"/>
                        </a:rPr>
                        <a:t>28%</a:t>
                      </a:r>
                      <a:endParaRPr lang="en-US" sz="1400" b="1" dirty="0">
                        <a:latin typeface="Candara" pitchFamily="34" charset="0"/>
                        <a:ea typeface="SimSun"/>
                        <a:cs typeface="Times New Roman"/>
                      </a:endParaRPr>
                    </a:p>
                  </a:txBody>
                  <a:tcPr marL="6607" marR="6607" marT="6607"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dirty="0" smtClean="0">
                          <a:solidFill>
                            <a:schemeClr val="tx1"/>
                          </a:solidFill>
                          <a:latin typeface="Candara" pitchFamily="34" charset="0"/>
                          <a:ea typeface="SimSun"/>
                          <a:cs typeface="Times New Roman"/>
                        </a:rPr>
                        <a:t>0%-25% </a:t>
                      </a:r>
                      <a:endParaRPr lang="en-US" sz="1400" b="1" dirty="0">
                        <a:solidFill>
                          <a:schemeClr val="tx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643056">
                <a:tc>
                  <a:txBody>
                    <a:bodyPr/>
                    <a:lstStyle/>
                    <a:p>
                      <a:pPr marL="0" marR="0" algn="ctr">
                        <a:spcBef>
                          <a:spcPts val="0"/>
                        </a:spcBef>
                        <a:spcAft>
                          <a:spcPts val="0"/>
                        </a:spcAft>
                      </a:pPr>
                      <a:r>
                        <a:rPr lang="zh-CN" altLang="en-US" sz="1400" b="1" dirty="0" smtClean="0">
                          <a:latin typeface="Candara" pitchFamily="34" charset="0"/>
                          <a:ea typeface="SimSun"/>
                          <a:cs typeface="Times New Roman"/>
                        </a:rPr>
                        <a:t>遗产税</a:t>
                      </a:r>
                      <a:endParaRPr lang="en-US" sz="1400" b="1" dirty="0">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gridSpan="2">
                  <a:txBody>
                    <a:bodyPr/>
                    <a:lstStyle/>
                    <a:p>
                      <a:pPr marL="0" marR="0" algn="ctr">
                        <a:spcBef>
                          <a:spcPts val="0"/>
                        </a:spcBef>
                        <a:spcAft>
                          <a:spcPts val="0"/>
                        </a:spcAft>
                      </a:pPr>
                      <a:r>
                        <a:rPr kumimoji="0" lang="zh-CN" altLang="en-US" sz="1400" b="1" kern="1200" baseline="0" dirty="0" smtClean="0">
                          <a:solidFill>
                            <a:schemeClr val="tx1"/>
                          </a:solidFill>
                          <a:latin typeface="Candara" pitchFamily="34" charset="0"/>
                          <a:ea typeface="SimSun"/>
                          <a:cs typeface="Times New Roman"/>
                        </a:rPr>
                        <a:t>无</a:t>
                      </a:r>
                      <a:endParaRPr kumimoji="0" lang="en-US" sz="1400" b="1" kern="1200" baseline="0" dirty="0">
                        <a:solidFill>
                          <a:schemeClr val="tx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marL="0" marR="0" algn="ctr">
                        <a:spcBef>
                          <a:spcPts val="0"/>
                        </a:spcBef>
                        <a:spcAft>
                          <a:spcPts val="0"/>
                        </a:spcAft>
                      </a:pPr>
                      <a:r>
                        <a:rPr kumimoji="0" lang="zh-CN" altLang="en-US" sz="1400" b="1" kern="1200" baseline="0" dirty="0" smtClean="0">
                          <a:solidFill>
                            <a:schemeClr val="tx1"/>
                          </a:solidFill>
                          <a:latin typeface="Candara" pitchFamily="34" charset="0"/>
                          <a:ea typeface="SimSun"/>
                          <a:cs typeface="Times New Roman"/>
                        </a:rPr>
                        <a:t>无</a:t>
                      </a:r>
                      <a:endParaRPr kumimoji="0" lang="en-US" sz="1400" b="1" kern="1200" baseline="0" dirty="0">
                        <a:solidFill>
                          <a:schemeClr val="tx1"/>
                        </a:solidFill>
                        <a:latin typeface="Candara" pitchFamily="34" charset="0"/>
                        <a:ea typeface="SimSun"/>
                        <a:cs typeface="Times New Roman"/>
                      </a:endParaRPr>
                    </a:p>
                  </a:txBody>
                  <a:tcPr marL="6607" marR="6607" marT="6607"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kern="1200" dirty="0" smtClean="0">
                          <a:solidFill>
                            <a:schemeClr val="tx1"/>
                          </a:solidFill>
                          <a:latin typeface="Candara" pitchFamily="34" charset="0"/>
                          <a:ea typeface="SimSun"/>
                          <a:cs typeface="Times New Roman"/>
                        </a:rPr>
                        <a:t>£325,000</a:t>
                      </a:r>
                      <a:r>
                        <a:rPr kumimoji="0" lang="zh-CN" altLang="en-US" sz="1400" b="1" kern="1200" dirty="0" smtClean="0">
                          <a:solidFill>
                            <a:schemeClr val="tx1"/>
                          </a:solidFill>
                          <a:latin typeface="Candara" pitchFamily="34" charset="0"/>
                          <a:ea typeface="SimSun"/>
                          <a:cs typeface="Times New Roman"/>
                        </a:rPr>
                        <a:t>以上的房产为</a:t>
                      </a:r>
                      <a:r>
                        <a:rPr lang="en-US" sz="1400" b="1" dirty="0" smtClean="0">
                          <a:latin typeface="Candara" pitchFamily="34" charset="0"/>
                          <a:ea typeface="SimSun"/>
                          <a:cs typeface="Times New Roman"/>
                        </a:rPr>
                        <a:t>40</a:t>
                      </a:r>
                      <a:r>
                        <a:rPr kumimoji="0" lang="en-US" sz="1400" b="1" kern="1200" dirty="0" smtClean="0">
                          <a:solidFill>
                            <a:schemeClr val="tx1"/>
                          </a:solidFill>
                          <a:latin typeface="Candara" pitchFamily="34" charset="0"/>
                          <a:ea typeface="SimSun"/>
                          <a:cs typeface="Times New Roman"/>
                        </a:rPr>
                        <a:t>% </a:t>
                      </a:r>
                      <a:r>
                        <a:rPr kumimoji="0" lang="en-US" sz="1400" b="1" kern="1200" baseline="30000" dirty="0" smtClean="0">
                          <a:solidFill>
                            <a:schemeClr val="tx1"/>
                          </a:solidFill>
                          <a:latin typeface="Candara" pitchFamily="34" charset="0"/>
                          <a:ea typeface="SimSun"/>
                          <a:cs typeface="Times New Roman"/>
                        </a:rPr>
                        <a:t>p</a:t>
                      </a:r>
                      <a:r>
                        <a:rPr lang="en-US" sz="1400" b="1" dirty="0" smtClean="0">
                          <a:latin typeface="Candara" pitchFamily="34" charset="0"/>
                          <a:ea typeface="SimSun"/>
                          <a:cs typeface="Times New Roman"/>
                        </a:rPr>
                        <a:t> </a:t>
                      </a:r>
                      <a:endParaRPr kumimoji="0" lang="en-US" sz="1400" b="1" kern="1200" dirty="0" smtClean="0">
                        <a:solidFill>
                          <a:schemeClr val="tx1"/>
                        </a:solidFill>
                        <a:latin typeface="Candara" pitchFamily="34" charset="0"/>
                        <a:ea typeface="SimSun"/>
                        <a:cs typeface="Times New Roman"/>
                      </a:endParaRPr>
                    </a:p>
                  </a:txBody>
                  <a:tcPr marL="6607" marR="6607" marT="6607"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dirty="0" smtClean="0">
                          <a:solidFill>
                            <a:schemeClr val="tx1"/>
                          </a:solidFill>
                          <a:latin typeface="Candara" pitchFamily="34" charset="0"/>
                          <a:ea typeface="SimSun"/>
                          <a:cs typeface="Times New Roman"/>
                        </a:rPr>
                        <a:t>0%-35%</a:t>
                      </a:r>
                      <a:r>
                        <a:rPr kumimoji="0" lang="en-US" sz="1400" b="1" kern="1200" baseline="30000" dirty="0" smtClean="0">
                          <a:solidFill>
                            <a:schemeClr val="tx1"/>
                          </a:solidFill>
                          <a:latin typeface="Candara" pitchFamily="34" charset="0"/>
                          <a:ea typeface="SimSun"/>
                          <a:cs typeface="Times New Roman"/>
                        </a:rPr>
                        <a:t>p</a:t>
                      </a:r>
                      <a:endParaRPr lang="en-US" sz="1400" b="1" dirty="0">
                        <a:solidFill>
                          <a:schemeClr val="tx1"/>
                        </a:solidFill>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643056">
                <a:tc>
                  <a:txBody>
                    <a:bodyPr/>
                    <a:lstStyle/>
                    <a:p>
                      <a:pPr marL="0" marR="0" algn="ctr">
                        <a:spcBef>
                          <a:spcPts val="0"/>
                        </a:spcBef>
                        <a:spcAft>
                          <a:spcPts val="0"/>
                        </a:spcAft>
                      </a:pPr>
                      <a:r>
                        <a:rPr lang="zh-CN" altLang="en-US" sz="1400" b="1" dirty="0" smtClean="0">
                          <a:latin typeface="Candara" pitchFamily="34" charset="0"/>
                          <a:ea typeface="SimSun"/>
                          <a:cs typeface="Times New Roman"/>
                        </a:rPr>
                        <a:t>贷款利率</a:t>
                      </a:r>
                      <a:endParaRPr lang="en-US" sz="1400" b="1" dirty="0">
                        <a:latin typeface="Candara" pitchFamily="34" charset="0"/>
                        <a:ea typeface="SimSun"/>
                        <a:cs typeface="Times New Roman"/>
                      </a:endParaRPr>
                    </a:p>
                  </a:txBody>
                  <a:tcPr marL="44487" marR="44487" marT="22023" marB="22023"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ndara" pitchFamily="34" charset="0"/>
                          <a:ea typeface="宋体" pitchFamily="2" charset="-122"/>
                          <a:cs typeface="Times New Roman" pitchFamily="18" charset="0"/>
                        </a:rPr>
                        <a:t>1.3%</a:t>
                      </a:r>
                      <a:r>
                        <a:rPr kumimoji="0" lang="zh-CN" altLang="en-US" sz="1400" b="1" i="0" u="none" strike="noStrike" cap="none" normalizeH="0" baseline="0" dirty="0" smtClean="0">
                          <a:ln>
                            <a:noFill/>
                          </a:ln>
                          <a:solidFill>
                            <a:schemeClr val="tx1"/>
                          </a:solidFill>
                          <a:effectLst/>
                          <a:latin typeface="Candara" pitchFamily="34" charset="0"/>
                          <a:ea typeface="宋体" pitchFamily="2" charset="-122"/>
                          <a:cs typeface="Times New Roman" pitchFamily="18" charset="0"/>
                        </a:rPr>
                        <a:t>起</a:t>
                      </a:r>
                      <a:endParaRPr kumimoji="0" lang="en-US" sz="1400" b="1" i="0" u="none" strike="noStrike" cap="none" normalizeH="0" baseline="0" dirty="0" smtClean="0">
                        <a:ln>
                          <a:noFill/>
                        </a:ln>
                        <a:solidFill>
                          <a:schemeClr val="tx1"/>
                        </a:solidFill>
                        <a:effectLst/>
                        <a:latin typeface="Candara" pitchFamily="34" charset="0"/>
                        <a:ea typeface="宋体" pitchFamily="2" charset="-122"/>
                        <a:cs typeface="Times New Roman" pitchFamily="18" charset="0"/>
                      </a:endParaRPr>
                    </a:p>
                  </a:txBody>
                  <a:tcPr marL="44487" marR="44487" marT="22023" marB="22023"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ndara" pitchFamily="34" charset="0"/>
                          <a:ea typeface="宋体" pitchFamily="2" charset="-122"/>
                          <a:cs typeface="Times New Roman" pitchFamily="18" charset="0"/>
                        </a:rPr>
                        <a:t>5.2%</a:t>
                      </a:r>
                      <a:r>
                        <a:rPr kumimoji="0" lang="zh-CN" altLang="en-US" sz="1400" b="1" i="0" u="none" strike="noStrike" cap="none" normalizeH="0" baseline="0" dirty="0" smtClean="0">
                          <a:ln>
                            <a:noFill/>
                          </a:ln>
                          <a:solidFill>
                            <a:schemeClr val="tx1"/>
                          </a:solidFill>
                          <a:effectLst/>
                          <a:latin typeface="Candara" pitchFamily="34" charset="0"/>
                          <a:ea typeface="宋体" pitchFamily="2" charset="-122"/>
                          <a:cs typeface="Times New Roman" pitchFamily="18" charset="0"/>
                        </a:rPr>
                        <a:t>起</a:t>
                      </a:r>
                      <a:endParaRPr kumimoji="0" lang="en-US" sz="1400" b="1" i="0" u="none" strike="noStrike" cap="none" normalizeH="0" baseline="0" dirty="0" smtClean="0">
                        <a:ln>
                          <a:noFill/>
                        </a:ln>
                        <a:solidFill>
                          <a:schemeClr val="tx1"/>
                        </a:solidFill>
                        <a:effectLst/>
                        <a:latin typeface="Candara" pitchFamily="34" charset="0"/>
                        <a:ea typeface="宋体" pitchFamily="2" charset="-122"/>
                        <a:cs typeface="Times New Roman" pitchFamily="18" charset="0"/>
                      </a:endParaRPr>
                    </a:p>
                  </a:txBody>
                  <a:tcPr marL="6607" marR="6607" marT="6607"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ndara" pitchFamily="34" charset="0"/>
                          <a:ea typeface="宋体" pitchFamily="2" charset="-122"/>
                          <a:cs typeface="Times New Roman" pitchFamily="18" charset="0"/>
                        </a:rPr>
                        <a:t>2 - 5%</a:t>
                      </a:r>
                    </a:p>
                  </a:txBody>
                  <a:tcPr marL="6607" marR="6607" marT="6607"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ndara" pitchFamily="34" charset="0"/>
                          <a:ea typeface="宋体" pitchFamily="2" charset="-122"/>
                          <a:cs typeface="Times New Roman" pitchFamily="18" charset="0"/>
                        </a:rPr>
                        <a:t>3.4 – 4.3%</a:t>
                      </a:r>
                    </a:p>
                  </a:txBody>
                  <a:tcPr marL="44487" marR="44487" marT="22023" marB="22023"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bl>
          </a:graphicData>
        </a:graphic>
      </p:graphicFrame>
      <p:sp>
        <p:nvSpPr>
          <p:cNvPr id="9" name="Rectangle 8"/>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11" name="TextBox 10"/>
          <p:cNvSpPr txBox="1"/>
          <p:nvPr/>
        </p:nvSpPr>
        <p:spPr>
          <a:xfrm>
            <a:off x="214282" y="1019161"/>
            <a:ext cx="3195105" cy="338554"/>
          </a:xfrm>
          <a:prstGeom prst="rect">
            <a:avLst/>
          </a:prstGeom>
          <a:noFill/>
        </p:spPr>
        <p:txBody>
          <a:bodyPr wrap="none">
            <a:spAutoFit/>
          </a:bodyPr>
          <a:lstStyle/>
          <a:p>
            <a:pPr fontAlgn="auto">
              <a:spcBef>
                <a:spcPts val="0"/>
              </a:spcBef>
              <a:spcAft>
                <a:spcPts val="0"/>
              </a:spcAft>
              <a:defRPr/>
            </a:pPr>
            <a:r>
              <a:rPr lang="zh-CN" altLang="en-US" sz="1600" b="1" i="1" dirty="0" smtClean="0">
                <a:latin typeface="Candara" pitchFamily="34" charset="0"/>
              </a:rPr>
              <a:t>外国人购买住宅房产的平均税收 </a:t>
            </a:r>
            <a:endParaRPr lang="en-US" sz="1600" b="1" i="1" dirty="0">
              <a:latin typeface="Candara" pitchFamily="34" charset="0"/>
            </a:endParaRPr>
          </a:p>
        </p:txBody>
      </p:sp>
      <p:sp>
        <p:nvSpPr>
          <p:cNvPr id="12" name="TextBox 4"/>
          <p:cNvSpPr txBox="1">
            <a:spLocks noChangeArrowheads="1"/>
          </p:cNvSpPr>
          <p:nvPr/>
        </p:nvSpPr>
        <p:spPr bwMode="auto">
          <a:xfrm>
            <a:off x="246063" y="6059488"/>
            <a:ext cx="2162772" cy="738664"/>
          </a:xfrm>
          <a:prstGeom prst="rect">
            <a:avLst/>
          </a:prstGeom>
          <a:noFill/>
          <a:ln w="9525">
            <a:noFill/>
            <a:miter lim="800000"/>
            <a:headEnd/>
            <a:tailEnd/>
          </a:ln>
        </p:spPr>
        <p:txBody>
          <a:bodyPr wrap="none">
            <a:spAutoFit/>
          </a:bodyPr>
          <a:lstStyle/>
          <a:p>
            <a:r>
              <a:rPr lang="en-US" sz="1400" dirty="0">
                <a:latin typeface="Candara" pitchFamily="34" charset="0"/>
                <a:ea typeface="SimSun" pitchFamily="2" charset="-122"/>
                <a:cs typeface="Times New Roman" pitchFamily="18" charset="0"/>
              </a:rPr>
              <a:t>p: </a:t>
            </a:r>
            <a:r>
              <a:rPr lang="zh-CN" altLang="en-US" sz="1400" dirty="0" smtClean="0">
                <a:latin typeface="Candara" pitchFamily="34" charset="0"/>
                <a:ea typeface="SimSun" pitchFamily="2" charset="-122"/>
                <a:cs typeface="Times New Roman" pitchFamily="18" charset="0"/>
              </a:rPr>
              <a:t>房产购买价或市场价值</a:t>
            </a:r>
            <a:endParaRPr lang="en-US" sz="1400" dirty="0">
              <a:latin typeface="Candara" pitchFamily="34" charset="0"/>
              <a:ea typeface="SimSun" pitchFamily="2" charset="-122"/>
              <a:cs typeface="Times New Roman" pitchFamily="18" charset="0"/>
            </a:endParaRPr>
          </a:p>
          <a:p>
            <a:r>
              <a:rPr lang="en-US" sz="1400" dirty="0">
                <a:latin typeface="Candara" pitchFamily="34" charset="0"/>
                <a:ea typeface="SimSun" pitchFamily="2" charset="-122"/>
                <a:cs typeface="Times New Roman" pitchFamily="18" charset="0"/>
              </a:rPr>
              <a:t>r: </a:t>
            </a:r>
            <a:r>
              <a:rPr lang="en-US" sz="1400" dirty="0" smtClean="0">
                <a:latin typeface="Candara" pitchFamily="34" charset="0"/>
                <a:ea typeface="SimSun" pitchFamily="2" charset="-122"/>
                <a:cs typeface="Times New Roman" pitchFamily="18" charset="0"/>
              </a:rPr>
              <a:t> </a:t>
            </a:r>
            <a:r>
              <a:rPr lang="zh-CN" altLang="en-US" sz="1400" dirty="0" smtClean="0">
                <a:latin typeface="Candara" pitchFamily="34" charset="0"/>
                <a:ea typeface="SimSun" pitchFamily="2" charset="-122"/>
                <a:cs typeface="Times New Roman" pitchFamily="18" charset="0"/>
              </a:rPr>
              <a:t>预估年租金</a:t>
            </a:r>
            <a:endParaRPr lang="en-US" sz="1400" dirty="0">
              <a:latin typeface="Candara" pitchFamily="34" charset="0"/>
              <a:ea typeface="SimSun" pitchFamily="2" charset="-122"/>
              <a:cs typeface="Times New Roman" pitchFamily="18" charset="0"/>
            </a:endParaRPr>
          </a:p>
          <a:p>
            <a:r>
              <a:rPr lang="en-US" sz="1400" dirty="0">
                <a:latin typeface="Candara" pitchFamily="34" charset="0"/>
                <a:ea typeface="SimSun" pitchFamily="2" charset="-122"/>
                <a:cs typeface="Times New Roman" pitchFamily="18" charset="0"/>
              </a:rPr>
              <a:t>s: </a:t>
            </a:r>
            <a:r>
              <a:rPr lang="en-US" sz="1400" dirty="0" smtClean="0">
                <a:latin typeface="Candara" pitchFamily="34" charset="0"/>
                <a:ea typeface="SimSun" pitchFamily="2" charset="-122"/>
                <a:cs typeface="Times New Roman" pitchFamily="18" charset="0"/>
              </a:rPr>
              <a:t> </a:t>
            </a:r>
            <a:r>
              <a:rPr lang="zh-CN" altLang="en-US" sz="1400" dirty="0" smtClean="0">
                <a:latin typeface="Candara" pitchFamily="34" charset="0"/>
                <a:ea typeface="SimSun" pitchFamily="2" charset="-122"/>
                <a:cs typeface="Times New Roman" pitchFamily="18" charset="0"/>
              </a:rPr>
              <a:t>房产售价</a:t>
            </a:r>
            <a:endParaRPr lang="en-US" sz="1400" dirty="0">
              <a:latin typeface="Candara" pitchFamily="34" charset="0"/>
              <a:ea typeface="SimSun" pitchFamily="2" charset="-122"/>
              <a:cs typeface="Times New Roman" pitchFamily="18"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251520" y="1109119"/>
            <a:ext cx="8640960" cy="5386090"/>
          </a:xfrm>
          <a:prstGeom prst="rect">
            <a:avLst/>
          </a:prstGeom>
          <a:noFill/>
          <a:ln w="9525">
            <a:noFill/>
            <a:miter lim="800000"/>
            <a:headEnd/>
            <a:tailEnd/>
          </a:ln>
        </p:spPr>
        <p:txBody>
          <a:bodyPr wrap="square" lIns="0" tIns="0" rIns="0" bIns="0">
            <a:spAutoFit/>
          </a:bodyPr>
          <a:lstStyle/>
          <a:p>
            <a:pPr marL="520700" indent="-457200" defTabSz="912813">
              <a:lnSpc>
                <a:spcPct val="150000"/>
              </a:lnSpc>
              <a:spcBef>
                <a:spcPts val="1200"/>
              </a:spcBef>
              <a:buClr>
                <a:srgbClr val="A50021"/>
              </a:buClr>
              <a:buFont typeface="Wingdings" pitchFamily="2" charset="2"/>
              <a:buChar char="§"/>
              <a:defRPr/>
            </a:pPr>
            <a:r>
              <a:rPr lang="zh-CN" altLang="en-US" sz="2000" b="1" dirty="0" smtClean="0">
                <a:effectLst>
                  <a:outerShdw blurRad="38100" dist="38100" dir="2700000" algn="tl">
                    <a:srgbClr val="C0C0C0"/>
                  </a:outerShdw>
                </a:effectLst>
                <a:latin typeface="Candara" pitchFamily="34" charset="0"/>
              </a:rPr>
              <a:t>无资本收益税，无遗产税</a:t>
            </a:r>
            <a:endParaRPr lang="en-US" sz="2000" b="1" dirty="0">
              <a:effectLst>
                <a:outerShdw blurRad="38100" dist="38100" dir="2700000" algn="tl">
                  <a:srgbClr val="C0C0C0"/>
                </a:outerShdw>
              </a:effectLst>
              <a:latin typeface="Candara" pitchFamily="34" charset="0"/>
            </a:endParaRPr>
          </a:p>
          <a:p>
            <a:pPr marL="520700" indent="-457200" defTabSz="912813">
              <a:lnSpc>
                <a:spcPct val="150000"/>
              </a:lnSpc>
              <a:spcBef>
                <a:spcPts val="1200"/>
              </a:spcBef>
              <a:buClr>
                <a:srgbClr val="A50021"/>
              </a:buClr>
              <a:buFont typeface="Wingdings" pitchFamily="2" charset="2"/>
              <a:buChar char="§"/>
              <a:defRPr/>
            </a:pPr>
            <a:r>
              <a:rPr lang="zh-CN" altLang="en-US" sz="2000" b="1" dirty="0" smtClean="0">
                <a:effectLst>
                  <a:outerShdw blurRad="38100" dist="38100" dir="2700000" algn="tl">
                    <a:srgbClr val="C0C0C0"/>
                  </a:outerShdw>
                </a:effectLst>
                <a:latin typeface="Candara" pitchFamily="34" charset="0"/>
              </a:rPr>
              <a:t>不限制外国人购买</a:t>
            </a:r>
            <a:endParaRPr lang="en-US" altLang="zh-CN" sz="2000" b="1" dirty="0" smtClean="0">
              <a:effectLst>
                <a:outerShdw blurRad="38100" dist="38100" dir="2700000" algn="tl">
                  <a:srgbClr val="C0C0C0"/>
                </a:outerShdw>
              </a:effectLst>
              <a:latin typeface="Candara" pitchFamily="34" charset="0"/>
            </a:endParaRPr>
          </a:p>
          <a:p>
            <a:pPr marL="520700" indent="-457200" defTabSz="912813">
              <a:lnSpc>
                <a:spcPct val="150000"/>
              </a:lnSpc>
              <a:spcBef>
                <a:spcPts val="1200"/>
              </a:spcBef>
              <a:buClr>
                <a:srgbClr val="A50021"/>
              </a:buClr>
              <a:buFont typeface="Wingdings" pitchFamily="2" charset="2"/>
              <a:buChar char="§"/>
              <a:defRPr/>
            </a:pPr>
            <a:r>
              <a:rPr lang="zh-CN" altLang="en-US" sz="2000" b="1" dirty="0" smtClean="0">
                <a:effectLst>
                  <a:outerShdw blurRad="38100" dist="38100" dir="2700000" algn="tl">
                    <a:srgbClr val="C0C0C0"/>
                  </a:outerShdw>
                </a:effectLst>
                <a:latin typeface="Candara" pitchFamily="34" charset="0"/>
              </a:rPr>
              <a:t>按净使用面积销售</a:t>
            </a:r>
            <a:endParaRPr lang="en-US" altLang="zh-CN" sz="2000" b="1" dirty="0" smtClean="0">
              <a:effectLst>
                <a:outerShdw blurRad="38100" dist="38100" dir="2700000" algn="tl">
                  <a:srgbClr val="C0C0C0"/>
                </a:outerShdw>
              </a:effectLst>
              <a:latin typeface="Candara" pitchFamily="34" charset="0"/>
            </a:endParaRPr>
          </a:p>
          <a:p>
            <a:pPr marL="520700" indent="-457200" defTabSz="912813">
              <a:lnSpc>
                <a:spcPct val="150000"/>
              </a:lnSpc>
              <a:spcBef>
                <a:spcPts val="1200"/>
              </a:spcBef>
              <a:buClr>
                <a:srgbClr val="A50021"/>
              </a:buClr>
              <a:buFont typeface="Wingdings" pitchFamily="2" charset="2"/>
              <a:buChar char="§"/>
              <a:defRPr/>
            </a:pPr>
            <a:r>
              <a:rPr lang="zh-CN" altLang="en-US" sz="2000" b="1" dirty="0" smtClean="0">
                <a:effectLst>
                  <a:outerShdw blurRad="38100" dist="38100" dir="2700000" algn="tl">
                    <a:srgbClr val="C0C0C0"/>
                  </a:outerShdw>
                </a:effectLst>
                <a:latin typeface="Candara" pitchFamily="34" charset="0"/>
              </a:rPr>
              <a:t>租金回报率高达</a:t>
            </a:r>
            <a:r>
              <a:rPr lang="en-US" sz="2000" b="1" dirty="0" smtClean="0">
                <a:effectLst>
                  <a:outerShdw blurRad="38100" dist="38100" dir="2700000" algn="tl">
                    <a:srgbClr val="C0C0C0"/>
                  </a:outerShdw>
                </a:effectLst>
                <a:latin typeface="Candara" pitchFamily="34" charset="0"/>
              </a:rPr>
              <a:t>3 </a:t>
            </a:r>
            <a:r>
              <a:rPr lang="en-US" sz="2000" b="1" dirty="0">
                <a:effectLst>
                  <a:outerShdw blurRad="38100" dist="38100" dir="2700000" algn="tl">
                    <a:srgbClr val="C0C0C0"/>
                  </a:outerShdw>
                </a:effectLst>
                <a:latin typeface="Candara" pitchFamily="34" charset="0"/>
              </a:rPr>
              <a:t>- 5%</a:t>
            </a:r>
          </a:p>
          <a:p>
            <a:pPr marL="520700" indent="-457200" defTabSz="912813">
              <a:lnSpc>
                <a:spcPct val="150000"/>
              </a:lnSpc>
              <a:spcBef>
                <a:spcPts val="1200"/>
              </a:spcBef>
              <a:buClr>
                <a:srgbClr val="A50021"/>
              </a:buClr>
              <a:buFont typeface="Wingdings" pitchFamily="2" charset="2"/>
              <a:buChar char="§"/>
              <a:defRPr/>
            </a:pPr>
            <a:r>
              <a:rPr lang="zh-CN" altLang="en-US" sz="2000" b="1" dirty="0" smtClean="0">
                <a:effectLst>
                  <a:outerShdw blurRad="38100" dist="38100" dir="2700000" algn="tl">
                    <a:srgbClr val="C0C0C0"/>
                  </a:outerShdw>
                </a:effectLst>
                <a:latin typeface="Candara" pitchFamily="34" charset="0"/>
              </a:rPr>
              <a:t>活跃的转售市场</a:t>
            </a:r>
            <a:endParaRPr lang="en-US" altLang="zh-CN" sz="2000" b="1" dirty="0" smtClean="0">
              <a:effectLst>
                <a:outerShdw blurRad="38100" dist="38100" dir="2700000" algn="tl">
                  <a:srgbClr val="C0C0C0"/>
                </a:outerShdw>
              </a:effectLst>
              <a:latin typeface="Candara" pitchFamily="34" charset="0"/>
            </a:endParaRPr>
          </a:p>
          <a:p>
            <a:pPr marL="520700" indent="-457200" defTabSz="912813">
              <a:lnSpc>
                <a:spcPct val="150000"/>
              </a:lnSpc>
              <a:spcBef>
                <a:spcPts val="1200"/>
              </a:spcBef>
              <a:buClr>
                <a:srgbClr val="A50021"/>
              </a:buClr>
              <a:buFont typeface="Wingdings" pitchFamily="2" charset="2"/>
              <a:buChar char="§"/>
              <a:defRPr/>
            </a:pPr>
            <a:r>
              <a:rPr lang="zh-CN" altLang="en-US" sz="2000" b="1" dirty="0" smtClean="0">
                <a:effectLst>
                  <a:outerShdw blurRad="38100" dist="38100" dir="2700000" algn="tl">
                    <a:srgbClr val="C0C0C0"/>
                  </a:outerShdw>
                </a:effectLst>
                <a:latin typeface="Candara" pitchFamily="34" charset="0"/>
              </a:rPr>
              <a:t>保护购房者权益的法律法规</a:t>
            </a:r>
            <a:endParaRPr lang="en-US" altLang="zh-CN" sz="2000" b="1" dirty="0" smtClean="0">
              <a:effectLst>
                <a:outerShdw blurRad="38100" dist="38100" dir="2700000" algn="tl">
                  <a:srgbClr val="C0C0C0"/>
                </a:outerShdw>
              </a:effectLst>
              <a:latin typeface="Candara" pitchFamily="34" charset="0"/>
            </a:endParaRPr>
          </a:p>
          <a:p>
            <a:pPr marL="520700" indent="-457200" defTabSz="912813">
              <a:lnSpc>
                <a:spcPct val="150000"/>
              </a:lnSpc>
              <a:spcBef>
                <a:spcPts val="1200"/>
              </a:spcBef>
              <a:buClr>
                <a:srgbClr val="A50021"/>
              </a:buClr>
              <a:buFont typeface="Wingdings" pitchFamily="2" charset="2"/>
              <a:buChar char="§"/>
              <a:defRPr/>
            </a:pPr>
            <a:r>
              <a:rPr lang="zh-CN" altLang="en-US" sz="2000" b="1" dirty="0" smtClean="0">
                <a:effectLst>
                  <a:outerShdw blurRad="38100" dist="38100" dir="2700000" algn="tl">
                    <a:srgbClr val="C0C0C0"/>
                  </a:outerShdw>
                </a:effectLst>
                <a:latin typeface="Candara" pitchFamily="34" charset="0"/>
              </a:rPr>
              <a:t>法律规定的按工程进度付款计划</a:t>
            </a:r>
            <a:endParaRPr lang="en-US" altLang="zh-CN" sz="2000" b="1" dirty="0" smtClean="0">
              <a:effectLst>
                <a:outerShdw blurRad="38100" dist="38100" dir="2700000" algn="tl">
                  <a:srgbClr val="C0C0C0"/>
                </a:outerShdw>
              </a:effectLst>
              <a:latin typeface="Candara" pitchFamily="34" charset="0"/>
            </a:endParaRPr>
          </a:p>
          <a:p>
            <a:pPr marL="520700" indent="-457200" defTabSz="912813">
              <a:lnSpc>
                <a:spcPct val="150000"/>
              </a:lnSpc>
              <a:spcBef>
                <a:spcPts val="1200"/>
              </a:spcBef>
              <a:buClr>
                <a:srgbClr val="A50021"/>
              </a:buClr>
              <a:buFont typeface="Wingdings" pitchFamily="2" charset="2"/>
              <a:buChar char="§"/>
              <a:defRPr/>
            </a:pPr>
            <a:r>
              <a:rPr lang="zh-CN" altLang="en-US" sz="2000" b="1" dirty="0" smtClean="0">
                <a:effectLst>
                  <a:outerShdw blurRad="38100" dist="38100" dir="2700000" algn="tl">
                    <a:srgbClr val="C0C0C0"/>
                  </a:outerShdw>
                </a:effectLst>
                <a:latin typeface="Candara" pitchFamily="34" charset="0"/>
              </a:rPr>
              <a:t>坚挺稳定的新币</a:t>
            </a:r>
            <a:endParaRPr lang="en-US" altLang="zh-CN" sz="2000" b="1" dirty="0" smtClean="0">
              <a:effectLst>
                <a:outerShdw blurRad="38100" dist="38100" dir="2700000" algn="tl">
                  <a:srgbClr val="C0C0C0"/>
                </a:outerShdw>
              </a:effectLst>
              <a:latin typeface="Candara" pitchFamily="34" charset="0"/>
            </a:endParaRPr>
          </a:p>
          <a:p>
            <a:pPr marL="520700" indent="-457200" defTabSz="912813">
              <a:lnSpc>
                <a:spcPct val="150000"/>
              </a:lnSpc>
              <a:spcBef>
                <a:spcPts val="1200"/>
              </a:spcBef>
              <a:buClr>
                <a:srgbClr val="A50021"/>
              </a:buClr>
              <a:buFont typeface="Wingdings" pitchFamily="2" charset="2"/>
              <a:buChar char="§"/>
              <a:defRPr/>
            </a:pPr>
            <a:r>
              <a:rPr lang="zh-CN" altLang="en-US" sz="2000" b="1" dirty="0" smtClean="0">
                <a:effectLst>
                  <a:outerShdw blurRad="38100" dist="38100" dir="2700000" algn="tl">
                    <a:srgbClr val="C0C0C0"/>
                  </a:outerShdw>
                </a:effectLst>
                <a:latin typeface="Candara" pitchFamily="34" charset="0"/>
              </a:rPr>
              <a:t>新加坡的发展为房地产增值</a:t>
            </a:r>
            <a:endParaRPr lang="en-US" sz="2000" b="1" dirty="0">
              <a:effectLst>
                <a:outerShdw blurRad="38100" dist="38100" dir="2700000" algn="tl">
                  <a:srgbClr val="C0C0C0"/>
                </a:outerShdw>
              </a:effectLst>
              <a:latin typeface="Candara" pitchFamily="34" charset="0"/>
            </a:endParaRPr>
          </a:p>
        </p:txBody>
      </p:sp>
      <p:sp>
        <p:nvSpPr>
          <p:cNvPr id="7" name="Rectangle 6"/>
          <p:cNvSpPr>
            <a:spLocks noChangeArrowheads="1"/>
          </p:cNvSpPr>
          <p:nvPr/>
        </p:nvSpPr>
        <p:spPr bwMode="auto">
          <a:xfrm>
            <a:off x="0" y="0"/>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36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投资新加坡房地产的优势</a:t>
            </a:r>
            <a:endParaRPr lang="en-US" altLang="zh-CN" sz="36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sp>
        <p:nvSpPr>
          <p:cNvPr id="8" name="Rectangle 7"/>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1000"/>
                                        <p:tgtEl>
                                          <p:spTgt spid="6">
                                            <p:txEl>
                                              <p:pRg st="4" end="4"/>
                                            </p:txEl>
                                          </p:spTgt>
                                        </p:tgtEl>
                                      </p:cBhvr>
                                    </p:animEffect>
                                    <p:anim calcmode="lin" valueType="num">
                                      <p:cBhvr>
                                        <p:cTn id="2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fade">
                                      <p:cBhvr>
                                        <p:cTn id="35" dur="1000"/>
                                        <p:tgtEl>
                                          <p:spTgt spid="6">
                                            <p:txEl>
                                              <p:pRg st="5" end="5"/>
                                            </p:txEl>
                                          </p:spTgt>
                                        </p:tgtEl>
                                      </p:cBhvr>
                                    </p:animEffect>
                                    <p:anim calcmode="lin" valueType="num">
                                      <p:cBhvr>
                                        <p:cTn id="36"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fade">
                                      <p:cBhvr>
                                        <p:cTn id="42" dur="1000"/>
                                        <p:tgtEl>
                                          <p:spTgt spid="6">
                                            <p:txEl>
                                              <p:pRg st="6" end="6"/>
                                            </p:txEl>
                                          </p:spTgt>
                                        </p:tgtEl>
                                      </p:cBhvr>
                                    </p:animEffect>
                                    <p:anim calcmode="lin" valueType="num">
                                      <p:cBhvr>
                                        <p:cTn id="43"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Effect transition="in" filter="fade">
                                      <p:cBhvr>
                                        <p:cTn id="49" dur="1000"/>
                                        <p:tgtEl>
                                          <p:spTgt spid="6">
                                            <p:txEl>
                                              <p:pRg st="7" end="7"/>
                                            </p:txEl>
                                          </p:spTgt>
                                        </p:tgtEl>
                                      </p:cBhvr>
                                    </p:animEffect>
                                    <p:anim calcmode="lin" valueType="num">
                                      <p:cBhvr>
                                        <p:cTn id="50"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6">
                                            <p:txEl>
                                              <p:pRg st="8" end="8"/>
                                            </p:txEl>
                                          </p:spTgt>
                                        </p:tgtEl>
                                        <p:attrNameLst>
                                          <p:attrName>style.visibility</p:attrName>
                                        </p:attrNameLst>
                                      </p:cBhvr>
                                      <p:to>
                                        <p:strVal val="visible"/>
                                      </p:to>
                                    </p:set>
                                    <p:animEffect transition="in" filter="fade">
                                      <p:cBhvr>
                                        <p:cTn id="56" dur="1000"/>
                                        <p:tgtEl>
                                          <p:spTgt spid="6">
                                            <p:txEl>
                                              <p:pRg st="8" end="8"/>
                                            </p:txEl>
                                          </p:spTgt>
                                        </p:tgtEl>
                                      </p:cBhvr>
                                    </p:animEffect>
                                    <p:anim calcmode="lin" valueType="num">
                                      <p:cBhvr>
                                        <p:cTn id="57"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251520" y="1268413"/>
            <a:ext cx="8713093" cy="739775"/>
          </a:xfrm>
          <a:prstGeom prst="rect">
            <a:avLst/>
          </a:prstGeom>
          <a:solidFill>
            <a:schemeClr val="accent5">
              <a:lumMod val="75000"/>
              <a:alpha val="84000"/>
            </a:schemeClr>
          </a:solidFill>
          <a:ln w="9525">
            <a:noFill/>
            <a:miter lim="800000"/>
            <a:headEnd/>
            <a:tailEnd/>
          </a:ln>
        </p:spPr>
        <p:txBody>
          <a:bodyPr wrap="square">
            <a:spAutoFit/>
          </a:bodyPr>
          <a:lstStyle/>
          <a:p>
            <a:pPr algn="ctr" fontAlgn="auto">
              <a:spcBef>
                <a:spcPts val="0"/>
              </a:spcBef>
              <a:spcAft>
                <a:spcPts val="0"/>
              </a:spcAft>
              <a:defRPr/>
            </a:pPr>
            <a:r>
              <a:rPr lang="en-SG" sz="2400" b="1" dirty="0">
                <a:solidFill>
                  <a:schemeClr val="bg1"/>
                </a:solidFill>
                <a:latin typeface="Candara" pitchFamily="34" charset="0"/>
                <a:cs typeface="+mn-cs"/>
              </a:rPr>
              <a:t>2012 </a:t>
            </a:r>
            <a:r>
              <a:rPr lang="zh-CN" altLang="en-US" sz="2400" b="1" dirty="0">
                <a:solidFill>
                  <a:schemeClr val="bg1"/>
                </a:solidFill>
                <a:latin typeface="Candara" pitchFamily="34" charset="0"/>
                <a:cs typeface="+mn-cs"/>
              </a:rPr>
              <a:t>莱坊财富报告</a:t>
            </a:r>
            <a:endParaRPr lang="en-SG" sz="2400" b="1" dirty="0">
              <a:solidFill>
                <a:schemeClr val="bg1"/>
              </a:solidFill>
              <a:latin typeface="Candara" pitchFamily="34" charset="0"/>
              <a:cs typeface="+mn-cs"/>
            </a:endParaRPr>
          </a:p>
          <a:p>
            <a:pPr algn="ctr" fontAlgn="auto">
              <a:spcBef>
                <a:spcPts val="0"/>
              </a:spcBef>
              <a:spcAft>
                <a:spcPts val="0"/>
              </a:spcAft>
              <a:defRPr/>
            </a:pPr>
            <a:r>
              <a:rPr lang="zh-CN" altLang="en-US" b="1" dirty="0">
                <a:solidFill>
                  <a:schemeClr val="bg1"/>
                </a:solidFill>
                <a:latin typeface="Candara" pitchFamily="34" charset="0"/>
                <a:cs typeface="+mn-cs"/>
              </a:rPr>
              <a:t>高资产人士如何进行资产配置</a:t>
            </a:r>
            <a:endParaRPr lang="en-US" b="1" dirty="0">
              <a:solidFill>
                <a:schemeClr val="bg1"/>
              </a:solidFill>
              <a:latin typeface="Candara" pitchFamily="34" charset="0"/>
              <a:cs typeface="+mn-cs"/>
            </a:endParaRPr>
          </a:p>
        </p:txBody>
      </p:sp>
      <p:graphicFrame>
        <p:nvGraphicFramePr>
          <p:cNvPr id="8" name="Table 7"/>
          <p:cNvGraphicFramePr>
            <a:graphicFrameLocks noGrp="1"/>
          </p:cNvGraphicFramePr>
          <p:nvPr/>
        </p:nvGraphicFramePr>
        <p:xfrm>
          <a:off x="251521" y="1978025"/>
          <a:ext cx="8678167" cy="3881792"/>
        </p:xfrm>
        <a:graphic>
          <a:graphicData uri="http://schemas.openxmlformats.org/drawingml/2006/table">
            <a:tbl>
              <a:tblPr/>
              <a:tblGrid>
                <a:gridCol w="2892723"/>
                <a:gridCol w="2892721"/>
                <a:gridCol w="2892723"/>
              </a:tblGrid>
              <a:tr h="430727">
                <a:tc>
                  <a:txBody>
                    <a:bodyPr/>
                    <a:lstStyle/>
                    <a:p>
                      <a:pPr marL="0" marR="0" lvl="0" indent="0" algn="ctr" defTabSz="912813"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FFFFFF"/>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chemeClr val="bg1"/>
                          </a:solidFill>
                          <a:effectLst/>
                          <a:latin typeface="Calibri" pitchFamily="34" charset="0"/>
                          <a:cs typeface="Arial" pitchFamily="34" charset="0"/>
                        </a:rPr>
                        <a:t>全球高资产人士</a:t>
                      </a:r>
                      <a:endParaRPr kumimoji="0" lang="en-US" sz="2000" b="1" i="0" u="none" strike="noStrike" cap="none" normalizeH="0" baseline="0" dirty="0" smtClean="0">
                        <a:ln>
                          <a:noFill/>
                        </a:ln>
                        <a:solidFill>
                          <a:schemeClr val="bg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chemeClr val="bg1"/>
                          </a:solidFill>
                          <a:effectLst/>
                          <a:latin typeface="Calibri" pitchFamily="34" charset="0"/>
                          <a:cs typeface="Arial" pitchFamily="34" charset="0"/>
                        </a:rPr>
                        <a:t>亚太地区</a:t>
                      </a:r>
                      <a:endParaRPr kumimoji="0" lang="en-US" altLang="zh-CN" sz="2000" b="1" i="0" u="none" strike="noStrike" cap="none" normalizeH="0" baseline="0" dirty="0" smtClean="0">
                        <a:ln>
                          <a:noFill/>
                        </a:ln>
                        <a:solidFill>
                          <a:schemeClr val="bg1"/>
                        </a:solidFill>
                        <a:effectLst/>
                        <a:latin typeface="Calibri" pitchFamily="34" charset="0"/>
                        <a:cs typeface="Arial" pitchFamily="34" charset="0"/>
                      </a:endParaRPr>
                    </a:p>
                    <a:p>
                      <a:pPr marL="0" marR="0" lvl="0" indent="0" algn="ctr" defTabSz="912813"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chemeClr val="bg1"/>
                          </a:solidFill>
                          <a:effectLst/>
                          <a:latin typeface="Calibri" pitchFamily="34" charset="0"/>
                          <a:cs typeface="Arial" pitchFamily="34" charset="0"/>
                        </a:rPr>
                        <a:t>高资产人士</a:t>
                      </a:r>
                      <a:endParaRPr kumimoji="0" lang="en-US" sz="2000" b="1" i="0" u="none" strike="noStrike" cap="none" normalizeH="0" baseline="0" dirty="0" smtClean="0">
                        <a:ln>
                          <a:noFill/>
                        </a:ln>
                        <a:solidFill>
                          <a:schemeClr val="bg1"/>
                        </a:solidFill>
                        <a:effectLst/>
                        <a:latin typeface="Calibri"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397594">
                <a:tc>
                  <a:txBody>
                    <a:bodyPr/>
                    <a:lstStyle/>
                    <a:p>
                      <a:pPr algn="ctr"/>
                      <a:r>
                        <a:rPr lang="zh-CN" altLang="en-US" b="1" dirty="0" smtClean="0">
                          <a:latin typeface="Calibri" pitchFamily="34" charset="0"/>
                        </a:rPr>
                        <a:t>房地产</a:t>
                      </a:r>
                      <a:endParaRPr lang="en-US" b="1" dirty="0" smtClean="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CB"/>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Calibri" pitchFamily="34" charset="0"/>
                          <a:cs typeface="Arial" pitchFamily="34" charset="0"/>
                        </a:rPr>
                        <a:t>23%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CB"/>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Calibri" pitchFamily="34" charset="0"/>
                          <a:cs typeface="Arial" pitchFamily="34" charset="0"/>
                        </a:rPr>
                        <a:t>31%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CB"/>
                    </a:solidFill>
                  </a:tcPr>
                </a:tc>
              </a:tr>
              <a:tr h="397594">
                <a:tc>
                  <a:txBody>
                    <a:bodyPr/>
                    <a:lstStyle/>
                    <a:p>
                      <a:pPr algn="ctr"/>
                      <a:r>
                        <a:rPr lang="zh-CN" altLang="en-US" dirty="0" smtClean="0">
                          <a:latin typeface="Calibri" pitchFamily="34" charset="0"/>
                        </a:rPr>
                        <a:t>股票</a:t>
                      </a:r>
                      <a:endParaRPr lang="en-US"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E7"/>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cs typeface="Arial" pitchFamily="34" charset="0"/>
                        </a:rPr>
                        <a:t>21%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E7"/>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cs typeface="Arial" pitchFamily="34" charset="0"/>
                        </a:rPr>
                        <a:t>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E7"/>
                    </a:solidFill>
                  </a:tcPr>
                </a:tc>
              </a:tr>
              <a:tr h="397594">
                <a:tc>
                  <a:txBody>
                    <a:bodyPr/>
                    <a:lstStyle/>
                    <a:p>
                      <a:pPr algn="ctr"/>
                      <a:r>
                        <a:rPr lang="zh-CN" altLang="en-US" dirty="0" smtClean="0">
                          <a:latin typeface="Calibri" pitchFamily="34" charset="0"/>
                        </a:rPr>
                        <a:t>债券</a:t>
                      </a:r>
                      <a:endParaRPr lang="en-US"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CB"/>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cs typeface="Arial" pitchFamily="34" charset="0"/>
                        </a:rPr>
                        <a:t>21%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CB"/>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cs typeface="Arial" pitchFamily="34" charset="0"/>
                        </a:rPr>
                        <a:t>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CB"/>
                    </a:solidFill>
                  </a:tcPr>
                </a:tc>
              </a:tr>
              <a:tr h="397594">
                <a:tc>
                  <a:txBody>
                    <a:bodyPr/>
                    <a:lstStyle/>
                    <a:p>
                      <a:pPr algn="ctr"/>
                      <a:r>
                        <a:rPr lang="zh-CN" altLang="en-US" dirty="0" smtClean="0">
                          <a:latin typeface="Calibri" pitchFamily="34" charset="0"/>
                        </a:rPr>
                        <a:t>现金</a:t>
                      </a:r>
                      <a:endParaRPr lang="en-US"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E7"/>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cs typeface="Arial" pitchFamily="34" charset="0"/>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E7"/>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cs typeface="Arial" pitchFamily="34" charset="0"/>
                        </a:rPr>
                        <a:t>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E7"/>
                    </a:solidFill>
                  </a:tcPr>
                </a:tc>
              </a:tr>
              <a:tr h="397594">
                <a:tc>
                  <a:txBody>
                    <a:bodyPr/>
                    <a:lstStyle/>
                    <a:p>
                      <a:pPr algn="ctr"/>
                      <a:r>
                        <a:rPr lang="zh-CN" altLang="en-US" dirty="0" smtClean="0">
                          <a:latin typeface="Calibri" pitchFamily="34" charset="0"/>
                        </a:rPr>
                        <a:t>黄金</a:t>
                      </a:r>
                      <a:endParaRPr lang="en-US"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CB"/>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cs typeface="Arial" pitchFamily="34"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CB"/>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cs typeface="Arial" pitchFamily="34"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CB"/>
                    </a:solidFill>
                  </a:tcPr>
                </a:tc>
              </a:tr>
              <a:tr h="397594">
                <a:tc>
                  <a:txBody>
                    <a:bodyPr/>
                    <a:lstStyle/>
                    <a:p>
                      <a:pPr algn="ctr"/>
                      <a:r>
                        <a:rPr lang="zh-CN" altLang="en-US" dirty="0" smtClean="0">
                          <a:latin typeface="Calibri" pitchFamily="34" charset="0"/>
                        </a:rPr>
                        <a:t>外汇</a:t>
                      </a:r>
                      <a:endParaRPr lang="en-US"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E7"/>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cs typeface="Arial" pitchFamily="34"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E7"/>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cs typeface="Arial" pitchFamily="34"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E7"/>
                    </a:solidFill>
                  </a:tcPr>
                </a:tc>
              </a:tr>
              <a:tr h="397594">
                <a:tc>
                  <a:txBody>
                    <a:bodyPr/>
                    <a:lstStyle/>
                    <a:p>
                      <a:pPr algn="ctr"/>
                      <a:r>
                        <a:rPr lang="zh-CN" altLang="en-US" dirty="0" smtClean="0">
                          <a:latin typeface="Calibri" pitchFamily="34" charset="0"/>
                        </a:rPr>
                        <a:t>期货</a:t>
                      </a:r>
                      <a:endParaRPr lang="en-US"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CB"/>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cs typeface="Arial" pitchFamily="34"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CB"/>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34" charset="0"/>
                          <a:cs typeface="Arial" pitchFamily="34"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CB"/>
                    </a:solidFill>
                  </a:tcPr>
                </a:tc>
              </a:tr>
              <a:tr h="397594">
                <a:tc>
                  <a:txBody>
                    <a:bodyPr/>
                    <a:lstStyle/>
                    <a:p>
                      <a:pPr algn="ctr"/>
                      <a:r>
                        <a:rPr lang="zh-CN" altLang="en-US" dirty="0" smtClean="0">
                          <a:latin typeface="Calibri" pitchFamily="34" charset="0"/>
                        </a:rPr>
                        <a:t>其他</a:t>
                      </a:r>
                      <a:endParaRPr lang="en-US"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E7"/>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cs typeface="Arial" pitchFamily="34"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E7"/>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cs typeface="Arial" pitchFamily="34"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E7"/>
                    </a:solidFill>
                  </a:tcPr>
                </a:tc>
              </a:tr>
            </a:tbl>
          </a:graphicData>
        </a:graphic>
      </p:graphicFrame>
      <p:sp>
        <p:nvSpPr>
          <p:cNvPr id="10" name="Oval 9"/>
          <p:cNvSpPr/>
          <p:nvPr/>
        </p:nvSpPr>
        <p:spPr>
          <a:xfrm>
            <a:off x="3924300" y="2636838"/>
            <a:ext cx="5111750" cy="431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andara" pitchFamily="34" charset="0"/>
              <a:ea typeface="MS PGothic" pitchFamily="34" charset="-128"/>
              <a:cs typeface="Arial" pitchFamily="34" charset="0"/>
            </a:endParaRPr>
          </a:p>
        </p:txBody>
      </p:sp>
      <p:sp>
        <p:nvSpPr>
          <p:cNvPr id="7" name="Rectangle 6"/>
          <p:cNvSpPr>
            <a:spLocks noChangeArrowheads="1"/>
          </p:cNvSpPr>
          <p:nvPr/>
        </p:nvSpPr>
        <p:spPr bwMode="auto">
          <a:xfrm>
            <a:off x="0" y="0"/>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3600" b="1" dirty="0">
                <a:ln w="1905"/>
                <a:solidFill>
                  <a:srgbClr val="C50C46"/>
                </a:solidFill>
                <a:effectLst>
                  <a:outerShdw blurRad="38100" dist="38100" dir="2700000" algn="tl">
                    <a:srgbClr val="000000">
                      <a:alpha val="43137"/>
                    </a:srgbClr>
                  </a:outerShdw>
                </a:effectLst>
                <a:latin typeface="Candara" pitchFamily="34" charset="0"/>
                <a:cs typeface="Arial" charset="0"/>
              </a:rPr>
              <a:t>如今有何投资选择</a:t>
            </a:r>
            <a:r>
              <a:rPr lang="en-US" altLang="zh-CN" sz="3600" b="1" dirty="0">
                <a:ln w="1905"/>
                <a:solidFill>
                  <a:srgbClr val="C50C46"/>
                </a:solidFill>
                <a:effectLst>
                  <a:outerShdw blurRad="38100" dist="38100" dir="2700000" algn="tl">
                    <a:srgbClr val="000000">
                      <a:alpha val="43137"/>
                    </a:srgbClr>
                  </a:outerShdw>
                </a:effectLst>
                <a:latin typeface="Candara" pitchFamily="34" charset="0"/>
                <a:cs typeface="Arial" charset="0"/>
              </a:rPr>
              <a:t>?</a:t>
            </a:r>
          </a:p>
        </p:txBody>
      </p:sp>
      <p:sp>
        <p:nvSpPr>
          <p:cNvPr id="9" name="Rectangle 8"/>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0" y="0"/>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3600" b="1" dirty="0" smtClean="0">
                <a:ln w="1905"/>
                <a:solidFill>
                  <a:srgbClr val="C50C46"/>
                </a:solidFill>
                <a:effectLst>
                  <a:outerShdw blurRad="38100" dist="38100" dir="2700000" algn="tl">
                    <a:srgbClr val="000000">
                      <a:alpha val="43137"/>
                    </a:srgbClr>
                  </a:outerShdw>
                </a:effectLst>
                <a:latin typeface="Candara" pitchFamily="34" charset="0"/>
                <a:cs typeface="Arial" charset="0"/>
              </a:rPr>
              <a:t>为何选择远</a:t>
            </a:r>
            <a:r>
              <a:rPr lang="zh-CN" altLang="en-US" sz="3600" b="1" dirty="0">
                <a:ln w="1905"/>
                <a:solidFill>
                  <a:srgbClr val="C50C46"/>
                </a:solidFill>
                <a:effectLst>
                  <a:outerShdw blurRad="38100" dist="38100" dir="2700000" algn="tl">
                    <a:srgbClr val="000000">
                      <a:alpha val="43137"/>
                    </a:srgbClr>
                  </a:outerShdw>
                </a:effectLst>
                <a:latin typeface="Candara" pitchFamily="34" charset="0"/>
                <a:cs typeface="Arial" charset="0"/>
              </a:rPr>
              <a:t>东机</a:t>
            </a:r>
            <a:r>
              <a:rPr lang="zh-CN" altLang="en-US" sz="3600" b="1" dirty="0" smtClean="0">
                <a:ln w="1905"/>
                <a:solidFill>
                  <a:srgbClr val="C50C46"/>
                </a:solidFill>
                <a:effectLst>
                  <a:outerShdw blurRad="38100" dist="38100" dir="2700000" algn="tl">
                    <a:srgbClr val="000000">
                      <a:alpha val="43137"/>
                    </a:srgbClr>
                  </a:outerShdw>
                </a:effectLst>
                <a:latin typeface="Candara" pitchFamily="34" charset="0"/>
                <a:cs typeface="Arial" charset="0"/>
              </a:rPr>
              <a:t>构</a:t>
            </a:r>
            <a:endParaRPr lang="en-US" altLang="zh-CN" sz="3600" b="1" dirty="0">
              <a:ln w="1905"/>
              <a:solidFill>
                <a:srgbClr val="C50C46"/>
              </a:solidFill>
              <a:effectLst>
                <a:outerShdw blurRad="38100" dist="38100" dir="2700000" algn="tl">
                  <a:srgbClr val="000000">
                    <a:alpha val="43137"/>
                  </a:srgbClr>
                </a:outerShdw>
              </a:effectLst>
              <a:latin typeface="Candara" pitchFamily="34" charset="0"/>
              <a:cs typeface="Arial" charset="0"/>
            </a:endParaRPr>
          </a:p>
        </p:txBody>
      </p:sp>
      <p:sp>
        <p:nvSpPr>
          <p:cNvPr id="11" name="Rectangle 10"/>
          <p:cNvSpPr/>
          <p:nvPr/>
        </p:nvSpPr>
        <p:spPr>
          <a:xfrm>
            <a:off x="0" y="976313"/>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4" name="Rectangle 3"/>
          <p:cNvSpPr/>
          <p:nvPr/>
        </p:nvSpPr>
        <p:spPr>
          <a:xfrm>
            <a:off x="611560" y="1200664"/>
            <a:ext cx="7992888" cy="3970318"/>
          </a:xfrm>
          <a:prstGeom prst="rect">
            <a:avLst/>
          </a:prstGeom>
        </p:spPr>
        <p:txBody>
          <a:bodyPr wrap="square">
            <a:spAutoFit/>
          </a:bodyPr>
          <a:lstStyle/>
          <a:p>
            <a:pPr>
              <a:lnSpc>
                <a:spcPct val="150000"/>
              </a:lnSpc>
              <a:buClr>
                <a:srgbClr val="C00000"/>
              </a:buClr>
              <a:buFont typeface="Wingdings" pitchFamily="2" charset="2"/>
              <a:buChar char="§"/>
            </a:pPr>
            <a:r>
              <a:rPr lang="en-US" altLang="zh-CN" sz="2400" dirty="0" smtClean="0"/>
              <a:t> </a:t>
            </a:r>
            <a:r>
              <a:rPr lang="en-US" altLang="zh-CN" sz="2400" b="1" dirty="0" smtClean="0"/>
              <a:t>50</a:t>
            </a:r>
            <a:r>
              <a:rPr lang="zh-CN" altLang="en-US" sz="2400" b="1" dirty="0" smtClean="0"/>
              <a:t>余年历史，共开发超过</a:t>
            </a:r>
            <a:r>
              <a:rPr lang="en-US" altLang="zh-CN" sz="2400" b="1" dirty="0" smtClean="0"/>
              <a:t>700</a:t>
            </a:r>
            <a:r>
              <a:rPr lang="zh-CN" altLang="en-US" sz="2400" b="1" dirty="0" smtClean="0"/>
              <a:t>个房地产项目</a:t>
            </a:r>
          </a:p>
          <a:p>
            <a:pPr>
              <a:lnSpc>
                <a:spcPct val="150000"/>
              </a:lnSpc>
              <a:buClr>
                <a:srgbClr val="C00000"/>
              </a:buClr>
              <a:buFont typeface="Wingdings" pitchFamily="2" charset="2"/>
              <a:buChar char="§"/>
            </a:pPr>
            <a:r>
              <a:rPr lang="zh-CN" altLang="en-US" sz="2400" b="1" dirty="0" smtClean="0"/>
              <a:t> 新加坡最大的住宅房地产发展商</a:t>
            </a:r>
            <a:endParaRPr lang="en-US" altLang="zh-CN" sz="2400" b="1" dirty="0" smtClean="0"/>
          </a:p>
          <a:p>
            <a:pPr>
              <a:lnSpc>
                <a:spcPct val="150000"/>
              </a:lnSpc>
              <a:buClr>
                <a:srgbClr val="C00000"/>
              </a:buClr>
              <a:buFont typeface="Wingdings" pitchFamily="2" charset="2"/>
              <a:buChar char="§"/>
            </a:pPr>
            <a:r>
              <a:rPr lang="en-US" altLang="zh-CN" sz="2400" b="1" dirty="0"/>
              <a:t> </a:t>
            </a:r>
            <a:r>
              <a:rPr lang="zh-CN" altLang="en-US" sz="2400" b="1" dirty="0" smtClean="0"/>
              <a:t>在售项目多达</a:t>
            </a:r>
            <a:r>
              <a:rPr lang="en-US" altLang="zh-CN" sz="2400" b="1" dirty="0" smtClean="0"/>
              <a:t>40</a:t>
            </a:r>
            <a:r>
              <a:rPr lang="zh-CN" altLang="en-US" sz="2400" b="1" dirty="0" smtClean="0"/>
              <a:t>余个，提供最多样化的房产选择</a:t>
            </a:r>
          </a:p>
          <a:p>
            <a:pPr>
              <a:lnSpc>
                <a:spcPct val="150000"/>
              </a:lnSpc>
              <a:buClr>
                <a:srgbClr val="C00000"/>
              </a:buClr>
              <a:buFont typeface="Wingdings" pitchFamily="2" charset="2"/>
              <a:buChar char="§"/>
            </a:pPr>
            <a:r>
              <a:rPr lang="zh-CN" altLang="en-US" sz="2400" b="1" dirty="0" smtClean="0"/>
              <a:t> 财务实力雄厚，业务范围涵盖住宅、商业地产、酒店</a:t>
            </a:r>
            <a:endParaRPr lang="en-US" altLang="zh-CN" sz="2400" b="1" dirty="0" smtClean="0"/>
          </a:p>
          <a:p>
            <a:pPr>
              <a:lnSpc>
                <a:spcPct val="150000"/>
              </a:lnSpc>
              <a:buClr>
                <a:srgbClr val="C00000"/>
              </a:buClr>
            </a:pPr>
            <a:r>
              <a:rPr lang="en-US" altLang="zh-CN" sz="2400" b="1" dirty="0" smtClean="0"/>
              <a:t>  </a:t>
            </a:r>
            <a:r>
              <a:rPr lang="zh-CN" altLang="en-US" sz="2400" b="1" dirty="0" smtClean="0"/>
              <a:t>及工业地产</a:t>
            </a:r>
          </a:p>
          <a:p>
            <a:pPr>
              <a:lnSpc>
                <a:spcPct val="150000"/>
              </a:lnSpc>
              <a:buClr>
                <a:srgbClr val="C00000"/>
              </a:buClr>
              <a:buFont typeface="Wingdings" pitchFamily="2" charset="2"/>
              <a:buChar char="§"/>
            </a:pPr>
            <a:r>
              <a:rPr lang="en-US" altLang="zh-CN" sz="2400" b="1" dirty="0" smtClean="0"/>
              <a:t> </a:t>
            </a:r>
            <a:r>
              <a:rPr lang="zh-CN" altLang="en-US" sz="2400" b="1" dirty="0" smtClean="0"/>
              <a:t>完善的售后服务</a:t>
            </a:r>
            <a:endParaRPr lang="en-US" altLang="zh-CN" sz="2400" b="1" dirty="0" smtClean="0"/>
          </a:p>
          <a:p>
            <a:pPr>
              <a:lnSpc>
                <a:spcPct val="150000"/>
              </a:lnSpc>
              <a:buClr>
                <a:srgbClr val="C00000"/>
              </a:buClr>
              <a:buFont typeface="Wingdings" pitchFamily="2" charset="2"/>
              <a:buChar char="§"/>
            </a:pPr>
            <a:r>
              <a:rPr lang="zh-CN" altLang="en-US" sz="2400" b="1" dirty="0" smtClean="0"/>
              <a:t> 世界唯一荣获八项“世界不动产卓越建设奖”的发展商</a:t>
            </a:r>
            <a:endParaRPr lang="en-SG" sz="2400" b="1" dirty="0"/>
          </a:p>
        </p:txBody>
      </p:sp>
      <p:pic>
        <p:nvPicPr>
          <p:cNvPr id="7" name="Picture 6" descr="2013-05-30_11233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83768" y="5205320"/>
            <a:ext cx="4283968" cy="1522402"/>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775" y="1916113"/>
            <a:ext cx="6411913" cy="446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0" y="0"/>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36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远东机构</a:t>
            </a:r>
            <a:endParaRPr lang="en-US" altLang="zh-CN" sz="36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sp>
        <p:nvSpPr>
          <p:cNvPr id="6" name="Rectangle 5"/>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a:solidFill>
                <a:srgbClr val="FFFFFF"/>
              </a:solidFill>
              <a:cs typeface="Arial" pitchFamily="34" charset="0"/>
            </a:endParaRPr>
          </a:p>
        </p:txBody>
      </p:sp>
      <p:sp>
        <p:nvSpPr>
          <p:cNvPr id="7" name="Rectangle 6"/>
          <p:cNvSpPr/>
          <p:nvPr/>
        </p:nvSpPr>
        <p:spPr>
          <a:xfrm>
            <a:off x="5786438" y="1000125"/>
            <a:ext cx="2928937" cy="647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a:solidFill>
                <a:srgbClr val="FFFFFF"/>
              </a:solidFill>
              <a:cs typeface="Arial" pitchFamily="34" charset="0"/>
            </a:endParaRPr>
          </a:p>
        </p:txBody>
      </p:sp>
      <p:pic>
        <p:nvPicPr>
          <p:cNvPr id="9" name="Picture 8" descr="NSC_(N)_.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588125" y="4195763"/>
            <a:ext cx="1655763" cy="1609725"/>
          </a:xfrm>
          <a:prstGeom prst="rect">
            <a:avLst/>
          </a:prstGeom>
          <a:ln>
            <a:noFill/>
          </a:ln>
          <a:effectLst>
            <a:outerShdw blurRad="292100" dist="139700" dir="2700000" algn="tl" rotWithShape="0">
              <a:srgbClr val="333333">
                <a:alpha val="65000"/>
              </a:srgbClr>
            </a:outerShdw>
          </a:effectLst>
        </p:spPr>
      </p:pic>
      <p:pic>
        <p:nvPicPr>
          <p:cNvPr id="169986" name="Picture 2" descr="https://photos-3.dropbox.com/t/0/AAAZL1vNkFe21mbXKC78Cc6kvdO0hDtk4COuyNioXlfE9g/12/147994378/jpeg/32x32/3/1370401200/0/2/IMG_3524.JPG/98FHrLgRw8aKQ0K8c0tmS4gtjR61F-nwjLZSPtsbLCc%2CX2CYIJbhJzQsQKFiO4MVJGEwNhbZ4NumRvxcl8kshnE%2C3qTkzPthWymvNkGGOB_SkHeXdMhJZFVDxUaxqZUExfU%2CFS5QzuYsp2mtXXKatshef60wbnq0gUu2ygVSEaUvXZ0?size=1280x96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88125" y="2141538"/>
            <a:ext cx="1655763" cy="1609725"/>
          </a:xfrm>
          <a:prstGeom prst="rect">
            <a:avLst/>
          </a:prstGeom>
          <a:ln>
            <a:noFill/>
          </a:ln>
          <a:effectLst>
            <a:outerShdw blurRad="292100" dist="139700" dir="2700000" algn="tl" rotWithShape="0">
              <a:srgbClr val="333333">
                <a:alpha val="65000"/>
              </a:srgbClr>
            </a:outerShdw>
          </a:effectLst>
        </p:spPr>
      </p:pic>
      <p:sp>
        <p:nvSpPr>
          <p:cNvPr id="85003" name="TextBox 9"/>
          <p:cNvSpPr txBox="1">
            <a:spLocks noChangeArrowheads="1"/>
          </p:cNvSpPr>
          <p:nvPr/>
        </p:nvSpPr>
        <p:spPr bwMode="auto">
          <a:xfrm>
            <a:off x="6619875" y="3865563"/>
            <a:ext cx="15843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zh-CN" sz="600" b="1"/>
              <a:t>HILLVISTA</a:t>
            </a:r>
          </a:p>
          <a:p>
            <a:pPr algn="ctr" eaLnBrk="1" hangingPunct="1"/>
            <a:r>
              <a:rPr lang="en-US" altLang="zh-CN" sz="600"/>
              <a:t>AWARD WINNER 2012</a:t>
            </a:r>
            <a:endParaRPr lang="en-SG" sz="600"/>
          </a:p>
        </p:txBody>
      </p:sp>
      <p:sp>
        <p:nvSpPr>
          <p:cNvPr id="85004" name="TextBox 10"/>
          <p:cNvSpPr txBox="1">
            <a:spLocks noChangeArrowheads="1"/>
          </p:cNvSpPr>
          <p:nvPr/>
        </p:nvSpPr>
        <p:spPr bwMode="auto">
          <a:xfrm>
            <a:off x="6454775" y="5934075"/>
            <a:ext cx="187166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zh-CN" sz="600" b="1"/>
              <a:t>NOVENA LIFESTYLE and MEDICAL HUB</a:t>
            </a:r>
          </a:p>
          <a:p>
            <a:pPr algn="ctr" eaLnBrk="1" hangingPunct="1"/>
            <a:r>
              <a:rPr lang="en-US" altLang="zh-CN" sz="600"/>
              <a:t>AWARD WINNER 2012</a:t>
            </a:r>
            <a:endParaRPr lang="en-SG" sz="600"/>
          </a:p>
        </p:txBody>
      </p:sp>
      <p:pic>
        <p:nvPicPr>
          <p:cNvPr id="85005" name="Picture 7" descr="https://photos-3.dropbox.com/t/0/AADQ3n4hfRR67BRYUnKEwVx9YYLgELBZYtojeQDDo1qX1w/12/147994378/jpeg/32x32/3/1370336400/0/2/FaibciTropy.psd/YFHj8EbdkMTa6RxfOzZQJpVQl7QtArFOm8y0Jzz-S-8%2Cyj5TBqrGRIKsOp34y9NmVtQP920JVLBFgZpdaIdqirE?size=1280x960"/>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18119" y="4139275"/>
            <a:ext cx="1160463"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6" name="TextBox 12"/>
          <p:cNvSpPr txBox="1">
            <a:spLocks noChangeArrowheads="1"/>
          </p:cNvSpPr>
          <p:nvPr/>
        </p:nvSpPr>
        <p:spPr bwMode="auto">
          <a:xfrm>
            <a:off x="179388" y="1085850"/>
            <a:ext cx="68405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zh-CN" altLang="en-US" sz="2400" b="1" dirty="0" smtClean="0">
                <a:latin typeface="Candara" pitchFamily="34" charset="0"/>
              </a:rPr>
              <a:t>世界唯一荣获八项“世界不动产卓越建设奖”的房地产发展商</a:t>
            </a:r>
            <a:endParaRPr lang="en-SG" sz="2400" b="1" dirty="0">
              <a:latin typeface="Candara" pitchFamily="34" charset="0"/>
            </a:endParaRPr>
          </a:p>
        </p:txBody>
      </p:sp>
      <p:cxnSp>
        <p:nvCxnSpPr>
          <p:cNvPr id="15" name="Straight Connector 14"/>
          <p:cNvCxnSpPr/>
          <p:nvPr/>
        </p:nvCxnSpPr>
        <p:spPr>
          <a:xfrm>
            <a:off x="250825" y="1916113"/>
            <a:ext cx="86423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413554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新加坡的魅力</a:t>
            </a:r>
            <a:endParaRPr lang="en-US" altLang="zh-CN" sz="20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endParaRPr>
          </a:p>
          <a:p>
            <a:pPr marL="0" lvl="1" algn="ctr" eaLnBrk="0" hangingPunct="0">
              <a:defRPr/>
            </a:pPr>
            <a:r>
              <a:rPr lang="zh-CN" altLang="en-US" sz="3600" b="1" dirty="0" smtClean="0">
                <a:ln w="1905"/>
                <a:solidFill>
                  <a:srgbClr val="C50C46"/>
                </a:solidFill>
                <a:effectLst>
                  <a:outerShdw blurRad="50800" dist="38100" dir="16200000" rotWithShape="0">
                    <a:prstClr val="black">
                      <a:alpha val="40000"/>
                    </a:prstClr>
                  </a:outerShdw>
                </a:effectLst>
                <a:latin typeface="Candara" pitchFamily="34" charset="0"/>
                <a:cs typeface="Arial" charset="0"/>
              </a:rPr>
              <a:t>亚洲医疗枢纽</a:t>
            </a:r>
            <a:endParaRPr lang="en-US" altLang="zh-CN" sz="3600" b="1" dirty="0">
              <a:ln w="1905"/>
              <a:solidFill>
                <a:srgbClr val="C50C46"/>
              </a:solidFill>
              <a:effectLst>
                <a:outerShdw blurRad="50800" dist="38100" dir="16200000" rotWithShape="0">
                  <a:prstClr val="black">
                    <a:alpha val="40000"/>
                  </a:prstClr>
                </a:outerShdw>
              </a:effectLst>
              <a:latin typeface="Candara" pitchFamily="34" charset="0"/>
              <a:cs typeface="Arial" charset="0"/>
            </a:endParaRPr>
          </a:p>
        </p:txBody>
      </p:sp>
      <p:sp>
        <p:nvSpPr>
          <p:cNvPr id="10" name="Rectangle 9"/>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pic>
        <p:nvPicPr>
          <p:cNvPr id="39833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8020" y="1495937"/>
            <a:ext cx="2931812" cy="4933459"/>
          </a:xfrm>
          <a:prstGeom prst="rect">
            <a:avLst/>
          </a:prstGeom>
          <a:noFill/>
          <a:ln w="9525">
            <a:noFill/>
            <a:miter lim="800000"/>
            <a:headEnd/>
            <a:tailEnd/>
          </a:ln>
          <a:effectLst/>
        </p:spPr>
      </p:pic>
      <p:sp>
        <p:nvSpPr>
          <p:cNvPr id="16" name="Rectangle 3"/>
          <p:cNvSpPr txBox="1">
            <a:spLocks noChangeArrowheads="1"/>
          </p:cNvSpPr>
          <p:nvPr/>
        </p:nvSpPr>
        <p:spPr bwMode="auto">
          <a:xfrm>
            <a:off x="-13648" y="981075"/>
            <a:ext cx="9144000" cy="447661"/>
          </a:xfrm>
          <a:prstGeom prst="rect">
            <a:avLst/>
          </a:prstGeom>
          <a:solidFill>
            <a:schemeClr val="bg2">
              <a:lumMod val="75000"/>
            </a:schemeClr>
          </a:solidFill>
          <a:ln w="9525">
            <a:noFill/>
            <a:miter lim="800000"/>
            <a:headEnd/>
            <a:tailEnd/>
          </a:ln>
        </p:spPr>
        <p:txBody>
          <a:bodyPr anchor="ctr"/>
          <a:lstStyle/>
          <a:p>
            <a:pPr marL="533400" indent="-533400" algn="ctr" fontAlgn="auto">
              <a:lnSpc>
                <a:spcPct val="80000"/>
              </a:lnSpc>
              <a:spcBef>
                <a:spcPct val="20000"/>
              </a:spcBef>
              <a:spcAft>
                <a:spcPts val="0"/>
              </a:spcAft>
              <a:buClr>
                <a:schemeClr val="hlink"/>
              </a:buClr>
              <a:buSzPct val="90000"/>
              <a:defRPr/>
            </a:pPr>
            <a:r>
              <a:rPr lang="en-US" sz="2400" b="1" dirty="0" smtClean="0">
                <a:latin typeface="Candara" pitchFamily="34" charset="0"/>
                <a:cs typeface="Arial" charset="0"/>
              </a:rPr>
              <a:t>2012: 100</a:t>
            </a:r>
            <a:r>
              <a:rPr lang="zh-CN" altLang="en-US" sz="2400" b="1" dirty="0" smtClean="0">
                <a:latin typeface="Candara" pitchFamily="34" charset="0"/>
                <a:cs typeface="Arial" charset="0"/>
              </a:rPr>
              <a:t>万医疗旅游者</a:t>
            </a:r>
            <a:r>
              <a:rPr lang="en-US" sz="2400" b="1" dirty="0" smtClean="0">
                <a:latin typeface="Candara" pitchFamily="34" charset="0"/>
                <a:cs typeface="Arial" charset="0"/>
              </a:rPr>
              <a:t>, 25</a:t>
            </a:r>
            <a:r>
              <a:rPr lang="zh-CN" altLang="en-US" sz="2400" b="1" dirty="0" smtClean="0">
                <a:latin typeface="Candara" pitchFamily="34" charset="0"/>
                <a:cs typeface="Arial" charset="0"/>
              </a:rPr>
              <a:t>亿美元医疗旅游收入</a:t>
            </a:r>
            <a:endParaRPr lang="en-US" sz="2400" b="1" dirty="0">
              <a:latin typeface="Candara" pitchFamily="34" charset="0"/>
              <a:cs typeface="Arial" charset="0"/>
            </a:endParaRPr>
          </a:p>
        </p:txBody>
      </p:sp>
      <p:sp>
        <p:nvSpPr>
          <p:cNvPr id="17" name="TextBox 11"/>
          <p:cNvSpPr txBox="1">
            <a:spLocks noChangeArrowheads="1"/>
          </p:cNvSpPr>
          <p:nvPr/>
        </p:nvSpPr>
        <p:spPr bwMode="auto">
          <a:xfrm>
            <a:off x="142875" y="6478588"/>
            <a:ext cx="2513830" cy="307777"/>
          </a:xfrm>
          <a:prstGeom prst="rect">
            <a:avLst/>
          </a:prstGeom>
          <a:noFill/>
          <a:ln w="9525">
            <a:noFill/>
            <a:miter lim="800000"/>
            <a:headEnd/>
            <a:tailEnd/>
          </a:ln>
        </p:spPr>
        <p:txBody>
          <a:bodyPr wrap="none">
            <a:spAutoFit/>
          </a:bodyPr>
          <a:lstStyle/>
          <a:p>
            <a:r>
              <a:rPr lang="zh-CN" altLang="en-US" sz="1400" i="1" dirty="0" smtClean="0">
                <a:latin typeface="Candara" pitchFamily="34" charset="0"/>
              </a:rPr>
              <a:t>来源</a:t>
            </a:r>
            <a:r>
              <a:rPr lang="en-US" sz="1400" i="1" dirty="0" smtClean="0">
                <a:latin typeface="Candara" pitchFamily="34" charset="0"/>
              </a:rPr>
              <a:t>: </a:t>
            </a:r>
            <a:r>
              <a:rPr lang="zh-CN" altLang="en-US" sz="1400" i="1" dirty="0" smtClean="0">
                <a:latin typeface="Candara" pitchFamily="34" charset="0"/>
              </a:rPr>
              <a:t>海峡时报</a:t>
            </a:r>
            <a:r>
              <a:rPr lang="en-US" sz="1400" i="1" dirty="0" smtClean="0">
                <a:latin typeface="Candara" pitchFamily="34" charset="0"/>
              </a:rPr>
              <a:t>, 2013</a:t>
            </a:r>
            <a:r>
              <a:rPr lang="zh-CN" altLang="en-US" sz="1400" i="1" dirty="0" smtClean="0">
                <a:latin typeface="Candara" pitchFamily="34" charset="0"/>
              </a:rPr>
              <a:t>年</a:t>
            </a:r>
            <a:r>
              <a:rPr lang="en-US" altLang="zh-CN" sz="1400" i="1" dirty="0" smtClean="0">
                <a:latin typeface="Candara" pitchFamily="34" charset="0"/>
              </a:rPr>
              <a:t>2</a:t>
            </a:r>
            <a:r>
              <a:rPr lang="zh-CN" altLang="en-US" sz="1400" i="1" dirty="0" smtClean="0">
                <a:latin typeface="Candara" pitchFamily="34" charset="0"/>
              </a:rPr>
              <a:t>月</a:t>
            </a:r>
            <a:r>
              <a:rPr lang="en-US" altLang="zh-CN" sz="1400" i="1" dirty="0" smtClean="0">
                <a:latin typeface="Candara" pitchFamily="34" charset="0"/>
              </a:rPr>
              <a:t>18</a:t>
            </a:r>
            <a:r>
              <a:rPr lang="zh-CN" altLang="en-US" sz="1400" i="1" dirty="0" smtClean="0">
                <a:latin typeface="Candara" pitchFamily="34" charset="0"/>
              </a:rPr>
              <a:t>日</a:t>
            </a:r>
            <a:endParaRPr lang="en-US" sz="1400" i="1" dirty="0">
              <a:latin typeface="Candara" pitchFamily="34" charset="0"/>
            </a:endParaRPr>
          </a:p>
        </p:txBody>
      </p:sp>
      <p:sp>
        <p:nvSpPr>
          <p:cNvPr id="18" name="TextBox 17"/>
          <p:cNvSpPr txBox="1"/>
          <p:nvPr/>
        </p:nvSpPr>
        <p:spPr>
          <a:xfrm>
            <a:off x="224224" y="1556792"/>
            <a:ext cx="2880320" cy="2308324"/>
          </a:xfrm>
          <a:prstGeom prst="rect">
            <a:avLst/>
          </a:prstGeom>
          <a:solidFill>
            <a:schemeClr val="bg1"/>
          </a:solidFill>
        </p:spPr>
        <p:txBody>
          <a:bodyPr wrap="square" rtlCol="0">
            <a:spAutoFit/>
          </a:bodyPr>
          <a:lstStyle/>
          <a:p>
            <a:r>
              <a:rPr lang="zh-CN" altLang="en-US" sz="4800" b="1" dirty="0" smtClean="0"/>
              <a:t>外国就医者青睐</a:t>
            </a:r>
            <a:endParaRPr lang="en-US" altLang="zh-CN" sz="4800" b="1" dirty="0" smtClean="0"/>
          </a:p>
          <a:p>
            <a:r>
              <a:rPr lang="zh-CN" altLang="en-US" sz="4800" b="1" dirty="0" smtClean="0"/>
              <a:t>新加坡</a:t>
            </a:r>
            <a:endParaRPr lang="en-US" sz="4800" b="1" dirty="0"/>
          </a:p>
        </p:txBody>
      </p:sp>
      <p:pic>
        <p:nvPicPr>
          <p:cNvPr id="15" name="Picture 14" descr="2013-08-22_17185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1840" y="1512080"/>
            <a:ext cx="6012160" cy="5112568"/>
          </a:xfrm>
          <a:prstGeom prst="rect">
            <a:avLst/>
          </a:prstGeom>
        </p:spPr>
      </p:pic>
      <p:sp>
        <p:nvSpPr>
          <p:cNvPr id="13" name="Rectangle 12"/>
          <p:cNvSpPr/>
          <p:nvPr/>
        </p:nvSpPr>
        <p:spPr>
          <a:xfrm>
            <a:off x="71406" y="1500174"/>
            <a:ext cx="2988426" cy="5025170"/>
          </a:xfrm>
          <a:prstGeom prst="rect">
            <a:avLst/>
          </a:prstGeom>
          <a:noFill/>
          <a:ln w="22225">
            <a:solidFill>
              <a:schemeClr val="tx1">
                <a:lumMod val="50000"/>
                <a:lumOff val="50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0" y="0"/>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3600" b="1" dirty="0">
                <a:ln w="1905"/>
                <a:solidFill>
                  <a:srgbClr val="C50C46"/>
                </a:solidFill>
                <a:effectLst>
                  <a:outerShdw blurRad="38100" dist="38100" dir="2700000" algn="tl">
                    <a:srgbClr val="000000">
                      <a:alpha val="43137"/>
                    </a:srgbClr>
                  </a:outerShdw>
                </a:effectLst>
                <a:latin typeface="Candara" pitchFamily="34" charset="0"/>
                <a:cs typeface="Arial" charset="0"/>
              </a:rPr>
              <a:t>远东机构</a:t>
            </a:r>
            <a:endParaRPr lang="en-US" altLang="zh-CN" sz="3600" b="1" dirty="0">
              <a:ln w="1905"/>
              <a:solidFill>
                <a:srgbClr val="C50C46"/>
              </a:solidFill>
              <a:effectLst>
                <a:outerShdw blurRad="38100" dist="38100" dir="2700000" algn="tl">
                  <a:srgbClr val="000000">
                    <a:alpha val="43137"/>
                  </a:srgbClr>
                </a:outerShdw>
              </a:effectLst>
              <a:latin typeface="Candara" pitchFamily="34" charset="0"/>
              <a:cs typeface="Arial" charset="0"/>
            </a:endParaRPr>
          </a:p>
          <a:p>
            <a:pPr marL="0" lvl="1" algn="ctr" eaLnBrk="0" hangingPunct="0">
              <a:defRPr/>
            </a:pPr>
            <a:r>
              <a:rPr lang="zh-CN" altLang="en-US" sz="2400" b="1" dirty="0" smtClean="0">
                <a:ln w="1905"/>
                <a:solidFill>
                  <a:srgbClr val="C50C46"/>
                </a:solidFill>
                <a:latin typeface="Candara" pitchFamily="34" charset="0"/>
                <a:cs typeface="Arial" charset="0"/>
              </a:rPr>
              <a:t>遍布全岛的</a:t>
            </a:r>
            <a:r>
              <a:rPr lang="en-US" altLang="zh-CN" sz="2400" b="1" dirty="0" smtClean="0">
                <a:ln w="1905"/>
                <a:solidFill>
                  <a:srgbClr val="C50C46"/>
                </a:solidFill>
                <a:latin typeface="Candara" pitchFamily="34" charset="0"/>
                <a:cs typeface="Arial" charset="0"/>
              </a:rPr>
              <a:t>40</a:t>
            </a:r>
            <a:r>
              <a:rPr lang="zh-CN" altLang="en-US" sz="2400" b="1" dirty="0" smtClean="0">
                <a:ln w="1905"/>
                <a:solidFill>
                  <a:srgbClr val="C50C46"/>
                </a:solidFill>
                <a:latin typeface="Candara" pitchFamily="34" charset="0"/>
                <a:cs typeface="Arial" charset="0"/>
              </a:rPr>
              <a:t>余个在售楼盘，最</a:t>
            </a:r>
            <a:r>
              <a:rPr lang="zh-CN" altLang="en-US" sz="2400" b="1" dirty="0">
                <a:ln w="1905"/>
                <a:solidFill>
                  <a:srgbClr val="C50C46"/>
                </a:solidFill>
                <a:latin typeface="Candara" pitchFamily="34" charset="0"/>
                <a:cs typeface="Arial" charset="0"/>
              </a:rPr>
              <a:t>多样化的</a:t>
            </a:r>
            <a:r>
              <a:rPr lang="zh-CN" altLang="en-US" sz="2400" b="1" dirty="0" smtClean="0">
                <a:ln w="1905"/>
                <a:solidFill>
                  <a:srgbClr val="C50C46"/>
                </a:solidFill>
                <a:latin typeface="Candara" pitchFamily="34" charset="0"/>
                <a:cs typeface="Arial" charset="0"/>
              </a:rPr>
              <a:t>房产</a:t>
            </a:r>
            <a:r>
              <a:rPr lang="zh-CN" altLang="en-US" sz="2400" b="1" dirty="0">
                <a:ln w="1905"/>
                <a:solidFill>
                  <a:srgbClr val="C50C46"/>
                </a:solidFill>
                <a:latin typeface="Candara" pitchFamily="34" charset="0"/>
                <a:cs typeface="Arial" charset="0"/>
              </a:rPr>
              <a:t>选择</a:t>
            </a:r>
            <a:endParaRPr lang="en-US" altLang="zh-CN" sz="2400" b="1" dirty="0">
              <a:ln w="1905"/>
              <a:solidFill>
                <a:srgbClr val="C50C46"/>
              </a:solidFill>
              <a:latin typeface="Candara" pitchFamily="34" charset="0"/>
              <a:cs typeface="Arial" charset="0"/>
            </a:endParaRPr>
          </a:p>
        </p:txBody>
      </p:sp>
      <p:sp>
        <p:nvSpPr>
          <p:cNvPr id="11" name="Rectangle 10"/>
          <p:cNvSpPr/>
          <p:nvPr/>
        </p:nvSpPr>
        <p:spPr>
          <a:xfrm>
            <a:off x="0" y="976313"/>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pic>
        <p:nvPicPr>
          <p:cNvPr id="5" name="Picture 4" descr="2013-09-13_15191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52736"/>
            <a:ext cx="9144000" cy="5805264"/>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0" y="0"/>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3600" b="1" dirty="0" smtClean="0">
                <a:ln w="1905"/>
                <a:solidFill>
                  <a:srgbClr val="C50C46"/>
                </a:solidFill>
                <a:effectLst>
                  <a:outerShdw blurRad="38100" dist="38100" dir="2700000" algn="tl">
                    <a:srgbClr val="000000">
                      <a:alpha val="43137"/>
                    </a:srgbClr>
                  </a:outerShdw>
                </a:effectLst>
                <a:latin typeface="Candara" pitchFamily="34" charset="0"/>
                <a:cs typeface="Arial" charset="0"/>
              </a:rPr>
              <a:t>新加坡与中国购房对比</a:t>
            </a:r>
            <a:endParaRPr lang="en-US" altLang="zh-CN" sz="3600" b="1" dirty="0">
              <a:ln w="1905"/>
              <a:solidFill>
                <a:srgbClr val="C50C46"/>
              </a:solidFill>
              <a:effectLst>
                <a:outerShdw blurRad="38100" dist="38100" dir="2700000" algn="tl">
                  <a:srgbClr val="000000">
                    <a:alpha val="43137"/>
                  </a:srgbClr>
                </a:outerShdw>
              </a:effectLst>
              <a:latin typeface="Candara" pitchFamily="34" charset="0"/>
              <a:cs typeface="Arial" charset="0"/>
            </a:endParaRPr>
          </a:p>
        </p:txBody>
      </p:sp>
      <p:sp>
        <p:nvSpPr>
          <p:cNvPr id="11" name="Rectangle 10"/>
          <p:cNvSpPr/>
          <p:nvPr/>
        </p:nvSpPr>
        <p:spPr>
          <a:xfrm>
            <a:off x="0" y="976313"/>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graphicFrame>
        <p:nvGraphicFramePr>
          <p:cNvPr id="6" name="Table 5"/>
          <p:cNvGraphicFramePr>
            <a:graphicFrameLocks noGrp="1"/>
          </p:cNvGraphicFramePr>
          <p:nvPr/>
        </p:nvGraphicFramePr>
        <p:xfrm>
          <a:off x="683569" y="1196755"/>
          <a:ext cx="7632847" cy="5040556"/>
        </p:xfrm>
        <a:graphic>
          <a:graphicData uri="http://schemas.openxmlformats.org/drawingml/2006/table">
            <a:tbl>
              <a:tblPr firstRow="1" bandRow="1">
                <a:tableStyleId>{21E4AEA4-8DFA-4A89-87EB-49C32662AFE0}</a:tableStyleId>
              </a:tblPr>
              <a:tblGrid>
                <a:gridCol w="1831883"/>
                <a:gridCol w="3105582"/>
                <a:gridCol w="2695382"/>
              </a:tblGrid>
              <a:tr h="537863">
                <a:tc>
                  <a:txBody>
                    <a:bodyPr/>
                    <a:lstStyle/>
                    <a:p>
                      <a:pPr algn="ctr"/>
                      <a:endParaRPr lang="en-SG" dirty="0"/>
                    </a:p>
                  </a:txBody>
                  <a:tcPr anchor="ctr"/>
                </a:tc>
                <a:tc>
                  <a:txBody>
                    <a:bodyPr/>
                    <a:lstStyle/>
                    <a:p>
                      <a:pPr algn="ctr"/>
                      <a:r>
                        <a:rPr lang="zh-CN" altLang="en-US" sz="2000" dirty="0" smtClean="0"/>
                        <a:t>新加坡</a:t>
                      </a:r>
                      <a:endParaRPr lang="en-SG" sz="2000" dirty="0"/>
                    </a:p>
                  </a:txBody>
                  <a:tcPr anchor="ctr"/>
                </a:tc>
                <a:tc>
                  <a:txBody>
                    <a:bodyPr/>
                    <a:lstStyle/>
                    <a:p>
                      <a:pPr algn="ctr"/>
                      <a:r>
                        <a:rPr lang="zh-CN" altLang="en-US" sz="2000" dirty="0" smtClean="0"/>
                        <a:t>中国</a:t>
                      </a:r>
                      <a:endParaRPr lang="en-SG" sz="2000" dirty="0"/>
                    </a:p>
                  </a:txBody>
                  <a:tcPr anchor="ctr"/>
                </a:tc>
              </a:tr>
              <a:tr h="537863">
                <a:tc>
                  <a:txBody>
                    <a:bodyPr/>
                    <a:lstStyle/>
                    <a:p>
                      <a:pPr algn="ctr"/>
                      <a:r>
                        <a:rPr lang="zh-CN" altLang="en-US" b="1" dirty="0" smtClean="0"/>
                        <a:t>产权</a:t>
                      </a:r>
                      <a:endParaRPr lang="en-SG" b="1" dirty="0"/>
                    </a:p>
                  </a:txBody>
                  <a:tcPr anchor="ctr"/>
                </a:tc>
                <a:tc>
                  <a:txBody>
                    <a:bodyPr/>
                    <a:lstStyle/>
                    <a:p>
                      <a:pPr algn="ctr"/>
                      <a:r>
                        <a:rPr lang="zh-CN" altLang="en-US" dirty="0" smtClean="0"/>
                        <a:t>永久、</a:t>
                      </a:r>
                      <a:r>
                        <a:rPr lang="en-US" altLang="zh-CN" dirty="0" smtClean="0"/>
                        <a:t>999</a:t>
                      </a:r>
                      <a:r>
                        <a:rPr lang="zh-CN" altLang="en-US" dirty="0" smtClean="0"/>
                        <a:t>年或</a:t>
                      </a:r>
                      <a:r>
                        <a:rPr lang="en-US" altLang="zh-CN" dirty="0" smtClean="0"/>
                        <a:t>99</a:t>
                      </a:r>
                      <a:r>
                        <a:rPr lang="zh-CN" altLang="en-US" dirty="0" smtClean="0"/>
                        <a:t>年</a:t>
                      </a:r>
                      <a:endParaRPr lang="en-SG" dirty="0"/>
                    </a:p>
                  </a:txBody>
                  <a:tcPr anchor="ctr"/>
                </a:tc>
                <a:tc>
                  <a:txBody>
                    <a:bodyPr/>
                    <a:lstStyle/>
                    <a:p>
                      <a:pPr algn="ctr"/>
                      <a:r>
                        <a:rPr lang="en-US" dirty="0" smtClean="0"/>
                        <a:t>70</a:t>
                      </a:r>
                      <a:r>
                        <a:rPr lang="zh-CN" altLang="en-US" dirty="0" smtClean="0"/>
                        <a:t>年</a:t>
                      </a:r>
                      <a:endParaRPr lang="en-SG" dirty="0"/>
                    </a:p>
                  </a:txBody>
                  <a:tcPr anchor="ctr"/>
                </a:tc>
              </a:tr>
              <a:tr h="537863">
                <a:tc>
                  <a:txBody>
                    <a:bodyPr/>
                    <a:lstStyle/>
                    <a:p>
                      <a:pPr algn="ctr"/>
                      <a:r>
                        <a:rPr lang="zh-CN" altLang="en-US" b="1" dirty="0" smtClean="0"/>
                        <a:t>销售面积</a:t>
                      </a:r>
                      <a:endParaRPr lang="en-SG" b="1" dirty="0"/>
                    </a:p>
                  </a:txBody>
                  <a:tcPr anchor="ctr"/>
                </a:tc>
                <a:tc>
                  <a:txBody>
                    <a:bodyPr/>
                    <a:lstStyle/>
                    <a:p>
                      <a:pPr algn="ctr"/>
                      <a:r>
                        <a:rPr lang="zh-CN" altLang="en-US" dirty="0" smtClean="0"/>
                        <a:t>使用面积</a:t>
                      </a:r>
                      <a:endParaRPr lang="en-SG" dirty="0"/>
                    </a:p>
                  </a:txBody>
                  <a:tcPr anchor="ctr"/>
                </a:tc>
                <a:tc>
                  <a:txBody>
                    <a:bodyPr/>
                    <a:lstStyle/>
                    <a:p>
                      <a:pPr algn="ctr"/>
                      <a:r>
                        <a:rPr lang="zh-CN" altLang="en-US" dirty="0" smtClean="0"/>
                        <a:t>建筑面积</a:t>
                      </a:r>
                      <a:endParaRPr lang="en-SG" dirty="0"/>
                    </a:p>
                  </a:txBody>
                  <a:tcPr anchor="ctr"/>
                </a:tc>
              </a:tr>
              <a:tr h="537863">
                <a:tc>
                  <a:txBody>
                    <a:bodyPr/>
                    <a:lstStyle/>
                    <a:p>
                      <a:pPr algn="ctr"/>
                      <a:r>
                        <a:rPr lang="zh-CN" altLang="en-US" b="1" dirty="0" smtClean="0"/>
                        <a:t>停车位</a:t>
                      </a:r>
                      <a:endParaRPr lang="en-SG" b="1" dirty="0"/>
                    </a:p>
                  </a:txBody>
                  <a:tcPr anchor="ctr"/>
                </a:tc>
                <a:tc>
                  <a:txBody>
                    <a:bodyPr/>
                    <a:lstStyle/>
                    <a:p>
                      <a:pPr algn="ctr"/>
                      <a:r>
                        <a:rPr lang="zh-CN" altLang="en-US" dirty="0" smtClean="0"/>
                        <a:t>赠送车位</a:t>
                      </a:r>
                      <a:endParaRPr lang="en-SG" dirty="0"/>
                    </a:p>
                  </a:txBody>
                  <a:tcPr anchor="ctr"/>
                </a:tc>
                <a:tc>
                  <a:txBody>
                    <a:bodyPr/>
                    <a:lstStyle/>
                    <a:p>
                      <a:pPr algn="ctr"/>
                      <a:r>
                        <a:rPr lang="zh-CN" altLang="en-US" dirty="0" smtClean="0"/>
                        <a:t>需另外购买</a:t>
                      </a:r>
                      <a:endParaRPr lang="en-SG" dirty="0"/>
                    </a:p>
                  </a:txBody>
                  <a:tcPr anchor="ctr"/>
                </a:tc>
              </a:tr>
              <a:tr h="537863">
                <a:tc>
                  <a:txBody>
                    <a:bodyPr/>
                    <a:lstStyle/>
                    <a:p>
                      <a:pPr algn="ctr"/>
                      <a:r>
                        <a:rPr lang="zh-CN" altLang="en-US" b="1" dirty="0" smtClean="0"/>
                        <a:t>贷款利率</a:t>
                      </a:r>
                      <a:endParaRPr lang="en-SG" b="1" dirty="0"/>
                    </a:p>
                  </a:txBody>
                  <a:tcPr anchor="ctr"/>
                </a:tc>
                <a:tc>
                  <a:txBody>
                    <a:bodyPr/>
                    <a:lstStyle/>
                    <a:p>
                      <a:pPr algn="ctr"/>
                      <a:r>
                        <a:rPr lang="zh-CN" altLang="en-US" dirty="0" smtClean="0"/>
                        <a:t>低于</a:t>
                      </a:r>
                      <a:r>
                        <a:rPr lang="en-US" altLang="zh-CN" dirty="0" smtClean="0"/>
                        <a:t>2%</a:t>
                      </a:r>
                      <a:endParaRPr lang="en-SG" dirty="0"/>
                    </a:p>
                  </a:txBody>
                  <a:tcPr anchor="ctr"/>
                </a:tc>
                <a:tc>
                  <a:txBody>
                    <a:bodyPr/>
                    <a:lstStyle/>
                    <a:p>
                      <a:pPr algn="ctr"/>
                      <a:r>
                        <a:rPr lang="en-US" dirty="0" smtClean="0"/>
                        <a:t>5%</a:t>
                      </a:r>
                      <a:r>
                        <a:rPr lang="zh-CN" altLang="en-US" dirty="0" smtClean="0"/>
                        <a:t>至</a:t>
                      </a:r>
                      <a:r>
                        <a:rPr lang="en-US" altLang="zh-CN" dirty="0" smtClean="0"/>
                        <a:t>7%</a:t>
                      </a:r>
                      <a:endParaRPr lang="en-SG" dirty="0"/>
                    </a:p>
                  </a:txBody>
                  <a:tcPr anchor="ctr"/>
                </a:tc>
              </a:tr>
              <a:tr h="537863">
                <a:tc>
                  <a:txBody>
                    <a:bodyPr/>
                    <a:lstStyle/>
                    <a:p>
                      <a:pPr algn="ctr"/>
                      <a:r>
                        <a:rPr lang="zh-CN" altLang="en-US" b="1" dirty="0" smtClean="0"/>
                        <a:t>期房付款</a:t>
                      </a:r>
                      <a:endParaRPr lang="en-SG" b="1" dirty="0"/>
                    </a:p>
                  </a:txBody>
                  <a:tcPr anchor="ctr"/>
                </a:tc>
                <a:tc>
                  <a:txBody>
                    <a:bodyPr/>
                    <a:lstStyle/>
                    <a:p>
                      <a:pPr algn="ctr"/>
                      <a:r>
                        <a:rPr lang="zh-CN" altLang="en-US" dirty="0" smtClean="0"/>
                        <a:t>按工程进度付款</a:t>
                      </a:r>
                      <a:endParaRPr lang="en-SG" dirty="0"/>
                    </a:p>
                  </a:txBody>
                  <a:tcPr anchor="ctr"/>
                </a:tc>
                <a:tc>
                  <a:txBody>
                    <a:bodyPr/>
                    <a:lstStyle/>
                    <a:p>
                      <a:pPr algn="ctr"/>
                      <a:r>
                        <a:rPr lang="zh-CN" altLang="en-US" dirty="0" smtClean="0"/>
                        <a:t>一次性付款</a:t>
                      </a:r>
                      <a:endParaRPr lang="en-SG" dirty="0"/>
                    </a:p>
                  </a:txBody>
                  <a:tcPr anchor="ctr"/>
                </a:tc>
              </a:tr>
              <a:tr h="537863">
                <a:tc>
                  <a:txBody>
                    <a:bodyPr/>
                    <a:lstStyle/>
                    <a:p>
                      <a:pPr algn="ctr"/>
                      <a:r>
                        <a:rPr lang="zh-CN" altLang="en-US" b="1" dirty="0" smtClean="0"/>
                        <a:t>租金回报率</a:t>
                      </a:r>
                      <a:endParaRPr lang="en-SG" b="1" dirty="0"/>
                    </a:p>
                  </a:txBody>
                  <a:tcPr anchor="ctr"/>
                </a:tc>
                <a:tc>
                  <a:txBody>
                    <a:bodyPr/>
                    <a:lstStyle/>
                    <a:p>
                      <a:pPr algn="ctr"/>
                      <a:r>
                        <a:rPr lang="en-US" altLang="zh-CN" dirty="0" smtClean="0"/>
                        <a:t>3-5%</a:t>
                      </a:r>
                      <a:endParaRPr lang="en-SG" dirty="0"/>
                    </a:p>
                  </a:txBody>
                  <a:tcPr anchor="ctr"/>
                </a:tc>
                <a:tc>
                  <a:txBody>
                    <a:bodyPr/>
                    <a:lstStyle/>
                    <a:p>
                      <a:pPr algn="ctr"/>
                      <a:r>
                        <a:rPr lang="zh-CN" altLang="en-US" dirty="0" smtClean="0"/>
                        <a:t>约</a:t>
                      </a:r>
                      <a:r>
                        <a:rPr lang="en-US" altLang="zh-CN" dirty="0" smtClean="0"/>
                        <a:t>2%</a:t>
                      </a:r>
                      <a:endParaRPr lang="en-SG" dirty="0"/>
                    </a:p>
                  </a:txBody>
                  <a:tcPr anchor="ctr"/>
                </a:tc>
              </a:tr>
              <a:tr h="537863">
                <a:tc>
                  <a:txBody>
                    <a:bodyPr/>
                    <a:lstStyle/>
                    <a:p>
                      <a:pPr algn="ctr"/>
                      <a:r>
                        <a:rPr lang="zh-CN" altLang="en-US" b="1" dirty="0" smtClean="0"/>
                        <a:t>法律保障</a:t>
                      </a:r>
                      <a:endParaRPr lang="en-SG" b="1" dirty="0"/>
                    </a:p>
                  </a:txBody>
                  <a:tcPr anchor="ctr"/>
                </a:tc>
                <a:tc>
                  <a:txBody>
                    <a:bodyPr/>
                    <a:lstStyle/>
                    <a:p>
                      <a:pPr algn="ctr"/>
                      <a:r>
                        <a:rPr lang="zh-CN" altLang="en-US" dirty="0" smtClean="0"/>
                        <a:t>政府监管的第三方账户</a:t>
                      </a:r>
                      <a:endParaRPr lang="en-SG" dirty="0"/>
                    </a:p>
                  </a:txBody>
                  <a:tcPr anchor="ctr"/>
                </a:tc>
                <a:tc>
                  <a:txBody>
                    <a:bodyPr/>
                    <a:lstStyle/>
                    <a:p>
                      <a:pPr algn="ctr"/>
                      <a:r>
                        <a:rPr lang="zh-CN" altLang="en-US" dirty="0" smtClean="0"/>
                        <a:t>不通过律师，无监管</a:t>
                      </a:r>
                      <a:endParaRPr lang="en-SG" dirty="0"/>
                    </a:p>
                  </a:txBody>
                  <a:tcPr anchor="ctr"/>
                </a:tc>
              </a:tr>
              <a:tr h="737652">
                <a:tc>
                  <a:txBody>
                    <a:bodyPr/>
                    <a:lstStyle/>
                    <a:p>
                      <a:pPr algn="ctr"/>
                      <a:r>
                        <a:rPr lang="zh-CN" altLang="en-US" b="1" dirty="0" smtClean="0"/>
                        <a:t>室内配备</a:t>
                      </a:r>
                      <a:endParaRPr lang="en-SG" b="1" dirty="0"/>
                    </a:p>
                  </a:txBody>
                  <a:tcPr anchor="ctr"/>
                </a:tc>
                <a:tc>
                  <a:txBody>
                    <a:bodyPr/>
                    <a:lstStyle/>
                    <a:p>
                      <a:pPr marL="0" marR="0" algn="ctr">
                        <a:spcBef>
                          <a:spcPts val="0"/>
                        </a:spcBef>
                        <a:spcAft>
                          <a:spcPts val="0"/>
                        </a:spcAft>
                      </a:pPr>
                      <a:r>
                        <a:rPr lang="zh-CN" altLang="en-US" sz="1800" kern="1200" dirty="0" smtClean="0">
                          <a:solidFill>
                            <a:schemeClr val="dk1"/>
                          </a:solidFill>
                          <a:latin typeface="+mn-lt"/>
                          <a:ea typeface="+mn-ea"/>
                          <a:cs typeface="+mn-cs"/>
                        </a:rPr>
                        <a:t>衣橱、地板、空调、厨卫设施</a:t>
                      </a:r>
                      <a:endParaRPr lang="en-US" sz="1800" kern="1200" dirty="0" smtClean="0">
                        <a:solidFill>
                          <a:schemeClr val="dk1"/>
                        </a:solidFill>
                        <a:latin typeface="+mn-lt"/>
                        <a:ea typeface="+mn-ea"/>
                        <a:cs typeface="+mn-cs"/>
                      </a:endParaRPr>
                    </a:p>
                  </a:txBody>
                  <a:tcPr marL="68580" marR="68580" marT="0" marB="0" anchor="ctr"/>
                </a:tc>
                <a:tc>
                  <a:txBody>
                    <a:bodyPr/>
                    <a:lstStyle/>
                    <a:p>
                      <a:pPr marL="0" marR="0" algn="ctr">
                        <a:spcBef>
                          <a:spcPts val="0"/>
                        </a:spcBef>
                        <a:spcAft>
                          <a:spcPts val="0"/>
                        </a:spcAft>
                      </a:pPr>
                      <a:r>
                        <a:rPr lang="zh-CN" altLang="en-US" sz="1800" kern="1200" dirty="0" smtClean="0">
                          <a:solidFill>
                            <a:schemeClr val="dk1"/>
                          </a:solidFill>
                          <a:latin typeface="+mn-lt"/>
                          <a:ea typeface="+mn-ea"/>
                          <a:cs typeface="+mn-cs"/>
                        </a:rPr>
                        <a:t>地板和厨卫设施</a:t>
                      </a:r>
                      <a:endParaRPr lang="en-US" altLang="zh-CN" sz="1800" kern="1200" dirty="0" smtClean="0">
                        <a:solidFill>
                          <a:schemeClr val="dk1"/>
                        </a:solidFill>
                        <a:latin typeface="+mn-lt"/>
                        <a:ea typeface="+mn-ea"/>
                        <a:cs typeface="+mn-cs"/>
                      </a:endParaRPr>
                    </a:p>
                    <a:p>
                      <a:pPr marL="0" marR="0" algn="ctr">
                        <a:spcBef>
                          <a:spcPts val="0"/>
                        </a:spcBef>
                        <a:spcAft>
                          <a:spcPts val="0"/>
                        </a:spcAft>
                      </a:pPr>
                      <a:r>
                        <a:rPr lang="zh-CN" altLang="en-US" sz="1800" kern="1200" dirty="0" smtClean="0">
                          <a:solidFill>
                            <a:schemeClr val="dk1"/>
                          </a:solidFill>
                          <a:latin typeface="+mn-lt"/>
                          <a:ea typeface="+mn-ea"/>
                          <a:cs typeface="+mn-cs"/>
                        </a:rPr>
                        <a:t>或毛坯房</a:t>
                      </a:r>
                      <a:endParaRPr lang="en-US" sz="1800" kern="1200" dirty="0" smtClean="0">
                        <a:solidFill>
                          <a:schemeClr val="dk1"/>
                        </a:solidFill>
                        <a:latin typeface="+mn-lt"/>
                        <a:ea typeface="+mn-ea"/>
                        <a:cs typeface="+mn-cs"/>
                      </a:endParaRPr>
                    </a:p>
                  </a:txBody>
                  <a:tcPr marL="68580" marR="68580" marT="0" marB="0" anchor="ctr"/>
                </a:tc>
              </a:tr>
            </a:tbl>
          </a:graphicData>
        </a:graphic>
      </p:graphicFrame>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0" y="0"/>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3600" b="1" dirty="0" smtClean="0">
                <a:ln w="1905"/>
                <a:solidFill>
                  <a:srgbClr val="C50C46"/>
                </a:solidFill>
                <a:effectLst>
                  <a:outerShdw blurRad="38100" dist="38100" dir="2700000" algn="tl">
                    <a:srgbClr val="000000">
                      <a:alpha val="43137"/>
                    </a:srgbClr>
                  </a:outerShdw>
                </a:effectLst>
                <a:latin typeface="Candara" pitchFamily="34" charset="0"/>
                <a:cs typeface="Arial" charset="0"/>
              </a:rPr>
              <a:t>常见问题解答</a:t>
            </a:r>
            <a:endParaRPr lang="en-US" altLang="zh-CN" sz="3600" b="1" dirty="0">
              <a:ln w="1905"/>
              <a:solidFill>
                <a:srgbClr val="C50C46"/>
              </a:solidFill>
              <a:effectLst>
                <a:outerShdw blurRad="38100" dist="38100" dir="2700000" algn="tl">
                  <a:srgbClr val="000000">
                    <a:alpha val="43137"/>
                  </a:srgbClr>
                </a:outerShdw>
              </a:effectLst>
              <a:latin typeface="Candara" pitchFamily="34" charset="0"/>
              <a:cs typeface="Arial" charset="0"/>
            </a:endParaRPr>
          </a:p>
        </p:txBody>
      </p:sp>
      <p:sp>
        <p:nvSpPr>
          <p:cNvPr id="11" name="Rectangle 10"/>
          <p:cNvSpPr/>
          <p:nvPr/>
        </p:nvSpPr>
        <p:spPr>
          <a:xfrm>
            <a:off x="0" y="976313"/>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5" name="Rectangle 4"/>
          <p:cNvSpPr/>
          <p:nvPr/>
        </p:nvSpPr>
        <p:spPr>
          <a:xfrm>
            <a:off x="611560" y="1196752"/>
            <a:ext cx="7992888" cy="1200329"/>
          </a:xfrm>
          <a:prstGeom prst="rect">
            <a:avLst/>
          </a:prstGeom>
        </p:spPr>
        <p:txBody>
          <a:bodyPr wrap="square">
            <a:spAutoFit/>
          </a:bodyPr>
          <a:lstStyle/>
          <a:p>
            <a:pPr>
              <a:lnSpc>
                <a:spcPct val="150000"/>
              </a:lnSpc>
              <a:buClr>
                <a:srgbClr val="C00000"/>
              </a:buClr>
              <a:buFont typeface="Wingdings" pitchFamily="2" charset="2"/>
              <a:buChar char="§"/>
            </a:pPr>
            <a:r>
              <a:rPr lang="en-US" altLang="zh-CN" sz="2400" b="1" dirty="0" smtClean="0">
                <a:solidFill>
                  <a:srgbClr val="C00000"/>
                </a:solidFill>
              </a:rPr>
              <a:t> </a:t>
            </a:r>
            <a:r>
              <a:rPr lang="zh-CN" altLang="en-US" sz="2400" b="1" dirty="0">
                <a:solidFill>
                  <a:srgbClr val="C00000"/>
                </a:solidFill>
              </a:rPr>
              <a:t>在新加</a:t>
            </a:r>
            <a:r>
              <a:rPr lang="zh-CN" altLang="en-US" sz="2400" b="1" dirty="0" smtClean="0">
                <a:solidFill>
                  <a:srgbClr val="C00000"/>
                </a:solidFill>
              </a:rPr>
              <a:t>坡购买期房的付款流程是怎样的？</a:t>
            </a:r>
            <a:endParaRPr lang="en-US" altLang="zh-CN" sz="2400" b="1" dirty="0" smtClean="0">
              <a:solidFill>
                <a:srgbClr val="C00000"/>
              </a:solidFill>
            </a:endParaRPr>
          </a:p>
          <a:p>
            <a:pPr>
              <a:lnSpc>
                <a:spcPct val="150000"/>
              </a:lnSpc>
              <a:buClr>
                <a:srgbClr val="C00000"/>
              </a:buClr>
            </a:pPr>
            <a:r>
              <a:rPr lang="zh-CN" altLang="en-US" sz="2400" b="1" dirty="0" smtClean="0"/>
              <a:t>答：</a:t>
            </a:r>
          </a:p>
        </p:txBody>
      </p:sp>
      <p:graphicFrame>
        <p:nvGraphicFramePr>
          <p:cNvPr id="6" name="Table 5"/>
          <p:cNvGraphicFramePr>
            <a:graphicFrameLocks noGrp="1"/>
          </p:cNvGraphicFramePr>
          <p:nvPr/>
        </p:nvGraphicFramePr>
        <p:xfrm>
          <a:off x="1331640" y="1940200"/>
          <a:ext cx="7344816" cy="4657155"/>
        </p:xfrm>
        <a:graphic>
          <a:graphicData uri="http://schemas.openxmlformats.org/drawingml/2006/table">
            <a:tbl>
              <a:tblPr firstRow="1" bandRow="1">
                <a:tableStyleId>{21E4AEA4-8DFA-4A89-87EB-49C32662AFE0}</a:tableStyleId>
              </a:tblPr>
              <a:tblGrid>
                <a:gridCol w="4104456"/>
                <a:gridCol w="3240360"/>
              </a:tblGrid>
              <a:tr h="685515">
                <a:tc>
                  <a:txBody>
                    <a:bodyPr/>
                    <a:lstStyle/>
                    <a:p>
                      <a:pPr algn="ctr"/>
                      <a:r>
                        <a:rPr lang="zh-CN" altLang="en-US" dirty="0" smtClean="0"/>
                        <a:t>阶段</a:t>
                      </a:r>
                      <a:endParaRPr lang="en-SG" dirty="0"/>
                    </a:p>
                  </a:txBody>
                  <a:tcPr anchor="ctr"/>
                </a:tc>
                <a:tc>
                  <a:txBody>
                    <a:bodyPr/>
                    <a:lstStyle/>
                    <a:p>
                      <a:r>
                        <a:rPr lang="zh-CN" altLang="en-US" sz="1800" b="1" kern="1200" dirty="0" smtClean="0">
                          <a:solidFill>
                            <a:schemeClr val="lt1"/>
                          </a:solidFill>
                          <a:latin typeface="+mn-lt"/>
                          <a:ea typeface="+mn-ea"/>
                          <a:cs typeface="+mn-cs"/>
                        </a:rPr>
                        <a:t>依据标准分期付款方案的应付款额（占购屋价格的百分比）</a:t>
                      </a:r>
                      <a:endParaRPr lang="en-SG" dirty="0"/>
                    </a:p>
                  </a:txBody>
                  <a:tcPr/>
                </a:tc>
              </a:tr>
              <a:tr h="397164">
                <a:tc>
                  <a:txBody>
                    <a:bodyPr/>
                    <a:lstStyle/>
                    <a:p>
                      <a:pPr algn="just">
                        <a:spcAft>
                          <a:spcPts val="0"/>
                        </a:spcAft>
                      </a:pPr>
                      <a:r>
                        <a:rPr lang="zh-CN" sz="1600" b="1" dirty="0">
                          <a:latin typeface="Times New Roman"/>
                          <a:ea typeface="SimSun"/>
                          <a:cs typeface="Times New Roman"/>
                        </a:rPr>
                        <a:t>签署购买意向书</a:t>
                      </a:r>
                      <a:endParaRPr lang="en-SG" sz="1600" b="1" dirty="0">
                        <a:latin typeface="Times New Roman"/>
                        <a:ea typeface="SimSun"/>
                        <a:cs typeface="Times New Roman"/>
                      </a:endParaRPr>
                    </a:p>
                  </a:txBody>
                  <a:tcPr marL="19050" marR="19050" marT="19050" marB="19050" anchor="ctr"/>
                </a:tc>
                <a:tc>
                  <a:txBody>
                    <a:bodyPr/>
                    <a:lstStyle/>
                    <a:p>
                      <a:pPr algn="just">
                        <a:spcAft>
                          <a:spcPts val="0"/>
                        </a:spcAft>
                      </a:pPr>
                      <a:r>
                        <a:rPr lang="en-US" sz="1600" b="1" dirty="0">
                          <a:solidFill>
                            <a:srgbClr val="000000"/>
                          </a:solidFill>
                          <a:latin typeface="Times New Roman"/>
                          <a:ea typeface="SimSun"/>
                          <a:cs typeface="Times New Roman"/>
                        </a:rPr>
                        <a:t>5% - 10% (</a:t>
                      </a:r>
                      <a:r>
                        <a:rPr lang="zh-CN" sz="1600" b="1" dirty="0">
                          <a:solidFill>
                            <a:srgbClr val="000000"/>
                          </a:solidFill>
                          <a:latin typeface="Times New Roman"/>
                          <a:ea typeface="SimSun"/>
                          <a:cs typeface="Times New Roman"/>
                        </a:rPr>
                        <a:t>定金</a:t>
                      </a:r>
                      <a:r>
                        <a:rPr lang="en-US" sz="1600" b="1" dirty="0">
                          <a:solidFill>
                            <a:srgbClr val="000000"/>
                          </a:solidFill>
                          <a:latin typeface="Times New Roman"/>
                          <a:ea typeface="SimSun"/>
                          <a:cs typeface="Times New Roman"/>
                        </a:rPr>
                        <a:t>) </a:t>
                      </a:r>
                      <a:endParaRPr lang="en-SG" sz="1600" b="1" dirty="0">
                        <a:latin typeface="Times New Roman"/>
                        <a:ea typeface="SimSun"/>
                        <a:cs typeface="Times New Roman"/>
                      </a:endParaRPr>
                    </a:p>
                  </a:txBody>
                  <a:tcPr marL="19050" marR="19050" marT="19050" marB="19050" anchor="ctr"/>
                </a:tc>
              </a:tr>
              <a:tr h="397164">
                <a:tc>
                  <a:txBody>
                    <a:bodyPr/>
                    <a:lstStyle/>
                    <a:p>
                      <a:pPr algn="just">
                        <a:spcAft>
                          <a:spcPts val="0"/>
                        </a:spcAft>
                      </a:pPr>
                      <a:r>
                        <a:rPr lang="zh-CN" sz="1600" b="1" dirty="0">
                          <a:solidFill>
                            <a:srgbClr val="000000"/>
                          </a:solidFill>
                          <a:latin typeface="Times New Roman"/>
                          <a:ea typeface="SimSun"/>
                          <a:cs typeface="Times New Roman"/>
                        </a:rPr>
                        <a:t>签署买卖合约或</a:t>
                      </a:r>
                      <a:r>
                        <a:rPr lang="zh-CN" sz="1600" b="1" dirty="0">
                          <a:latin typeface="Times New Roman"/>
                          <a:ea typeface="SimSun"/>
                          <a:cs typeface="Times New Roman"/>
                        </a:rPr>
                        <a:t>签署购买意向书</a:t>
                      </a:r>
                      <a:r>
                        <a:rPr lang="zh-CN" sz="1600" b="1" dirty="0">
                          <a:solidFill>
                            <a:srgbClr val="000000"/>
                          </a:solidFill>
                          <a:latin typeface="Times New Roman"/>
                          <a:ea typeface="SimSun"/>
                          <a:cs typeface="Times New Roman"/>
                        </a:rPr>
                        <a:t>后</a:t>
                      </a:r>
                      <a:r>
                        <a:rPr lang="en-US" sz="1600" b="1" dirty="0">
                          <a:solidFill>
                            <a:srgbClr val="000000"/>
                          </a:solidFill>
                          <a:latin typeface="Times New Roman"/>
                          <a:ea typeface="SimSun"/>
                          <a:cs typeface="Times New Roman"/>
                        </a:rPr>
                        <a:t>8</a:t>
                      </a:r>
                      <a:r>
                        <a:rPr lang="zh-CN" sz="1600" b="1" dirty="0">
                          <a:solidFill>
                            <a:srgbClr val="000000"/>
                          </a:solidFill>
                          <a:latin typeface="Times New Roman"/>
                          <a:ea typeface="SimSun"/>
                          <a:cs typeface="Times New Roman"/>
                        </a:rPr>
                        <a:t>周内</a:t>
                      </a:r>
                      <a:endParaRPr lang="en-SG" sz="1600" b="1" dirty="0">
                        <a:latin typeface="Times New Roman"/>
                        <a:ea typeface="SimSun"/>
                        <a:cs typeface="Times New Roman"/>
                      </a:endParaRPr>
                    </a:p>
                  </a:txBody>
                  <a:tcPr marL="19050" marR="19050" marT="19050" marB="19050" anchor="ctr"/>
                </a:tc>
                <a:tc>
                  <a:txBody>
                    <a:bodyPr/>
                    <a:lstStyle/>
                    <a:p>
                      <a:pPr algn="just">
                        <a:spcAft>
                          <a:spcPts val="0"/>
                        </a:spcAft>
                      </a:pPr>
                      <a:r>
                        <a:rPr lang="en-US" sz="1600" b="1">
                          <a:solidFill>
                            <a:srgbClr val="000000"/>
                          </a:solidFill>
                          <a:latin typeface="Times New Roman"/>
                          <a:ea typeface="SimSun"/>
                          <a:cs typeface="Times New Roman"/>
                        </a:rPr>
                        <a:t>20% </a:t>
                      </a:r>
                      <a:r>
                        <a:rPr lang="zh-CN" sz="1600" b="1">
                          <a:solidFill>
                            <a:srgbClr val="000000"/>
                          </a:solidFill>
                          <a:latin typeface="Times New Roman"/>
                          <a:ea typeface="SimSun"/>
                          <a:cs typeface="Times New Roman"/>
                        </a:rPr>
                        <a:t>（含定金）</a:t>
                      </a:r>
                      <a:endParaRPr lang="en-SG" sz="1600" b="1">
                        <a:latin typeface="Times New Roman"/>
                        <a:ea typeface="SimSun"/>
                        <a:cs typeface="Times New Roman"/>
                      </a:endParaRPr>
                    </a:p>
                  </a:txBody>
                  <a:tcPr marL="19050" marR="19050" marT="19050" marB="19050" anchor="ctr"/>
                </a:tc>
              </a:tr>
              <a:tr h="397164">
                <a:tc>
                  <a:txBody>
                    <a:bodyPr/>
                    <a:lstStyle/>
                    <a:p>
                      <a:pPr algn="just">
                        <a:spcAft>
                          <a:spcPts val="0"/>
                        </a:spcAft>
                      </a:pPr>
                      <a:r>
                        <a:rPr lang="zh-CN" sz="1600" b="1" dirty="0">
                          <a:latin typeface="Times New Roman"/>
                          <a:ea typeface="SimSun"/>
                          <a:cs typeface="Times New Roman"/>
                        </a:rPr>
                        <a:t>地基完工</a:t>
                      </a:r>
                      <a:endParaRPr lang="en-SG" sz="1600" b="1" dirty="0">
                        <a:latin typeface="Times New Roman"/>
                        <a:ea typeface="SimSun"/>
                        <a:cs typeface="Times New Roman"/>
                      </a:endParaRPr>
                    </a:p>
                  </a:txBody>
                  <a:tcPr marL="19050" marR="19050" marT="19050" marB="19050" anchor="ctr"/>
                </a:tc>
                <a:tc>
                  <a:txBody>
                    <a:bodyPr/>
                    <a:lstStyle/>
                    <a:p>
                      <a:pPr algn="just">
                        <a:spcAft>
                          <a:spcPts val="0"/>
                        </a:spcAft>
                      </a:pPr>
                      <a:r>
                        <a:rPr lang="en-US" sz="1600" b="1">
                          <a:solidFill>
                            <a:srgbClr val="000000"/>
                          </a:solidFill>
                          <a:latin typeface="Times New Roman"/>
                          <a:ea typeface="SimSun"/>
                          <a:cs typeface="Times New Roman"/>
                        </a:rPr>
                        <a:t>10% </a:t>
                      </a:r>
                      <a:endParaRPr lang="en-SG" sz="1600" b="1">
                        <a:latin typeface="Times New Roman"/>
                        <a:ea typeface="SimSun"/>
                        <a:cs typeface="Times New Roman"/>
                      </a:endParaRPr>
                    </a:p>
                  </a:txBody>
                  <a:tcPr marL="19050" marR="19050" marT="19050" marB="19050" anchor="ctr"/>
                </a:tc>
              </a:tr>
              <a:tr h="397164">
                <a:tc>
                  <a:txBody>
                    <a:bodyPr/>
                    <a:lstStyle/>
                    <a:p>
                      <a:pPr algn="just">
                        <a:spcAft>
                          <a:spcPts val="0"/>
                        </a:spcAft>
                      </a:pPr>
                      <a:r>
                        <a:rPr lang="zh-CN" sz="1600" b="1" dirty="0">
                          <a:latin typeface="Times New Roman"/>
                          <a:ea typeface="SimSun"/>
                          <a:cs typeface="Times New Roman"/>
                        </a:rPr>
                        <a:t>钢筋混凝土框架完工</a:t>
                      </a:r>
                      <a:endParaRPr lang="en-SG" sz="1600" b="1" dirty="0">
                        <a:latin typeface="Times New Roman"/>
                        <a:ea typeface="SimSun"/>
                        <a:cs typeface="Times New Roman"/>
                      </a:endParaRPr>
                    </a:p>
                  </a:txBody>
                  <a:tcPr marL="19050" marR="19050" marT="19050" marB="19050" anchor="ctr"/>
                </a:tc>
                <a:tc>
                  <a:txBody>
                    <a:bodyPr/>
                    <a:lstStyle/>
                    <a:p>
                      <a:pPr algn="just">
                        <a:spcAft>
                          <a:spcPts val="0"/>
                        </a:spcAft>
                      </a:pPr>
                      <a:r>
                        <a:rPr lang="en-US" sz="1600" b="1">
                          <a:solidFill>
                            <a:srgbClr val="000000"/>
                          </a:solidFill>
                          <a:latin typeface="Times New Roman"/>
                          <a:ea typeface="SimSun"/>
                          <a:cs typeface="Times New Roman"/>
                        </a:rPr>
                        <a:t>10% </a:t>
                      </a:r>
                      <a:endParaRPr lang="en-SG" sz="1600" b="1">
                        <a:latin typeface="Times New Roman"/>
                        <a:ea typeface="SimSun"/>
                        <a:cs typeface="Times New Roman"/>
                      </a:endParaRPr>
                    </a:p>
                  </a:txBody>
                  <a:tcPr marL="19050" marR="19050" marT="19050" marB="19050" anchor="ctr"/>
                </a:tc>
              </a:tr>
              <a:tr h="397164">
                <a:tc>
                  <a:txBody>
                    <a:bodyPr/>
                    <a:lstStyle/>
                    <a:p>
                      <a:pPr algn="just">
                        <a:spcAft>
                          <a:spcPts val="0"/>
                        </a:spcAft>
                      </a:pPr>
                      <a:r>
                        <a:rPr lang="zh-CN" sz="1600" b="1" dirty="0">
                          <a:latin typeface="Times New Roman"/>
                          <a:ea typeface="SimSun"/>
                          <a:cs typeface="Times New Roman"/>
                        </a:rPr>
                        <a:t>砖墙完工</a:t>
                      </a:r>
                      <a:endParaRPr lang="en-SG" sz="1600" b="1" dirty="0">
                        <a:latin typeface="Times New Roman"/>
                        <a:ea typeface="SimSun"/>
                        <a:cs typeface="Times New Roman"/>
                      </a:endParaRPr>
                    </a:p>
                  </a:txBody>
                  <a:tcPr marL="19050" marR="19050" marT="19050" marB="19050" anchor="ctr"/>
                </a:tc>
                <a:tc>
                  <a:txBody>
                    <a:bodyPr/>
                    <a:lstStyle/>
                    <a:p>
                      <a:pPr algn="just">
                        <a:spcAft>
                          <a:spcPts val="0"/>
                        </a:spcAft>
                      </a:pPr>
                      <a:r>
                        <a:rPr lang="en-US" sz="1600" b="1">
                          <a:solidFill>
                            <a:srgbClr val="000000"/>
                          </a:solidFill>
                          <a:latin typeface="Times New Roman"/>
                          <a:ea typeface="SimSun"/>
                          <a:cs typeface="Times New Roman"/>
                        </a:rPr>
                        <a:t>5% </a:t>
                      </a:r>
                      <a:endParaRPr lang="en-SG" sz="1600" b="1">
                        <a:latin typeface="Times New Roman"/>
                        <a:ea typeface="SimSun"/>
                        <a:cs typeface="Times New Roman"/>
                      </a:endParaRPr>
                    </a:p>
                  </a:txBody>
                  <a:tcPr marL="19050" marR="19050" marT="19050" marB="19050" anchor="ctr"/>
                </a:tc>
              </a:tr>
              <a:tr h="397164">
                <a:tc>
                  <a:txBody>
                    <a:bodyPr/>
                    <a:lstStyle/>
                    <a:p>
                      <a:pPr algn="just">
                        <a:spcAft>
                          <a:spcPts val="0"/>
                        </a:spcAft>
                      </a:pPr>
                      <a:r>
                        <a:rPr lang="zh-CN" sz="1600" b="1" dirty="0">
                          <a:latin typeface="Times New Roman"/>
                          <a:ea typeface="SimSun"/>
                          <a:cs typeface="Times New Roman"/>
                        </a:rPr>
                        <a:t>封顶完工</a:t>
                      </a:r>
                      <a:endParaRPr lang="en-SG" sz="1600" b="1" dirty="0">
                        <a:latin typeface="Times New Roman"/>
                        <a:ea typeface="SimSun"/>
                        <a:cs typeface="Times New Roman"/>
                      </a:endParaRPr>
                    </a:p>
                  </a:txBody>
                  <a:tcPr marL="19050" marR="19050" marT="19050" marB="19050" anchor="ctr"/>
                </a:tc>
                <a:tc>
                  <a:txBody>
                    <a:bodyPr/>
                    <a:lstStyle/>
                    <a:p>
                      <a:pPr algn="just">
                        <a:spcAft>
                          <a:spcPts val="0"/>
                        </a:spcAft>
                      </a:pPr>
                      <a:r>
                        <a:rPr lang="en-US" sz="1600" b="1">
                          <a:solidFill>
                            <a:srgbClr val="000000"/>
                          </a:solidFill>
                          <a:latin typeface="Times New Roman"/>
                          <a:ea typeface="SimSun"/>
                          <a:cs typeface="Times New Roman"/>
                        </a:rPr>
                        <a:t>5% </a:t>
                      </a:r>
                      <a:endParaRPr lang="en-SG" sz="1600" b="1">
                        <a:latin typeface="Times New Roman"/>
                        <a:ea typeface="SimSun"/>
                        <a:cs typeface="Times New Roman"/>
                      </a:endParaRPr>
                    </a:p>
                  </a:txBody>
                  <a:tcPr marL="19050" marR="19050" marT="19050" marB="19050" anchor="ctr"/>
                </a:tc>
              </a:tr>
              <a:tr h="397164">
                <a:tc>
                  <a:txBody>
                    <a:bodyPr/>
                    <a:lstStyle/>
                    <a:p>
                      <a:pPr algn="just">
                        <a:spcAft>
                          <a:spcPts val="0"/>
                        </a:spcAft>
                      </a:pPr>
                      <a:r>
                        <a:rPr lang="zh-CN" sz="1600" b="1" dirty="0">
                          <a:solidFill>
                            <a:srgbClr val="000000"/>
                          </a:solidFill>
                          <a:latin typeface="Times New Roman"/>
                          <a:ea typeface="SimSun"/>
                          <a:cs typeface="Times New Roman"/>
                        </a:rPr>
                        <a:t>电线、内部抹灰、管道及门窗安装完工</a:t>
                      </a:r>
                      <a:endParaRPr lang="en-SG" sz="1600" b="1" dirty="0">
                        <a:latin typeface="Times New Roman"/>
                        <a:ea typeface="SimSun"/>
                        <a:cs typeface="Times New Roman"/>
                      </a:endParaRPr>
                    </a:p>
                  </a:txBody>
                  <a:tcPr marL="19050" marR="19050" marT="19050" marB="19050" anchor="ctr"/>
                </a:tc>
                <a:tc>
                  <a:txBody>
                    <a:bodyPr/>
                    <a:lstStyle/>
                    <a:p>
                      <a:pPr algn="just">
                        <a:spcAft>
                          <a:spcPts val="0"/>
                        </a:spcAft>
                      </a:pPr>
                      <a:r>
                        <a:rPr lang="en-US" sz="1600" b="1">
                          <a:solidFill>
                            <a:srgbClr val="000000"/>
                          </a:solidFill>
                          <a:latin typeface="Times New Roman"/>
                          <a:ea typeface="SimSun"/>
                          <a:cs typeface="Times New Roman"/>
                        </a:rPr>
                        <a:t>5% </a:t>
                      </a:r>
                      <a:endParaRPr lang="en-SG" sz="1600" b="1">
                        <a:latin typeface="Times New Roman"/>
                        <a:ea typeface="SimSun"/>
                        <a:cs typeface="Times New Roman"/>
                      </a:endParaRPr>
                    </a:p>
                  </a:txBody>
                  <a:tcPr marL="19050" marR="19050" marT="19050" marB="19050" anchor="ctr"/>
                </a:tc>
              </a:tr>
              <a:tr h="397164">
                <a:tc>
                  <a:txBody>
                    <a:bodyPr/>
                    <a:lstStyle/>
                    <a:p>
                      <a:pPr algn="just">
                        <a:spcAft>
                          <a:spcPts val="0"/>
                        </a:spcAft>
                      </a:pPr>
                      <a:r>
                        <a:rPr lang="zh-CN" sz="1600" b="1" dirty="0">
                          <a:solidFill>
                            <a:srgbClr val="000000"/>
                          </a:solidFill>
                          <a:latin typeface="Times New Roman"/>
                          <a:ea typeface="SimSun"/>
                          <a:cs typeface="Times New Roman"/>
                        </a:rPr>
                        <a:t>住房项目的停车场、道路、和排水沟道完工</a:t>
                      </a:r>
                      <a:endParaRPr lang="en-SG" sz="1600" b="1" dirty="0">
                        <a:latin typeface="Times New Roman"/>
                        <a:ea typeface="SimSun"/>
                        <a:cs typeface="Times New Roman"/>
                      </a:endParaRPr>
                    </a:p>
                  </a:txBody>
                  <a:tcPr marL="19050" marR="19050" marT="19050" marB="19050" anchor="ctr"/>
                </a:tc>
                <a:tc>
                  <a:txBody>
                    <a:bodyPr/>
                    <a:lstStyle/>
                    <a:p>
                      <a:pPr algn="just">
                        <a:spcAft>
                          <a:spcPts val="0"/>
                        </a:spcAft>
                      </a:pPr>
                      <a:r>
                        <a:rPr lang="en-US" sz="1600" b="1" dirty="0">
                          <a:solidFill>
                            <a:srgbClr val="000000"/>
                          </a:solidFill>
                          <a:latin typeface="Times New Roman"/>
                          <a:ea typeface="SimSun"/>
                          <a:cs typeface="Times New Roman"/>
                        </a:rPr>
                        <a:t>5% </a:t>
                      </a:r>
                      <a:endParaRPr lang="en-SG" sz="1600" b="1" dirty="0">
                        <a:latin typeface="Times New Roman"/>
                        <a:ea typeface="SimSun"/>
                        <a:cs typeface="Times New Roman"/>
                      </a:endParaRPr>
                    </a:p>
                  </a:txBody>
                  <a:tcPr marL="19050" marR="19050" marT="19050" marB="19050" anchor="ctr"/>
                </a:tc>
              </a:tr>
              <a:tr h="397164">
                <a:tc>
                  <a:txBody>
                    <a:bodyPr/>
                    <a:lstStyle/>
                    <a:p>
                      <a:pPr algn="just">
                        <a:spcAft>
                          <a:spcPts val="0"/>
                        </a:spcAft>
                      </a:pPr>
                      <a:r>
                        <a:rPr lang="zh-CN" sz="1600" b="1">
                          <a:latin typeface="Times New Roman"/>
                          <a:ea typeface="SimSun"/>
                          <a:cs typeface="Times New Roman"/>
                        </a:rPr>
                        <a:t>获得临时入伙证</a:t>
                      </a:r>
                      <a:r>
                        <a:rPr lang="en-US" sz="1600" b="1">
                          <a:latin typeface="Times New Roman"/>
                          <a:ea typeface="SimSun"/>
                          <a:cs typeface="Times New Roman"/>
                        </a:rPr>
                        <a:t> (TOP)</a:t>
                      </a:r>
                      <a:endParaRPr lang="en-SG" sz="1600" b="1">
                        <a:latin typeface="Times New Roman"/>
                        <a:ea typeface="SimSun"/>
                        <a:cs typeface="Times New Roman"/>
                      </a:endParaRPr>
                    </a:p>
                  </a:txBody>
                  <a:tcPr marL="19050" marR="19050" marT="19050" marB="19050" anchor="ctr"/>
                </a:tc>
                <a:tc>
                  <a:txBody>
                    <a:bodyPr/>
                    <a:lstStyle/>
                    <a:p>
                      <a:pPr algn="just">
                        <a:spcAft>
                          <a:spcPts val="0"/>
                        </a:spcAft>
                      </a:pPr>
                      <a:r>
                        <a:rPr lang="en-US" sz="1600" b="1" dirty="0">
                          <a:solidFill>
                            <a:srgbClr val="000000"/>
                          </a:solidFill>
                          <a:latin typeface="Times New Roman"/>
                          <a:ea typeface="SimSun"/>
                          <a:cs typeface="Times New Roman"/>
                        </a:rPr>
                        <a:t>25% </a:t>
                      </a:r>
                      <a:endParaRPr lang="en-SG" sz="1600" b="1" dirty="0">
                        <a:latin typeface="Times New Roman"/>
                        <a:ea typeface="SimSun"/>
                        <a:cs typeface="Times New Roman"/>
                      </a:endParaRPr>
                    </a:p>
                  </a:txBody>
                  <a:tcPr marL="19050" marR="19050" marT="19050" marB="19050" anchor="ctr"/>
                </a:tc>
              </a:tr>
              <a:tr h="397164">
                <a:tc>
                  <a:txBody>
                    <a:bodyPr/>
                    <a:lstStyle/>
                    <a:p>
                      <a:pPr algn="just">
                        <a:spcAft>
                          <a:spcPts val="0"/>
                        </a:spcAft>
                      </a:pPr>
                      <a:r>
                        <a:rPr lang="zh-CN" sz="1600" b="1" dirty="0">
                          <a:solidFill>
                            <a:srgbClr val="000000"/>
                          </a:solidFill>
                          <a:latin typeface="Times New Roman"/>
                          <a:ea typeface="SimSun"/>
                          <a:cs typeface="Times New Roman"/>
                        </a:rPr>
                        <a:t>获得法定完工证书</a:t>
                      </a:r>
                      <a:endParaRPr lang="en-SG" sz="1600" b="1" dirty="0">
                        <a:latin typeface="Times New Roman"/>
                        <a:ea typeface="SimSun"/>
                        <a:cs typeface="Times New Roman"/>
                      </a:endParaRPr>
                    </a:p>
                  </a:txBody>
                  <a:tcPr marL="19050" marR="19050" marT="19050" marB="19050" anchor="ctr"/>
                </a:tc>
                <a:tc>
                  <a:txBody>
                    <a:bodyPr/>
                    <a:lstStyle/>
                    <a:p>
                      <a:pPr algn="just">
                        <a:spcAft>
                          <a:spcPts val="0"/>
                        </a:spcAft>
                      </a:pPr>
                      <a:r>
                        <a:rPr lang="en-US" sz="1600" b="1" dirty="0">
                          <a:solidFill>
                            <a:srgbClr val="000000"/>
                          </a:solidFill>
                          <a:latin typeface="Times New Roman"/>
                          <a:ea typeface="SimSun"/>
                          <a:cs typeface="Times New Roman"/>
                        </a:rPr>
                        <a:t>15% </a:t>
                      </a:r>
                      <a:endParaRPr lang="en-SG" sz="1600" b="1" dirty="0">
                        <a:latin typeface="Times New Roman"/>
                        <a:ea typeface="SimSun"/>
                        <a:cs typeface="Times New Roman"/>
                      </a:endParaRPr>
                    </a:p>
                  </a:txBody>
                  <a:tcPr marL="19050" marR="19050" marT="19050" marB="19050" anchor="ctr"/>
                </a:tc>
              </a:tr>
            </a:tbl>
          </a:graphicData>
        </a:graphic>
      </p:graphicFrame>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0" y="0"/>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3600" b="1" dirty="0" smtClean="0">
                <a:ln w="1905"/>
                <a:solidFill>
                  <a:srgbClr val="C50C46"/>
                </a:solidFill>
                <a:effectLst>
                  <a:outerShdw blurRad="38100" dist="38100" dir="2700000" algn="tl">
                    <a:srgbClr val="000000">
                      <a:alpha val="43137"/>
                    </a:srgbClr>
                  </a:outerShdw>
                </a:effectLst>
                <a:latin typeface="Candara" pitchFamily="34" charset="0"/>
                <a:cs typeface="Arial" charset="0"/>
              </a:rPr>
              <a:t>常见问题解答</a:t>
            </a:r>
            <a:endParaRPr lang="en-US" altLang="zh-CN" sz="3600" b="1" dirty="0">
              <a:ln w="1905"/>
              <a:solidFill>
                <a:srgbClr val="C50C46"/>
              </a:solidFill>
              <a:effectLst>
                <a:outerShdw blurRad="38100" dist="38100" dir="2700000" algn="tl">
                  <a:srgbClr val="000000">
                    <a:alpha val="43137"/>
                  </a:srgbClr>
                </a:outerShdw>
              </a:effectLst>
              <a:latin typeface="Candara" pitchFamily="34" charset="0"/>
              <a:cs typeface="Arial" charset="0"/>
            </a:endParaRPr>
          </a:p>
        </p:txBody>
      </p:sp>
      <p:sp>
        <p:nvSpPr>
          <p:cNvPr id="11" name="Rectangle 10"/>
          <p:cNvSpPr/>
          <p:nvPr/>
        </p:nvSpPr>
        <p:spPr>
          <a:xfrm>
            <a:off x="0" y="976313"/>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5" name="Rectangle 4"/>
          <p:cNvSpPr/>
          <p:nvPr/>
        </p:nvSpPr>
        <p:spPr>
          <a:xfrm>
            <a:off x="611560" y="1196752"/>
            <a:ext cx="7992888" cy="1200329"/>
          </a:xfrm>
          <a:prstGeom prst="rect">
            <a:avLst/>
          </a:prstGeom>
        </p:spPr>
        <p:txBody>
          <a:bodyPr wrap="square">
            <a:spAutoFit/>
          </a:bodyPr>
          <a:lstStyle/>
          <a:p>
            <a:pPr>
              <a:lnSpc>
                <a:spcPct val="150000"/>
              </a:lnSpc>
              <a:buClr>
                <a:srgbClr val="C00000"/>
              </a:buClr>
              <a:buFont typeface="Wingdings" pitchFamily="2" charset="2"/>
              <a:buChar char="§"/>
            </a:pPr>
            <a:r>
              <a:rPr lang="en-US" altLang="zh-CN" sz="2400" b="1" dirty="0" smtClean="0">
                <a:solidFill>
                  <a:srgbClr val="C00000"/>
                </a:solidFill>
              </a:rPr>
              <a:t> </a:t>
            </a:r>
            <a:r>
              <a:rPr lang="zh-CN" altLang="en-US" sz="2400" b="1" dirty="0">
                <a:solidFill>
                  <a:srgbClr val="C00000"/>
                </a:solidFill>
              </a:rPr>
              <a:t>在新加</a:t>
            </a:r>
            <a:r>
              <a:rPr lang="zh-CN" altLang="en-US" sz="2400" b="1" dirty="0" smtClean="0">
                <a:solidFill>
                  <a:srgbClr val="C00000"/>
                </a:solidFill>
              </a:rPr>
              <a:t>坡购买现房的付款流程是怎样的？</a:t>
            </a:r>
            <a:endParaRPr lang="en-US" altLang="zh-CN" sz="2400" b="1" dirty="0" smtClean="0">
              <a:solidFill>
                <a:srgbClr val="C00000"/>
              </a:solidFill>
            </a:endParaRPr>
          </a:p>
          <a:p>
            <a:pPr>
              <a:lnSpc>
                <a:spcPct val="150000"/>
              </a:lnSpc>
              <a:buClr>
                <a:srgbClr val="C00000"/>
              </a:buClr>
            </a:pPr>
            <a:r>
              <a:rPr lang="zh-CN" altLang="en-US" sz="2400" b="1" dirty="0" smtClean="0"/>
              <a:t>答：</a:t>
            </a:r>
          </a:p>
        </p:txBody>
      </p:sp>
      <p:graphicFrame>
        <p:nvGraphicFramePr>
          <p:cNvPr id="6" name="Table 5"/>
          <p:cNvGraphicFramePr>
            <a:graphicFrameLocks noGrp="1"/>
          </p:cNvGraphicFramePr>
          <p:nvPr/>
        </p:nvGraphicFramePr>
        <p:xfrm>
          <a:off x="1331640" y="1940200"/>
          <a:ext cx="7344816" cy="2208879"/>
        </p:xfrm>
        <a:graphic>
          <a:graphicData uri="http://schemas.openxmlformats.org/drawingml/2006/table">
            <a:tbl>
              <a:tblPr firstRow="1" bandRow="1">
                <a:tableStyleId>{21E4AEA4-8DFA-4A89-87EB-49C32662AFE0}</a:tableStyleId>
              </a:tblPr>
              <a:tblGrid>
                <a:gridCol w="4104456"/>
                <a:gridCol w="3240360"/>
              </a:tblGrid>
              <a:tr h="806721">
                <a:tc>
                  <a:txBody>
                    <a:bodyPr/>
                    <a:lstStyle/>
                    <a:p>
                      <a:pPr algn="ctr"/>
                      <a:r>
                        <a:rPr lang="zh-CN" altLang="en-US" dirty="0" smtClean="0"/>
                        <a:t>阶段</a:t>
                      </a:r>
                      <a:endParaRPr lang="en-SG" dirty="0"/>
                    </a:p>
                  </a:txBody>
                  <a:tcPr anchor="ctr"/>
                </a:tc>
                <a:tc>
                  <a:txBody>
                    <a:bodyPr/>
                    <a:lstStyle/>
                    <a:p>
                      <a:r>
                        <a:rPr lang="zh-CN" altLang="en-US" sz="1800" b="1" kern="1200" dirty="0" smtClean="0">
                          <a:solidFill>
                            <a:schemeClr val="lt1"/>
                          </a:solidFill>
                          <a:latin typeface="+mn-lt"/>
                          <a:ea typeface="+mn-ea"/>
                          <a:cs typeface="+mn-cs"/>
                        </a:rPr>
                        <a:t>依据标准分期付款方案的应付款额（占购屋价格的百分比）</a:t>
                      </a:r>
                      <a:endParaRPr lang="en-SG" dirty="0"/>
                    </a:p>
                  </a:txBody>
                  <a:tcPr anchor="ctr"/>
                </a:tc>
              </a:tr>
              <a:tr h="467386">
                <a:tc>
                  <a:txBody>
                    <a:bodyPr/>
                    <a:lstStyle/>
                    <a:p>
                      <a:pPr algn="just">
                        <a:spcAft>
                          <a:spcPts val="0"/>
                        </a:spcAft>
                      </a:pPr>
                      <a:r>
                        <a:rPr lang="zh-CN" sz="1600" b="1" dirty="0">
                          <a:latin typeface="Times New Roman"/>
                          <a:ea typeface="SimSun"/>
                          <a:cs typeface="Times New Roman"/>
                        </a:rPr>
                        <a:t>签署购买意向书</a:t>
                      </a:r>
                      <a:endParaRPr lang="en-SG" sz="1600" b="1" dirty="0">
                        <a:latin typeface="Times New Roman"/>
                        <a:ea typeface="SimSun"/>
                        <a:cs typeface="Times New Roman"/>
                      </a:endParaRPr>
                    </a:p>
                  </a:txBody>
                  <a:tcPr marL="19050" marR="19050" marT="19050" marB="19050" anchor="ctr"/>
                </a:tc>
                <a:tc>
                  <a:txBody>
                    <a:bodyPr/>
                    <a:lstStyle/>
                    <a:p>
                      <a:pPr algn="just">
                        <a:spcAft>
                          <a:spcPts val="0"/>
                        </a:spcAft>
                      </a:pPr>
                      <a:r>
                        <a:rPr lang="en-US" sz="1600" b="1" dirty="0">
                          <a:solidFill>
                            <a:srgbClr val="000000"/>
                          </a:solidFill>
                          <a:latin typeface="Times New Roman"/>
                          <a:ea typeface="SimSun"/>
                          <a:cs typeface="Times New Roman"/>
                        </a:rPr>
                        <a:t>5% </a:t>
                      </a:r>
                      <a:r>
                        <a:rPr lang="zh-CN" altLang="en-US" sz="1600" b="1" dirty="0" smtClean="0">
                          <a:solidFill>
                            <a:srgbClr val="000000"/>
                          </a:solidFill>
                          <a:latin typeface="Times New Roman"/>
                          <a:ea typeface="SimSun"/>
                          <a:cs typeface="Times New Roman"/>
                        </a:rPr>
                        <a:t> </a:t>
                      </a:r>
                      <a:r>
                        <a:rPr lang="en-US" sz="1600" b="1" dirty="0" smtClean="0">
                          <a:solidFill>
                            <a:srgbClr val="000000"/>
                          </a:solidFill>
                          <a:latin typeface="Times New Roman"/>
                          <a:ea typeface="SimSun"/>
                          <a:cs typeface="Times New Roman"/>
                        </a:rPr>
                        <a:t>(</a:t>
                      </a:r>
                      <a:r>
                        <a:rPr lang="zh-CN" sz="1600" b="1" dirty="0">
                          <a:solidFill>
                            <a:srgbClr val="000000"/>
                          </a:solidFill>
                          <a:latin typeface="Times New Roman"/>
                          <a:ea typeface="SimSun"/>
                          <a:cs typeface="Times New Roman"/>
                        </a:rPr>
                        <a:t>定金</a:t>
                      </a:r>
                      <a:r>
                        <a:rPr lang="en-US" sz="1600" b="1" dirty="0">
                          <a:solidFill>
                            <a:srgbClr val="000000"/>
                          </a:solidFill>
                          <a:latin typeface="Times New Roman"/>
                          <a:ea typeface="SimSun"/>
                          <a:cs typeface="Times New Roman"/>
                        </a:rPr>
                        <a:t>) </a:t>
                      </a:r>
                      <a:endParaRPr lang="en-SG" sz="1600" b="1" dirty="0">
                        <a:latin typeface="Times New Roman"/>
                        <a:ea typeface="SimSun"/>
                        <a:cs typeface="Times New Roman"/>
                      </a:endParaRPr>
                    </a:p>
                  </a:txBody>
                  <a:tcPr marL="19050" marR="19050" marT="19050" marB="19050" anchor="ctr"/>
                </a:tc>
              </a:tr>
              <a:tr h="467386">
                <a:tc>
                  <a:txBody>
                    <a:bodyPr/>
                    <a:lstStyle/>
                    <a:p>
                      <a:pPr algn="just">
                        <a:spcAft>
                          <a:spcPts val="0"/>
                        </a:spcAft>
                      </a:pPr>
                      <a:r>
                        <a:rPr lang="zh-CN" sz="1600" b="1" dirty="0">
                          <a:solidFill>
                            <a:srgbClr val="000000"/>
                          </a:solidFill>
                          <a:latin typeface="Times New Roman"/>
                          <a:ea typeface="SimSun"/>
                          <a:cs typeface="Times New Roman"/>
                        </a:rPr>
                        <a:t>签署买卖合约或</a:t>
                      </a:r>
                      <a:r>
                        <a:rPr lang="zh-CN" sz="1600" b="1" dirty="0">
                          <a:latin typeface="Times New Roman"/>
                          <a:ea typeface="SimSun"/>
                          <a:cs typeface="Times New Roman"/>
                        </a:rPr>
                        <a:t>签署购买意向书</a:t>
                      </a:r>
                      <a:r>
                        <a:rPr lang="zh-CN" sz="1600" b="1" dirty="0" smtClean="0">
                          <a:solidFill>
                            <a:srgbClr val="000000"/>
                          </a:solidFill>
                          <a:latin typeface="Times New Roman"/>
                          <a:ea typeface="SimSun"/>
                          <a:cs typeface="Times New Roman"/>
                        </a:rPr>
                        <a:t>后</a:t>
                      </a:r>
                      <a:r>
                        <a:rPr lang="en-US" altLang="zh-CN" sz="1600" b="1" dirty="0" smtClean="0">
                          <a:solidFill>
                            <a:srgbClr val="000000"/>
                          </a:solidFill>
                          <a:latin typeface="Times New Roman"/>
                          <a:ea typeface="SimSun"/>
                          <a:cs typeface="Times New Roman"/>
                        </a:rPr>
                        <a:t>14</a:t>
                      </a:r>
                      <a:r>
                        <a:rPr lang="zh-CN" altLang="en-US" sz="1600" b="1" dirty="0" smtClean="0">
                          <a:solidFill>
                            <a:srgbClr val="000000"/>
                          </a:solidFill>
                          <a:latin typeface="Times New Roman"/>
                          <a:ea typeface="SimSun"/>
                          <a:cs typeface="Times New Roman"/>
                        </a:rPr>
                        <a:t>天</a:t>
                      </a:r>
                      <a:r>
                        <a:rPr lang="zh-CN" sz="1600" b="1" dirty="0" smtClean="0">
                          <a:solidFill>
                            <a:srgbClr val="000000"/>
                          </a:solidFill>
                          <a:latin typeface="Times New Roman"/>
                          <a:ea typeface="SimSun"/>
                          <a:cs typeface="Times New Roman"/>
                        </a:rPr>
                        <a:t>内</a:t>
                      </a:r>
                      <a:endParaRPr lang="en-SG" sz="1600" b="1" dirty="0">
                        <a:latin typeface="Times New Roman"/>
                        <a:ea typeface="SimSun"/>
                        <a:cs typeface="Times New Roman"/>
                      </a:endParaRPr>
                    </a:p>
                  </a:txBody>
                  <a:tcPr marL="19050" marR="19050" marT="19050" marB="19050" anchor="ctr"/>
                </a:tc>
                <a:tc>
                  <a:txBody>
                    <a:bodyPr/>
                    <a:lstStyle/>
                    <a:p>
                      <a:pPr algn="just">
                        <a:spcAft>
                          <a:spcPts val="0"/>
                        </a:spcAft>
                      </a:pPr>
                      <a:r>
                        <a:rPr lang="en-US" altLang="zh-CN" sz="1600" b="1" dirty="0" smtClean="0">
                          <a:solidFill>
                            <a:srgbClr val="000000"/>
                          </a:solidFill>
                          <a:latin typeface="Times New Roman"/>
                          <a:ea typeface="SimSun"/>
                          <a:cs typeface="Times New Roman"/>
                        </a:rPr>
                        <a:t>5</a:t>
                      </a:r>
                      <a:r>
                        <a:rPr lang="en-US" sz="1600" b="1" dirty="0" smtClean="0">
                          <a:solidFill>
                            <a:srgbClr val="000000"/>
                          </a:solidFill>
                          <a:latin typeface="Times New Roman"/>
                          <a:ea typeface="SimSun"/>
                          <a:cs typeface="Times New Roman"/>
                        </a:rPr>
                        <a:t>%</a:t>
                      </a:r>
                      <a:endParaRPr lang="en-SG" sz="1600" b="1" dirty="0">
                        <a:latin typeface="Times New Roman"/>
                        <a:ea typeface="SimSun"/>
                        <a:cs typeface="Times New Roman"/>
                      </a:endParaRPr>
                    </a:p>
                  </a:txBody>
                  <a:tcPr marL="19050" marR="19050" marT="19050" marB="19050" anchor="ctr"/>
                </a:tc>
              </a:tr>
              <a:tr h="467386">
                <a:tc>
                  <a:txBody>
                    <a:bodyPr/>
                    <a:lstStyle/>
                    <a:p>
                      <a:pPr algn="just">
                        <a:spcAft>
                          <a:spcPts val="0"/>
                        </a:spcAft>
                      </a:pPr>
                      <a:r>
                        <a:rPr lang="zh-CN" altLang="en-US" sz="1600" b="1" dirty="0" smtClean="0">
                          <a:latin typeface="Times New Roman"/>
                          <a:ea typeface="SimSun"/>
                          <a:cs typeface="Times New Roman"/>
                        </a:rPr>
                        <a:t>支付定金日起</a:t>
                      </a:r>
                      <a:r>
                        <a:rPr lang="en-US" altLang="zh-CN" sz="1600" b="1" dirty="0" smtClean="0">
                          <a:latin typeface="Times New Roman"/>
                          <a:ea typeface="SimSun"/>
                          <a:cs typeface="Times New Roman"/>
                        </a:rPr>
                        <a:t>8</a:t>
                      </a:r>
                      <a:r>
                        <a:rPr lang="zh-CN" altLang="en-US" sz="1600" b="1" dirty="0" smtClean="0">
                          <a:latin typeface="Times New Roman"/>
                          <a:ea typeface="SimSun"/>
                          <a:cs typeface="Times New Roman"/>
                        </a:rPr>
                        <a:t>周内</a:t>
                      </a:r>
                      <a:endParaRPr lang="en-SG" sz="1600" b="1" dirty="0">
                        <a:latin typeface="Times New Roman"/>
                        <a:ea typeface="SimSun"/>
                        <a:cs typeface="Times New Roman"/>
                      </a:endParaRPr>
                    </a:p>
                  </a:txBody>
                  <a:tcPr marL="19050" marR="19050" marT="19050" marB="19050" anchor="ctr"/>
                </a:tc>
                <a:tc>
                  <a:txBody>
                    <a:bodyPr/>
                    <a:lstStyle/>
                    <a:p>
                      <a:pPr algn="just">
                        <a:spcAft>
                          <a:spcPts val="0"/>
                        </a:spcAft>
                      </a:pPr>
                      <a:r>
                        <a:rPr lang="en-US" altLang="zh-CN" sz="1600" b="1" dirty="0" smtClean="0">
                          <a:solidFill>
                            <a:srgbClr val="000000"/>
                          </a:solidFill>
                          <a:latin typeface="Times New Roman"/>
                          <a:ea typeface="SimSun"/>
                          <a:cs typeface="Times New Roman"/>
                        </a:rPr>
                        <a:t>90</a:t>
                      </a:r>
                      <a:r>
                        <a:rPr lang="en-US" sz="1600" b="1" dirty="0" smtClean="0">
                          <a:solidFill>
                            <a:srgbClr val="000000"/>
                          </a:solidFill>
                          <a:latin typeface="Times New Roman"/>
                          <a:ea typeface="SimSun"/>
                          <a:cs typeface="Times New Roman"/>
                        </a:rPr>
                        <a:t>% </a:t>
                      </a:r>
                      <a:endParaRPr lang="en-SG" sz="1600" b="1" dirty="0">
                        <a:latin typeface="Times New Roman"/>
                        <a:ea typeface="SimSun"/>
                        <a:cs typeface="Times New Roman"/>
                      </a:endParaRPr>
                    </a:p>
                  </a:txBody>
                  <a:tcPr marL="19050" marR="19050" marT="19050" marB="19050" anchor="ctr"/>
                </a:tc>
              </a:tr>
            </a:tbl>
          </a:graphicData>
        </a:graphic>
      </p:graphicFrame>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M:\Photographs\Photos with Rights\Supertrees Pano (Photo Credit - Garden by the Bay).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ln>
            <a:noFill/>
          </a:ln>
          <a:effectLst>
            <a:softEdge rad="112500"/>
          </a:effectLst>
        </p:spPr>
      </p:pic>
      <p:sp>
        <p:nvSpPr>
          <p:cNvPr id="6" name="Title 1"/>
          <p:cNvSpPr txBox="1">
            <a:spLocks/>
          </p:cNvSpPr>
          <p:nvPr/>
        </p:nvSpPr>
        <p:spPr>
          <a:xfrm>
            <a:off x="0" y="6021288"/>
            <a:ext cx="9144000" cy="527972"/>
          </a:xfrm>
          <a:prstGeom prst="rect">
            <a:avLst/>
          </a:prstGeom>
          <a:noFill/>
          <a:ln w="952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anchor="b">
            <a:normAutofit/>
          </a:bodyPr>
          <a:lstStyle/>
          <a:p>
            <a:pPr marL="228600" algn="ctr">
              <a:lnSpc>
                <a:spcPct val="90000"/>
              </a:lnSpc>
              <a:defRPr/>
            </a:pPr>
            <a:r>
              <a:rPr lang="zh-CN" altLang="en-US" sz="3000" b="1" dirty="0">
                <a:solidFill>
                  <a:schemeClr val="bg1"/>
                </a:solidFill>
                <a:effectLst>
                  <a:outerShdw blurRad="38100" dist="38100" dir="2700000" algn="tl">
                    <a:srgbClr val="000000">
                      <a:alpha val="43137"/>
                    </a:srgbClr>
                  </a:outerShdw>
                </a:effectLst>
                <a:ea typeface="MS PGothic" pitchFamily="34" charset="-128"/>
                <a:cs typeface="Arial" pitchFamily="34" charset="0"/>
              </a:rPr>
              <a:t>谢谢</a:t>
            </a:r>
            <a:endParaRPr lang="en-US" sz="3000" b="1" dirty="0">
              <a:solidFill>
                <a:schemeClr val="bg1"/>
              </a:solidFill>
              <a:effectLst>
                <a:outerShdw blurRad="38100" dist="38100" dir="2700000" algn="tl">
                  <a:srgbClr val="000000">
                    <a:alpha val="43137"/>
                  </a:srgbClr>
                </a:outerShdw>
              </a:effectLst>
              <a:ea typeface="MS PGothic" pitchFamily="34" charset="-128"/>
              <a:cs typeface="Arial" pitchFamily="34"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a:spLocks noChangeArrowheads="1"/>
          </p:cNvSpPr>
          <p:nvPr/>
        </p:nvSpPr>
        <p:spPr bwMode="auto">
          <a:xfrm>
            <a:off x="0" y="-24"/>
            <a:ext cx="9144000" cy="990600"/>
          </a:xfrm>
          <a:prstGeom prst="rect">
            <a:avLst/>
          </a:prstGeom>
          <a:solidFill>
            <a:srgbClr val="DAD3A5">
              <a:alpha val="80000"/>
            </a:srgbClr>
          </a:solidFill>
          <a:ln w="9525">
            <a:noFill/>
            <a:miter lim="800000"/>
            <a:headEnd/>
            <a:tailEnd/>
          </a:ln>
          <a:scene3d>
            <a:camera prst="orthographicFront"/>
            <a:lightRig rig="threePt" dir="t"/>
          </a:scene3d>
          <a:sp3d>
            <a:bevelT/>
          </a:sp3d>
        </p:spPr>
        <p:txBody>
          <a:bodyPr lIns="45720" rIns="45720" anchor="ctr"/>
          <a:lstStyle/>
          <a:p>
            <a:pPr marL="0" lvl="1" algn="ctr" eaLnBrk="0" hangingPunct="0">
              <a:defRPr/>
            </a:pPr>
            <a:r>
              <a:rPr lang="zh-CN" altLang="en-US" sz="3600" b="1" dirty="0" smtClean="0">
                <a:ln w="1905"/>
                <a:solidFill>
                  <a:srgbClr val="C50C46"/>
                </a:solidFill>
                <a:effectLst>
                  <a:outerShdw blurRad="38100" dist="38100" dir="2700000" algn="tl">
                    <a:srgbClr val="000000">
                      <a:alpha val="43137"/>
                    </a:srgbClr>
                  </a:outerShdw>
                </a:effectLst>
                <a:latin typeface="Candara" pitchFamily="34" charset="0"/>
                <a:cs typeface="Arial" charset="0"/>
              </a:rPr>
              <a:t>亚洲最宜居城市</a:t>
            </a:r>
            <a:endParaRPr lang="en-US" altLang="zh-CN" sz="3600" b="1" dirty="0">
              <a:ln w="1905"/>
              <a:solidFill>
                <a:srgbClr val="C50C46"/>
              </a:solidFill>
              <a:effectLst>
                <a:outerShdw blurRad="38100" dist="38100" dir="2700000" algn="tl">
                  <a:srgbClr val="000000">
                    <a:alpha val="43137"/>
                  </a:srgbClr>
                </a:outerShdw>
              </a:effectLst>
              <a:latin typeface="Candara" pitchFamily="34" charset="0"/>
              <a:cs typeface="Arial" charset="0"/>
            </a:endParaRPr>
          </a:p>
        </p:txBody>
      </p:sp>
      <p:sp>
        <p:nvSpPr>
          <p:cNvPr id="32773" name="Rectangle 5"/>
          <p:cNvSpPr>
            <a:spLocks noChangeArrowheads="1"/>
          </p:cNvSpPr>
          <p:nvPr/>
        </p:nvSpPr>
        <p:spPr bwMode="auto">
          <a:xfrm>
            <a:off x="2286000" y="4292600"/>
            <a:ext cx="4572000" cy="0"/>
          </a:xfrm>
          <a:prstGeom prst="rect">
            <a:avLst/>
          </a:prstGeom>
          <a:noFill/>
          <a:ln w="9525">
            <a:noFill/>
            <a:miter lim="800000"/>
            <a:headEnd/>
            <a:tailEnd/>
          </a:ln>
        </p:spPr>
        <p:txBody>
          <a:bodyPr/>
          <a:lstStyle/>
          <a:p>
            <a:endParaRPr lang="en-US">
              <a:latin typeface="Calibri" pitchFamily="34" charset="0"/>
            </a:endParaRPr>
          </a:p>
        </p:txBody>
      </p:sp>
      <p:sp>
        <p:nvSpPr>
          <p:cNvPr id="32775" name="AutoShape 13" descr="data:image/jpeg;base64,/9j/4AAQSkZJRgABAQAAAQABAAD/2wCEAAkGBhQQEBIUEhMWFRASDRYaGRgUFBocGBkWHxwhHBgUHh0aHCgfHCUqGRUZJTAgJTM1OCw4FR8xNTwsNzIrLCkBCQoKDQwNGQ4PGS4iHh81NTU1NTU1NTU1NDUxNTU1NTM0LzE1NCw1MjU1LjU1KSo1NTU0LjE1LDU0LzQ2NTUvM//AABEIADEAgAMBIgACEQEDEQH/xAAbAAEAAgMBAQAAAAAAAAAAAAAABAUBBgcDAv/EADQQAAIBAwIEBAUDAwUBAAAAAAECAwAEERIhBQYTMSIyQVEUM2FxgSN0s0JSkRU1YnKhB//EABsBAAIDAQEBAAAAAAAAAAAAAAACAwQFAQcG/8QAMREAAQMCBAQEAwkAAAAAAAAAAQACEQMhBBIxUUFhofAFFHGBE1KxFSIjMkJykcLR/9oADAMBAAIRAxEAPwCl4Ry7cXmvoJrCY1eIDGe3c/SoV9aPDI0cgw6NgjIOD9xtW6//AD+HXacQXomfPS/SDFS252yNx7/ivZuHvBZgwWimR7icXAeMSNEo8qHPlAU5z9B71hCiCwOXqzvEnMxD6RAgEAcNRMkz/XWLrn2qmqur33C41WVTBGLWH4Q28nTGXZmGfF/XnO4pdWkMzukkMSxxcdSMaYwvgK50kjvlu/3pvLHdRjxthvkMevp1uJHAyuUaqaq65b8NV57Q3FvGkxv7iMJ0goaAI2klfUA4w31qJw6ZJo7TVbwD4iwui5WFQfBnQB7Yrnlufdv9R9tCJFPr+7Tf8pXOr3hckMcLvgLPGWTDA5AONwO1eUNnI6O6qxjjxrYdlzsM/c10W1RGawka21l+GSE9GBW0NqCrL0+zYz2/5VJjjmji4pCiQyyoYWAjgUag/fKe4Azj0Oa75cb9xK4fF3ARlEzvAjPl56b+8LlWqmqsGlVF9Ap3F+HG3dV1Z1QRPn/ugbH41VC1Vd84fPj/AGFr/CtUdM8Q4gKDDPL6LXO1ICzqpqrFKVTrOqitvWKyvf8ANCFsnKXCY5xcl5pYjDAZD0gN0Xzeo33GBXjFy7fGJpUSXovGXLa8ak9yNW+w7VJ5NvreJbvrzdMzWrRL+mzeb+rwj0x2+tWthzTbobIGQ4h4dPG/gbzsPCO2+ferTWsLRJj35rBr1sSys/4bS4W1aYs0mxEakRqYKquJco3UdtbPl3Ep2jB8jEgRgDVuWz6CvvhXJ8zXSw3fUjWSOR8hgdRQe+SM57+oqy4VzFbRxcNkeU9Szdw8WhiSHbzA9vCN/wDypyc126XNuDPEbdTP8m3kQIXXALaic5JOcdqcMpSDO3FVn4nHBrqYZf798pGhMRw4CN53F6mx5aMxsHMlw5nglZyjAsio2kac+mSM/eqi05XvJgWgilaJZHRSSAe+483+cbVsdhxy0i/05viM/ByzIwEb5KMSRJ27eXb6/SrjlKRZ/hH/AFU6LXWP0m6UisSdevyrj6710U2PIE92SVMbicO1z8tr6tO7yNuAAngDdc+h4LeCEXCpIIkU4YNjCg7sBnVpz6gYr3l5cv4o3nKSqhQMzh+6ncE4bJ7/AI9a2M81wmxQJLFHMvDmgZHgdpG2xhXB0gHvv2rxn5ptz8RiQ4fg0US+Ft5FG69tvv2pMlMfq6q0MVjHE/hDX5TpI9uMzcclrL8qXQSOQwPplZQvbJLeXw51b+m1R+K8DmtWVZ4yhYZG4II7HBBI71usnMVqL+G+E+QdAaDptqjGgqWz5Tj6d8nFUvOnF0lWCOKWGSOMyECGF4wuojY6yck99u1K+mwNJB+inw+MxVSsxj2QCL2cI1tOloF9DNlC5w+fH+wtf4VqjraOLzKl/atJgRrb2ZbIyNPTTVkYOds7V6XM9jJJqdgc3HiwJB+npGjSFRR5shsgHHb3KuZLiZ4qWhiDTpU25CRlFwoHBOFQzQSu4lLxyRL4GUA9Rio2KE7Y/Oa9eN8oG2WR+qCivhQUfJGfXw4U498ZwcVI1cPCuMsMuDlTLnA6eQufCRnrY1b7LmvtpuH+LJ1ZUY3n05xIdvXuIc5/ubFNlbEGP5UBr1viZ2h8Tpl9Ofr3C1Ksr3/NbS72B8Oo6FW5KjEmzEKYfTfcMNz6An60nGXiM7GAARYXSBq/tGfNvnOahcyOIWjSxJqHLkcPUc/qrrl6zR+H8SdkUvGsWliBlctvg+lWtxyvFcJbZYQiPgnWdkjyWw2GJAIycGtZ4FzEbUTI0aywzoFdHJGcHIIK7g1Nl55kZ5CI0VHsDbqgzpSM+2+529ana+nlAPd1mV8PizWc6nYTIMj5QIg+50hXVpy3HbNchJRIX4QZUEsGcoRknzeFgQMfeqzmnhNrFaWbws3Vkhz8vGsajlyc7EHbHrUV+dJC2rpp/tvw3r5MY19+9Rr7mMTWkMDQprhXSsuTq05zpx29aHPp5SAilhsYKrKjyTcTpsRfp1VNUqLikqIY1lcRsN1DkKfxnFRaVVBhbjmtdYiUpSlCZKUpQhXnOHz4/wBha/wrVHUzinEjcOrEAFYY029kUKD/AIWodM8y4kKvhmGnRax2oCUpSlVhKyvf81isr3oXF7N3/NYpSmUaUpShCUpShCUpShCUpShCGlKUISlKUISsr3/NKUIX/9k="/>
          <p:cNvSpPr>
            <a:spLocks noChangeAspect="1" noChangeArrowheads="1"/>
          </p:cNvSpPr>
          <p:nvPr/>
        </p:nvSpPr>
        <p:spPr bwMode="auto">
          <a:xfrm>
            <a:off x="63500" y="-220663"/>
            <a:ext cx="1219200" cy="466726"/>
          </a:xfrm>
          <a:prstGeom prst="rect">
            <a:avLst/>
          </a:prstGeom>
          <a:noFill/>
          <a:ln w="9525">
            <a:noFill/>
            <a:miter lim="800000"/>
            <a:headEnd/>
            <a:tailEnd/>
          </a:ln>
        </p:spPr>
        <p:txBody>
          <a:bodyPr/>
          <a:lstStyle/>
          <a:p>
            <a:endParaRPr lang="en-US">
              <a:latin typeface="Calibri" pitchFamily="34" charset="0"/>
            </a:endParaRPr>
          </a:p>
        </p:txBody>
      </p:sp>
      <p:sp>
        <p:nvSpPr>
          <p:cNvPr id="32776" name="AutoShape 17" descr="data:image/jpeg;base64,/9j/4AAQSkZJRgABAQAAAQABAAD/2wCEAAkGBhQQEBIUEhMWFRASDRYaGRgUFBocGBkWHxwhHBgUHh0aHCgfHCUqGRUZJTAgJTM1OCw4FR8xNTwsNzIrLCkBCQoKDQwNGQ4PGS4iHh81NTU1NTU1NTU1NDUxNTU1NTM0LzE1NCw1MjU1LjU1KSo1NTU0LjE1LDU0LzQ2NTUvM//AABEIADEAgAMBIgACEQEDEQH/xAAbAAEAAgMBAQAAAAAAAAAAAAAABAUBBgcDAv/EADQQAAIBAwIEBAUDAwUBAAAAAAECAwAEERIhBQYTMSIyQVEUM2FxgSN0s0JSkRU1YnKhB//EABsBAAIDAQEBAAAAAAAAAAAAAAACAwQFAQcG/8QAMREAAQMCBAQEAwkAAAAAAAAAAQACEQMhBBIxUUFhofAFFHGBE1KxFSIjMkJykcLR/9oADAMBAAIRAxEAPwCl4Ry7cXmvoJrCY1eIDGe3c/SoV9aPDI0cgw6NgjIOD9xtW6//AD+HXacQXomfPS/SDFS252yNx7/ivZuHvBZgwWimR7icXAeMSNEo8qHPlAU5z9B71hCiCwOXqzvEnMxD6RAgEAcNRMkz/XWLrn2qmqur33C41WVTBGLWH4Q28nTGXZmGfF/XnO4pdWkMzukkMSxxcdSMaYwvgK50kjvlu/3pvLHdRjxthvkMevp1uJHAyuUaqaq65b8NV57Q3FvGkxv7iMJ0goaAI2klfUA4w31qJw6ZJo7TVbwD4iwui5WFQfBnQB7Yrnlufdv9R9tCJFPr+7Tf8pXOr3hckMcLvgLPGWTDA5AONwO1eUNnI6O6qxjjxrYdlzsM/c10W1RGawka21l+GSE9GBW0NqCrL0+zYz2/5VJjjmji4pCiQyyoYWAjgUag/fKe4Azj0Oa75cb9xK4fF3ARlEzvAjPl56b+8LlWqmqsGlVF9Ap3F+HG3dV1Z1QRPn/ugbH41VC1Vd84fPj/AGFr/CtUdM8Q4gKDDPL6LXO1ICzqpqrFKVTrOqitvWKyvf8ANCFsnKXCY5xcl5pYjDAZD0gN0Xzeo33GBXjFy7fGJpUSXovGXLa8ak9yNW+w7VJ5NvreJbvrzdMzWrRL+mzeb+rwj0x2+tWthzTbobIGQ4h4dPG/gbzsPCO2+ferTWsLRJj35rBr1sSys/4bS4W1aYs0mxEakRqYKquJco3UdtbPl3Ep2jB8jEgRgDVuWz6CvvhXJ8zXSw3fUjWSOR8hgdRQe+SM57+oqy4VzFbRxcNkeU9Szdw8WhiSHbzA9vCN/wDypyc126XNuDPEbdTP8m3kQIXXALaic5JOcdqcMpSDO3FVn4nHBrqYZf798pGhMRw4CN53F6mx5aMxsHMlw5nglZyjAsio2kac+mSM/eqi05XvJgWgilaJZHRSSAe+483+cbVsdhxy0i/05viM/ByzIwEb5KMSRJ27eXb6/SrjlKRZ/hH/AFU6LXWP0m6UisSdevyrj6710U2PIE92SVMbicO1z8tr6tO7yNuAAngDdc+h4LeCEXCpIIkU4YNjCg7sBnVpz6gYr3l5cv4o3nKSqhQMzh+6ncE4bJ7/AI9a2M81wmxQJLFHMvDmgZHgdpG2xhXB0gHvv2rxn5ptz8RiQ4fg0US+Ft5FG69tvv2pMlMfq6q0MVjHE/hDX5TpI9uMzcclrL8qXQSOQwPplZQvbJLeXw51b+m1R+K8DmtWVZ4yhYZG4II7HBBI71usnMVqL+G+E+QdAaDptqjGgqWz5Tj6d8nFUvOnF0lWCOKWGSOMyECGF4wuojY6yck99u1K+mwNJB+inw+MxVSsxj2QCL2cI1tOloF9DNlC5w+fH+wtf4VqjraOLzKl/atJgRrb2ZbIyNPTTVkYOds7V6XM9jJJqdgc3HiwJB+npGjSFRR5shsgHHb3KuZLiZ4qWhiDTpU25CRlFwoHBOFQzQSu4lLxyRL4GUA9Rio2KE7Y/Oa9eN8oG2WR+qCivhQUfJGfXw4U498ZwcVI1cPCuMsMuDlTLnA6eQufCRnrY1b7LmvtpuH+LJ1ZUY3n05xIdvXuIc5/ubFNlbEGP5UBr1viZ2h8Tpl9Ofr3C1Ksr3/NbS72B8Oo6FW5KjEmzEKYfTfcMNz6An60nGXiM7GAARYXSBq/tGfNvnOahcyOIWjSxJqHLkcPUc/qrrl6zR+H8SdkUvGsWliBlctvg+lWtxyvFcJbZYQiPgnWdkjyWw2GJAIycGtZ4FzEbUTI0aywzoFdHJGcHIIK7g1Nl55kZ5CI0VHsDbqgzpSM+2+529ana+nlAPd1mV8PizWc6nYTIMj5QIg+50hXVpy3HbNchJRIX4QZUEsGcoRknzeFgQMfeqzmnhNrFaWbws3Vkhz8vGsajlyc7EHbHrUV+dJC2rpp/tvw3r5MY19+9Rr7mMTWkMDQprhXSsuTq05zpx29aHPp5SAilhsYKrKjyTcTpsRfp1VNUqLikqIY1lcRsN1DkKfxnFRaVVBhbjmtdYiUpSlCZKUpQhXnOHz4/wBha/wrVHUzinEjcOrEAFYY029kUKD/AIWodM8y4kKvhmGnRax2oCUpSlVhKyvf81isr3oXF7N3/NYpSmUaUpShCUpShCUpShCUpShCGlKUISlKUISsr3/NKUIX/9k="/>
          <p:cNvSpPr>
            <a:spLocks noChangeAspect="1" noChangeArrowheads="1"/>
          </p:cNvSpPr>
          <p:nvPr/>
        </p:nvSpPr>
        <p:spPr bwMode="auto">
          <a:xfrm>
            <a:off x="215900" y="-68263"/>
            <a:ext cx="1219200" cy="466726"/>
          </a:xfrm>
          <a:prstGeom prst="rect">
            <a:avLst/>
          </a:prstGeom>
          <a:noFill/>
          <a:ln w="9525">
            <a:noFill/>
            <a:miter lim="800000"/>
            <a:headEnd/>
            <a:tailEnd/>
          </a:ln>
        </p:spPr>
        <p:txBody>
          <a:bodyPr/>
          <a:lstStyle/>
          <a:p>
            <a:endParaRPr lang="en-US">
              <a:latin typeface="Calibri" pitchFamily="34" charset="0"/>
            </a:endParaRPr>
          </a:p>
        </p:txBody>
      </p:sp>
      <p:sp>
        <p:nvSpPr>
          <p:cNvPr id="32777" name="TextBox 11"/>
          <p:cNvSpPr txBox="1">
            <a:spLocks noChangeArrowheads="1"/>
          </p:cNvSpPr>
          <p:nvPr/>
        </p:nvSpPr>
        <p:spPr bwMode="auto">
          <a:xfrm>
            <a:off x="323528" y="6021288"/>
            <a:ext cx="7128594" cy="738664"/>
          </a:xfrm>
          <a:prstGeom prst="rect">
            <a:avLst/>
          </a:prstGeom>
          <a:noFill/>
          <a:ln w="9525">
            <a:noFill/>
            <a:miter lim="800000"/>
            <a:headEnd/>
            <a:tailEnd/>
          </a:ln>
        </p:spPr>
        <p:txBody>
          <a:bodyPr wrap="square">
            <a:spAutoFit/>
          </a:bodyPr>
          <a:lstStyle/>
          <a:p>
            <a:r>
              <a:rPr lang="zh-CN" altLang="en-US" sz="1400" i="1" dirty="0" smtClean="0">
                <a:latin typeface="Candara" pitchFamily="34" charset="0"/>
              </a:rPr>
              <a:t>来源</a:t>
            </a:r>
            <a:r>
              <a:rPr lang="en-US" sz="1400" i="1" dirty="0" smtClean="0">
                <a:latin typeface="Candara" pitchFamily="34" charset="0"/>
              </a:rPr>
              <a:t>: </a:t>
            </a:r>
          </a:p>
          <a:p>
            <a:r>
              <a:rPr lang="zh-CN" altLang="en-US" sz="1400" i="1" dirty="0" smtClean="0">
                <a:latin typeface="Candara" pitchFamily="34" charset="0"/>
              </a:rPr>
              <a:t>美世，</a:t>
            </a:r>
            <a:r>
              <a:rPr lang="en-US" sz="1400" i="1" dirty="0" smtClean="0">
                <a:latin typeface="Candara" pitchFamily="34" charset="0"/>
              </a:rPr>
              <a:t> 2012</a:t>
            </a:r>
            <a:r>
              <a:rPr lang="zh-CN" altLang="en-US" sz="1400" i="1" dirty="0" smtClean="0">
                <a:latin typeface="Candara" pitchFamily="34" charset="0"/>
              </a:rPr>
              <a:t>世界城市生活质量排行</a:t>
            </a:r>
            <a:endParaRPr lang="en-US" sz="1400" i="1" dirty="0" smtClean="0">
              <a:latin typeface="Candara" pitchFamily="34" charset="0"/>
            </a:endParaRPr>
          </a:p>
          <a:p>
            <a:r>
              <a:rPr lang="zh-CN" altLang="en-US" sz="1400" i="1" dirty="0" smtClean="0">
                <a:latin typeface="Candara" pitchFamily="34" charset="0"/>
              </a:rPr>
              <a:t>城市土地学会</a:t>
            </a:r>
            <a:r>
              <a:rPr lang="en-US" sz="1400" i="1" dirty="0" smtClean="0">
                <a:latin typeface="Candara" pitchFamily="34" charset="0"/>
              </a:rPr>
              <a:t>, </a:t>
            </a:r>
            <a:r>
              <a:rPr lang="zh-CN" altLang="en-US" sz="1400" i="1" dirty="0" smtClean="0">
                <a:latin typeface="Candara" pitchFamily="34" charset="0"/>
              </a:rPr>
              <a:t>宜居城市研究中心</a:t>
            </a:r>
            <a:r>
              <a:rPr lang="en-US" sz="1400" i="1" dirty="0" smtClean="0">
                <a:latin typeface="Candara" pitchFamily="34" charset="0"/>
              </a:rPr>
              <a:t>, </a:t>
            </a:r>
            <a:r>
              <a:rPr lang="zh-CN" altLang="en-US" sz="1400" i="1" dirty="0" smtClean="0">
                <a:latin typeface="Candara" pitchFamily="34" charset="0"/>
              </a:rPr>
              <a:t>高密度城市的</a:t>
            </a:r>
            <a:r>
              <a:rPr lang="en-US" altLang="zh-CN" sz="1400" i="1" dirty="0" smtClean="0">
                <a:latin typeface="Candara" pitchFamily="34" charset="0"/>
              </a:rPr>
              <a:t>10</a:t>
            </a:r>
            <a:r>
              <a:rPr lang="zh-CN" altLang="en-US" sz="1400" i="1" dirty="0" smtClean="0">
                <a:latin typeface="Candara" pitchFamily="34" charset="0"/>
              </a:rPr>
              <a:t>项宜居原则</a:t>
            </a:r>
            <a:endParaRPr lang="en-US" sz="1400" i="1" dirty="0">
              <a:latin typeface="Candara" pitchFamily="34" charset="0"/>
            </a:endParaRPr>
          </a:p>
        </p:txBody>
      </p:sp>
      <p:sp>
        <p:nvSpPr>
          <p:cNvPr id="13" name="Rectangle 12"/>
          <p:cNvSpPr/>
          <p:nvPr/>
        </p:nvSpPr>
        <p:spPr>
          <a:xfrm>
            <a:off x="0" y="904875"/>
            <a:ext cx="9144000" cy="76200"/>
          </a:xfrm>
          <a:prstGeom prst="rect">
            <a:avLst/>
          </a:prstGeom>
          <a:solidFill>
            <a:srgbClr val="C50C46"/>
          </a:solidFill>
          <a:ln>
            <a:solidFill>
              <a:srgbClr val="C50C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grpSp>
        <p:nvGrpSpPr>
          <p:cNvPr id="2" name="Group 17"/>
          <p:cNvGrpSpPr/>
          <p:nvPr/>
        </p:nvGrpSpPr>
        <p:grpSpPr>
          <a:xfrm>
            <a:off x="3131840" y="1484784"/>
            <a:ext cx="5832648" cy="4724394"/>
            <a:chOff x="3203848" y="1484784"/>
            <a:chExt cx="5832648" cy="4724394"/>
          </a:xfrm>
        </p:grpSpPr>
        <p:pic>
          <p:nvPicPr>
            <p:cNvPr id="40448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03848" y="1484784"/>
              <a:ext cx="5832648" cy="4724394"/>
            </a:xfrm>
            <a:prstGeom prst="rect">
              <a:avLst/>
            </a:prstGeom>
            <a:noFill/>
            <a:ln w="9525">
              <a:noFill/>
              <a:miter lim="800000"/>
              <a:headEnd/>
              <a:tailEnd/>
            </a:ln>
          </p:spPr>
        </p:pic>
        <p:pic>
          <p:nvPicPr>
            <p:cNvPr id="404483" name="Picture 3"/>
            <p:cNvPicPr>
              <a:picLocks noChangeAspect="1" noChangeArrowheads="1"/>
            </p:cNvPicPr>
            <p:nvPr/>
          </p:nvPicPr>
          <p:blipFill>
            <a:blip r:embed="rId4" cstate="print"/>
            <a:srcRect/>
            <a:stretch>
              <a:fillRect/>
            </a:stretch>
          </p:blipFill>
          <p:spPr bwMode="auto">
            <a:xfrm>
              <a:off x="7368635" y="1844824"/>
              <a:ext cx="1523845" cy="648072"/>
            </a:xfrm>
            <a:prstGeom prst="rect">
              <a:avLst/>
            </a:prstGeom>
            <a:noFill/>
            <a:ln w="9525">
              <a:noFill/>
              <a:miter lim="800000"/>
              <a:headEnd/>
              <a:tailEnd/>
            </a:ln>
          </p:spPr>
        </p:pic>
        <p:sp>
          <p:nvSpPr>
            <p:cNvPr id="16" name="Oval 15"/>
            <p:cNvSpPr/>
            <p:nvPr/>
          </p:nvSpPr>
          <p:spPr>
            <a:xfrm>
              <a:off x="7668344" y="2852936"/>
              <a:ext cx="1008112" cy="504056"/>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MS PGothic" pitchFamily="34" charset="-128"/>
                <a:cs typeface="Arial" pitchFamily="34" charset="0"/>
              </a:endParaRPr>
            </a:p>
          </p:txBody>
        </p:sp>
      </p:grpSp>
      <p:sp>
        <p:nvSpPr>
          <p:cNvPr id="17" name="TextBox 16"/>
          <p:cNvSpPr txBox="1"/>
          <p:nvPr/>
        </p:nvSpPr>
        <p:spPr>
          <a:xfrm>
            <a:off x="4644008" y="1430994"/>
            <a:ext cx="3024336" cy="369332"/>
          </a:xfrm>
          <a:prstGeom prst="rect">
            <a:avLst/>
          </a:prstGeom>
          <a:solidFill>
            <a:schemeClr val="bg1">
              <a:lumMod val="95000"/>
            </a:schemeClr>
          </a:solidFill>
        </p:spPr>
        <p:txBody>
          <a:bodyPr wrap="square" rtlCol="0">
            <a:spAutoFit/>
          </a:bodyPr>
          <a:lstStyle/>
          <a:p>
            <a:r>
              <a:rPr lang="zh-CN" altLang="en-US" b="1" dirty="0" smtClean="0"/>
              <a:t>            宜居城市矩阵</a:t>
            </a:r>
            <a:endParaRPr lang="en-SG" b="1" dirty="0"/>
          </a:p>
        </p:txBody>
      </p:sp>
      <p:sp>
        <p:nvSpPr>
          <p:cNvPr id="20" name="TextBox 19"/>
          <p:cNvSpPr txBox="1"/>
          <p:nvPr/>
        </p:nvSpPr>
        <p:spPr>
          <a:xfrm>
            <a:off x="7452320" y="1916832"/>
            <a:ext cx="1368152" cy="646331"/>
          </a:xfrm>
          <a:prstGeom prst="rect">
            <a:avLst/>
          </a:prstGeom>
          <a:solidFill>
            <a:schemeClr val="accent5">
              <a:lumMod val="20000"/>
              <a:lumOff val="80000"/>
            </a:schemeClr>
          </a:solidFill>
        </p:spPr>
        <p:txBody>
          <a:bodyPr wrap="square" rtlCol="0">
            <a:spAutoFit/>
          </a:bodyPr>
          <a:lstStyle/>
          <a:p>
            <a:pPr algn="ctr"/>
            <a:r>
              <a:rPr lang="zh-CN" altLang="en-US" b="1" dirty="0" smtClean="0"/>
              <a:t>高密度</a:t>
            </a:r>
            <a:endParaRPr lang="en-US" altLang="zh-CN" b="1" dirty="0" smtClean="0"/>
          </a:p>
          <a:p>
            <a:pPr algn="ctr"/>
            <a:r>
              <a:rPr lang="zh-CN" altLang="en-US" b="1" dirty="0" smtClean="0"/>
              <a:t>高宜居性</a:t>
            </a:r>
            <a:endParaRPr lang="en-SG" b="1" dirty="0"/>
          </a:p>
        </p:txBody>
      </p:sp>
      <p:sp>
        <p:nvSpPr>
          <p:cNvPr id="21" name="TextBox 20"/>
          <p:cNvSpPr txBox="1"/>
          <p:nvPr/>
        </p:nvSpPr>
        <p:spPr>
          <a:xfrm>
            <a:off x="7769328" y="2930676"/>
            <a:ext cx="658830" cy="261610"/>
          </a:xfrm>
          <a:prstGeom prst="rect">
            <a:avLst/>
          </a:prstGeom>
          <a:solidFill>
            <a:schemeClr val="accent5">
              <a:lumMod val="20000"/>
              <a:lumOff val="80000"/>
            </a:schemeClr>
          </a:solidFill>
        </p:spPr>
        <p:txBody>
          <a:bodyPr wrap="square" rtlCol="0">
            <a:spAutoFit/>
          </a:bodyPr>
          <a:lstStyle/>
          <a:p>
            <a:pPr algn="ctr"/>
            <a:r>
              <a:rPr lang="zh-CN" altLang="en-US" sz="1100" b="1" dirty="0" smtClean="0"/>
              <a:t>新加坡</a:t>
            </a:r>
            <a:endParaRPr lang="en-SG" sz="1100" b="1" dirty="0"/>
          </a:p>
        </p:txBody>
      </p:sp>
      <p:graphicFrame>
        <p:nvGraphicFramePr>
          <p:cNvPr id="22" name="Table 21"/>
          <p:cNvGraphicFramePr>
            <a:graphicFrameLocks noGrp="1"/>
          </p:cNvGraphicFramePr>
          <p:nvPr/>
        </p:nvGraphicFramePr>
        <p:xfrm>
          <a:off x="198512" y="1640296"/>
          <a:ext cx="3096344" cy="3595627"/>
        </p:xfrm>
        <a:graphic>
          <a:graphicData uri="http://schemas.openxmlformats.org/drawingml/2006/table">
            <a:tbl>
              <a:tblPr/>
              <a:tblGrid>
                <a:gridCol w="815868"/>
                <a:gridCol w="2280476"/>
              </a:tblGrid>
              <a:tr h="1125538">
                <a:tc grid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zh-CN" altLang="en-US" sz="2000" b="1" i="0" u="none" strike="noStrike" cap="none" normalizeH="0" baseline="0" dirty="0" smtClean="0">
                          <a:ln>
                            <a:noFill/>
                          </a:ln>
                          <a:solidFill>
                            <a:schemeClr val="bg1"/>
                          </a:solidFill>
                          <a:effectLst/>
                          <a:latin typeface="Tw Cen MT" pitchFamily="34" charset="0"/>
                          <a:ea typeface="SimSun" pitchFamily="2" charset="-122"/>
                        </a:rPr>
                        <a:t>美世</a:t>
                      </a:r>
                      <a:r>
                        <a:rPr kumimoji="0" lang="en-US" altLang="zh-CN" sz="2000" b="1" i="0" u="none" strike="noStrike" cap="none" normalizeH="0" baseline="0" dirty="0" smtClean="0">
                          <a:ln>
                            <a:noFill/>
                          </a:ln>
                          <a:solidFill>
                            <a:schemeClr val="bg1"/>
                          </a:solidFill>
                          <a:effectLst/>
                          <a:latin typeface="Tw Cen MT" pitchFamily="34" charset="0"/>
                          <a:ea typeface="SimSun" pitchFamily="2" charset="-122"/>
                        </a:rPr>
                        <a:t>2012</a:t>
                      </a:r>
                      <a:r>
                        <a:rPr kumimoji="0" lang="zh-CN" altLang="en-US" sz="2000" b="1" i="0" u="none" strike="noStrike" cap="none" normalizeH="0" baseline="0" dirty="0" smtClean="0">
                          <a:ln>
                            <a:noFill/>
                          </a:ln>
                          <a:solidFill>
                            <a:schemeClr val="bg1"/>
                          </a:solidFill>
                          <a:effectLst/>
                          <a:latin typeface="Tw Cen MT" pitchFamily="34" charset="0"/>
                          <a:ea typeface="SimSun" pitchFamily="2" charset="-122"/>
                        </a:rPr>
                        <a:t>年世界城市</a:t>
                      </a:r>
                      <a:endParaRPr kumimoji="0" lang="en-US" altLang="zh-CN" sz="2000" b="1" i="0" u="none" strike="noStrike" cap="none" normalizeH="0" baseline="0" dirty="0" smtClean="0">
                        <a:ln>
                          <a:noFill/>
                        </a:ln>
                        <a:solidFill>
                          <a:schemeClr val="bg1"/>
                        </a:solidFill>
                        <a:effectLst/>
                        <a:latin typeface="Tw Cen MT" pitchFamily="34" charset="0"/>
                        <a:ea typeface="SimSun" pitchFamily="2" charset="-122"/>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zh-CN" altLang="en-US" sz="2000" b="1" i="0" u="none" strike="noStrike" cap="none" normalizeH="0" baseline="0" dirty="0" smtClean="0">
                          <a:ln>
                            <a:noFill/>
                          </a:ln>
                          <a:solidFill>
                            <a:schemeClr val="bg1"/>
                          </a:solidFill>
                          <a:effectLst/>
                          <a:latin typeface="Tw Cen MT" pitchFamily="34" charset="0"/>
                          <a:ea typeface="SimSun" pitchFamily="2" charset="-122"/>
                        </a:rPr>
                        <a:t>生活质量排名</a:t>
                      </a:r>
                      <a:endParaRPr kumimoji="0" lang="en-SG" sz="800" b="0" i="0" u="none" strike="noStrike" cap="none" normalizeH="0" baseline="0" dirty="0" smtClean="0">
                        <a:ln>
                          <a:noFill/>
                        </a:ln>
                        <a:solidFill>
                          <a:schemeClr val="bg1"/>
                        </a:solidFill>
                        <a:effectLst/>
                        <a:latin typeface="Tw Cen MT" pitchFamily="34" charset="0"/>
                        <a:ea typeface="SimSun" pitchFamily="2" charset="-122"/>
                      </a:endParaRPr>
                    </a:p>
                    <a:p>
                      <a:pPr marL="0" marR="0" lvl="0" indent="0" algn="ctr" defTabSz="914400" rtl="0" eaLnBrk="1" fontAlgn="base" latinLnBrk="0" hangingPunct="1">
                        <a:lnSpc>
                          <a:spcPct val="115000"/>
                        </a:lnSpc>
                        <a:spcBef>
                          <a:spcPct val="0"/>
                        </a:spcBef>
                        <a:spcAft>
                          <a:spcPct val="0"/>
                        </a:spcAft>
                        <a:buClrTx/>
                        <a:buSzTx/>
                        <a:buFontTx/>
                        <a:buNone/>
                        <a:tabLst/>
                      </a:pPr>
                      <a:endParaRPr kumimoji="0" lang="en-SG" sz="900" b="0" i="0" u="none" strike="noStrike" cap="none" normalizeH="0" baseline="0" dirty="0" smtClean="0">
                        <a:ln>
                          <a:noFill/>
                        </a:ln>
                        <a:solidFill>
                          <a:schemeClr val="tx1"/>
                        </a:solidFill>
                        <a:effectLst/>
                        <a:latin typeface="Candara" pitchFamily="34" charset="0"/>
                        <a:ea typeface="SimSun" pitchFamily="2" charset="-122"/>
                        <a:cs typeface="Arial" pitchFamily="34" charset="0"/>
                      </a:endParaRPr>
                    </a:p>
                  </a:txBody>
                  <a:tcPr marL="47329" marR="47329" marT="0" marB="0" anchor="ct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solidFill>
                      <a:srgbClr val="00B0F0"/>
                    </a:solidFill>
                  </a:tcPr>
                </a:tc>
                <a:tc hMerge="1">
                  <a:txBody>
                    <a:bodyPr/>
                    <a:lstStyle/>
                    <a:p>
                      <a:endParaRPr lang="en-US"/>
                    </a:p>
                  </a:txBody>
                  <a:tcPr/>
                </a:tc>
              </a:tr>
              <a:tr h="35401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zh-CN" altLang="en-US" sz="2000" b="1" i="0" u="none" strike="noStrike" cap="none" normalizeH="0" baseline="0" dirty="0" smtClean="0">
                          <a:ln>
                            <a:noFill/>
                          </a:ln>
                          <a:solidFill>
                            <a:schemeClr val="bg1"/>
                          </a:solidFill>
                          <a:effectLst/>
                          <a:latin typeface="Candara" pitchFamily="34" charset="0"/>
                          <a:ea typeface="SimSun" pitchFamily="2" charset="-122"/>
                          <a:cs typeface="Arial" pitchFamily="34" charset="0"/>
                        </a:rPr>
                        <a:t>排名</a:t>
                      </a:r>
                      <a:endParaRPr kumimoji="0" lang="en-SG" sz="900" b="0" i="0" u="none" strike="noStrike" cap="none" normalizeH="0" baseline="0" dirty="0" smtClean="0">
                        <a:ln>
                          <a:noFill/>
                        </a:ln>
                        <a:solidFill>
                          <a:schemeClr val="bg1"/>
                        </a:solidFill>
                        <a:effectLst/>
                        <a:latin typeface="Candara" pitchFamily="34" charset="0"/>
                        <a:ea typeface="SimSun" pitchFamily="2" charset="-122"/>
                        <a:cs typeface="Arial" pitchFamily="34" charset="0"/>
                      </a:endParaRPr>
                    </a:p>
                  </a:txBody>
                  <a:tcPr marL="47329" marR="47329" marT="0" marB="0" anchor="ct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zh-CN" altLang="en-US" sz="2000" b="1" i="0" u="none" strike="noStrike" cap="none" normalizeH="0" baseline="0" dirty="0" smtClean="0">
                          <a:ln>
                            <a:noFill/>
                          </a:ln>
                          <a:solidFill>
                            <a:schemeClr val="bg1"/>
                          </a:solidFill>
                          <a:effectLst/>
                          <a:latin typeface="Candara" pitchFamily="34" charset="0"/>
                          <a:ea typeface="SimSun" pitchFamily="2" charset="-122"/>
                          <a:cs typeface="Arial" pitchFamily="34" charset="0"/>
                        </a:rPr>
                        <a:t>城市</a:t>
                      </a:r>
                      <a:endParaRPr kumimoji="0" lang="en-SG" sz="900" b="0" i="0" u="none" strike="noStrike" cap="none" normalizeH="0" baseline="0" dirty="0" smtClean="0">
                        <a:ln>
                          <a:noFill/>
                        </a:ln>
                        <a:solidFill>
                          <a:schemeClr val="bg1"/>
                        </a:solidFill>
                        <a:effectLst/>
                        <a:latin typeface="Candara" pitchFamily="34" charset="0"/>
                        <a:ea typeface="SimSun" pitchFamily="2" charset="-122"/>
                        <a:cs typeface="Arial" pitchFamily="34" charset="0"/>
                      </a:endParaRPr>
                    </a:p>
                  </a:txBody>
                  <a:tcPr marL="47329" marR="47329" marT="0" marB="0" anchor="ct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solidFill>
                      <a:srgbClr val="000000"/>
                    </a:solidFill>
                  </a:tcPr>
                </a:tc>
              </a:tr>
              <a:tr h="42386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sz="2400" b="1" i="0" u="none" strike="noStrike" cap="none" normalizeH="0" baseline="0" smtClean="0">
                          <a:ln>
                            <a:noFill/>
                          </a:ln>
                          <a:solidFill>
                            <a:schemeClr val="tx1"/>
                          </a:solidFill>
                          <a:effectLst/>
                          <a:latin typeface="Candara" pitchFamily="34" charset="0"/>
                          <a:ea typeface="SimSun" pitchFamily="2" charset="-122"/>
                          <a:cs typeface="Arial" pitchFamily="34" charset="0"/>
                        </a:rPr>
                        <a:t>1</a:t>
                      </a:r>
                      <a:endParaRPr kumimoji="0" lang="en-SG" sz="1000" b="1" i="0" u="none" strike="noStrike" cap="none" normalizeH="0" baseline="0" smtClean="0">
                        <a:ln>
                          <a:noFill/>
                        </a:ln>
                        <a:solidFill>
                          <a:schemeClr val="tx1"/>
                        </a:solidFill>
                        <a:effectLst/>
                        <a:latin typeface="Candara" pitchFamily="34" charset="0"/>
                        <a:ea typeface="SimSun" pitchFamily="2" charset="-122"/>
                        <a:cs typeface="Arial" pitchFamily="34" charset="0"/>
                      </a:endParaRPr>
                    </a:p>
                  </a:txBody>
                  <a:tcPr marL="47329" marR="47329" marT="0" marB="0" anchor="ct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zh-CN" altLang="en-US" sz="2400" b="1" i="0" u="none" strike="noStrike" cap="none" normalizeH="0" baseline="0" dirty="0" smtClean="0">
                          <a:ln>
                            <a:noFill/>
                          </a:ln>
                          <a:solidFill>
                            <a:schemeClr val="tx1"/>
                          </a:solidFill>
                          <a:effectLst/>
                          <a:latin typeface="Candara" pitchFamily="34" charset="0"/>
                          <a:ea typeface="SimSun" pitchFamily="2" charset="-122"/>
                          <a:cs typeface="Arial" pitchFamily="34" charset="0"/>
                        </a:rPr>
                        <a:t>新加坡</a:t>
                      </a:r>
                      <a:endParaRPr kumimoji="0" lang="en-SG" sz="1000" b="1" i="0" u="none" strike="noStrike" cap="none" normalizeH="0" baseline="0" dirty="0" smtClean="0">
                        <a:ln>
                          <a:noFill/>
                        </a:ln>
                        <a:solidFill>
                          <a:schemeClr val="tx1"/>
                        </a:solidFill>
                        <a:effectLst/>
                        <a:latin typeface="Candara" pitchFamily="34" charset="0"/>
                        <a:ea typeface="SimSun" pitchFamily="2" charset="-122"/>
                        <a:cs typeface="Arial" pitchFamily="34" charset="0"/>
                      </a:endParaRPr>
                    </a:p>
                  </a:txBody>
                  <a:tcPr marL="47329" marR="47329" marT="0" marB="0" anchor="ct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r>
              <a:tr h="42386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sz="2400" b="1" i="0" u="none" strike="noStrike" cap="none" normalizeH="0" baseline="0" dirty="0" smtClean="0">
                          <a:ln>
                            <a:noFill/>
                          </a:ln>
                          <a:solidFill>
                            <a:schemeClr val="tx1"/>
                          </a:solidFill>
                          <a:effectLst/>
                          <a:latin typeface="Candara" pitchFamily="34" charset="0"/>
                          <a:ea typeface="SimSun" pitchFamily="2" charset="-122"/>
                          <a:cs typeface="Arial" pitchFamily="34" charset="0"/>
                        </a:rPr>
                        <a:t>2</a:t>
                      </a:r>
                      <a:endParaRPr kumimoji="0" lang="en-SG" sz="1000" b="1" i="0" u="none" strike="noStrike" cap="none" normalizeH="0" baseline="0" dirty="0" smtClean="0">
                        <a:ln>
                          <a:noFill/>
                        </a:ln>
                        <a:solidFill>
                          <a:schemeClr val="tx1"/>
                        </a:solidFill>
                        <a:effectLst/>
                        <a:latin typeface="Candara" pitchFamily="34" charset="0"/>
                        <a:ea typeface="SimSun" pitchFamily="2" charset="-122"/>
                        <a:cs typeface="Arial" pitchFamily="34" charset="0"/>
                      </a:endParaRPr>
                    </a:p>
                  </a:txBody>
                  <a:tcPr marL="47329" marR="47329" marT="0" marB="0" anchor="ct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zh-CN" altLang="en-US" sz="2400" b="1" i="0" u="none" strike="noStrike" cap="none" normalizeH="0" baseline="0" dirty="0" smtClean="0">
                          <a:ln>
                            <a:noFill/>
                          </a:ln>
                          <a:solidFill>
                            <a:schemeClr val="tx1"/>
                          </a:solidFill>
                          <a:effectLst/>
                          <a:latin typeface="Tw Cen MT" pitchFamily="34" charset="0"/>
                          <a:ea typeface="SimSun" pitchFamily="2" charset="-122"/>
                        </a:rPr>
                        <a:t>东京</a:t>
                      </a:r>
                      <a:endParaRPr kumimoji="0" lang="en-SG" sz="1000" b="1" i="0" u="none" strike="noStrike" cap="none" normalizeH="0" baseline="0" dirty="0" smtClean="0">
                        <a:ln>
                          <a:noFill/>
                        </a:ln>
                        <a:solidFill>
                          <a:schemeClr val="tx1"/>
                        </a:solidFill>
                        <a:effectLst/>
                        <a:latin typeface="Tw Cen MT" pitchFamily="34" charset="0"/>
                        <a:ea typeface="SimSun" pitchFamily="2" charset="-122"/>
                      </a:endParaRPr>
                    </a:p>
                  </a:txBody>
                  <a:tcPr marL="47329" marR="47329" marT="0" marB="0" anchor="ct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r>
              <a:tr h="42386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sz="2400" b="1" i="0" u="none" strike="noStrike" cap="none" normalizeH="0" baseline="0" smtClean="0">
                          <a:ln>
                            <a:noFill/>
                          </a:ln>
                          <a:solidFill>
                            <a:schemeClr val="tx1"/>
                          </a:solidFill>
                          <a:effectLst/>
                          <a:latin typeface="Candara" pitchFamily="34" charset="0"/>
                          <a:ea typeface="SimSun" pitchFamily="2" charset="-122"/>
                          <a:cs typeface="Arial" pitchFamily="34" charset="0"/>
                        </a:rPr>
                        <a:t>3</a:t>
                      </a:r>
                      <a:endParaRPr kumimoji="0" lang="en-SG" sz="1000" b="1" i="0" u="none" strike="noStrike" cap="none" normalizeH="0" baseline="0" smtClean="0">
                        <a:ln>
                          <a:noFill/>
                        </a:ln>
                        <a:solidFill>
                          <a:schemeClr val="tx1"/>
                        </a:solidFill>
                        <a:effectLst/>
                        <a:latin typeface="Candara" pitchFamily="34" charset="0"/>
                        <a:ea typeface="SimSun" pitchFamily="2" charset="-122"/>
                        <a:cs typeface="Arial" pitchFamily="34" charset="0"/>
                      </a:endParaRPr>
                    </a:p>
                  </a:txBody>
                  <a:tcPr marL="47329" marR="47329" marT="0" marB="0" anchor="ct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zh-CN" altLang="en-US" sz="2400" b="1" i="0" u="none" strike="noStrike" cap="none" normalizeH="0" baseline="0" dirty="0" smtClean="0">
                          <a:ln>
                            <a:noFill/>
                          </a:ln>
                          <a:solidFill>
                            <a:schemeClr val="tx1"/>
                          </a:solidFill>
                          <a:effectLst/>
                          <a:latin typeface="Tw Cen MT" pitchFamily="34" charset="0"/>
                          <a:ea typeface="SimSun" pitchFamily="2" charset="-122"/>
                        </a:rPr>
                        <a:t>神户</a:t>
                      </a:r>
                      <a:endParaRPr kumimoji="0" lang="en-SG" sz="2400" b="1" i="0" u="none" strike="noStrike" cap="none" normalizeH="0" baseline="0" dirty="0" smtClean="0">
                        <a:ln>
                          <a:noFill/>
                        </a:ln>
                        <a:solidFill>
                          <a:schemeClr val="tx1"/>
                        </a:solidFill>
                        <a:effectLst/>
                        <a:latin typeface="Tw Cen MT" pitchFamily="34" charset="0"/>
                        <a:ea typeface="SimSun" pitchFamily="2" charset="-122"/>
                      </a:endParaRPr>
                    </a:p>
                  </a:txBody>
                  <a:tcPr marL="47329" marR="47329" marT="0" marB="0" anchor="ct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r>
              <a:tr h="388637">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sz="2400" b="1" i="0" u="none" strike="noStrike" cap="none" normalizeH="0" baseline="0" smtClean="0">
                          <a:ln>
                            <a:noFill/>
                          </a:ln>
                          <a:solidFill>
                            <a:schemeClr val="tx1"/>
                          </a:solidFill>
                          <a:effectLst/>
                          <a:latin typeface="Candara" pitchFamily="34" charset="0"/>
                          <a:ea typeface="SimSun" pitchFamily="2" charset="-122"/>
                          <a:cs typeface="Arial" pitchFamily="34" charset="0"/>
                        </a:rPr>
                        <a:t>4</a:t>
                      </a:r>
                      <a:endParaRPr kumimoji="0" lang="en-SG" sz="1000" b="1" i="0" u="none" strike="noStrike" cap="none" normalizeH="0" baseline="0" smtClean="0">
                        <a:ln>
                          <a:noFill/>
                        </a:ln>
                        <a:solidFill>
                          <a:schemeClr val="tx1"/>
                        </a:solidFill>
                        <a:effectLst/>
                        <a:latin typeface="Candara" pitchFamily="34" charset="0"/>
                        <a:ea typeface="SimSun" pitchFamily="2" charset="-122"/>
                        <a:cs typeface="Arial" pitchFamily="34" charset="0"/>
                      </a:endParaRPr>
                    </a:p>
                  </a:txBody>
                  <a:tcPr marL="47329" marR="47329" marT="0" marB="0" anchor="ct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zh-CN" altLang="en-US" sz="2400" b="1" i="0" u="none" strike="noStrike" cap="none" normalizeH="0" baseline="0" dirty="0" smtClean="0">
                          <a:ln>
                            <a:noFill/>
                          </a:ln>
                          <a:solidFill>
                            <a:schemeClr val="tx1"/>
                          </a:solidFill>
                          <a:effectLst/>
                          <a:latin typeface="Tw Cen MT" pitchFamily="34" charset="0"/>
                          <a:ea typeface="SimSun" pitchFamily="2" charset="-122"/>
                        </a:rPr>
                        <a:t>横滨</a:t>
                      </a:r>
                      <a:endParaRPr kumimoji="0" lang="en-SG" sz="2400" b="1" i="0" u="none" strike="noStrike" cap="none" normalizeH="0" baseline="0" dirty="0" smtClean="0">
                        <a:ln>
                          <a:noFill/>
                        </a:ln>
                        <a:solidFill>
                          <a:schemeClr val="tx1"/>
                        </a:solidFill>
                        <a:effectLst/>
                        <a:latin typeface="Tw Cen MT" pitchFamily="34" charset="0"/>
                        <a:ea typeface="SimSun" pitchFamily="2" charset="-122"/>
                      </a:endParaRPr>
                    </a:p>
                  </a:txBody>
                  <a:tcPr marL="47329" marR="47329" marT="0" marB="0" anchor="ct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r>
              <a:tr h="42386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GB" sz="2400" b="1" i="0" u="none" strike="noStrike" cap="none" normalizeH="0" baseline="0" smtClean="0">
                          <a:ln>
                            <a:noFill/>
                          </a:ln>
                          <a:solidFill>
                            <a:schemeClr val="tx1"/>
                          </a:solidFill>
                          <a:effectLst/>
                          <a:latin typeface="Candara" pitchFamily="34" charset="0"/>
                          <a:ea typeface="SimSun" pitchFamily="2" charset="-122"/>
                          <a:cs typeface="Arial" pitchFamily="34" charset="0"/>
                        </a:rPr>
                        <a:t>5</a:t>
                      </a:r>
                      <a:endParaRPr kumimoji="0" lang="en-SG" sz="1000" b="1" i="0" u="none" strike="noStrike" cap="none" normalizeH="0" baseline="0" smtClean="0">
                        <a:ln>
                          <a:noFill/>
                        </a:ln>
                        <a:solidFill>
                          <a:schemeClr val="tx1"/>
                        </a:solidFill>
                        <a:effectLst/>
                        <a:latin typeface="Candara" pitchFamily="34" charset="0"/>
                        <a:ea typeface="SimSun" pitchFamily="2" charset="-122"/>
                        <a:cs typeface="Arial" pitchFamily="34" charset="0"/>
                      </a:endParaRPr>
                    </a:p>
                  </a:txBody>
                  <a:tcPr marL="47329" marR="47329" marT="0" marB="0" anchor="ct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zh-CN" altLang="en-US" sz="2400" b="1" i="0" u="none" strike="noStrike" cap="none" normalizeH="0" baseline="0" dirty="0" smtClean="0">
                          <a:ln>
                            <a:noFill/>
                          </a:ln>
                          <a:solidFill>
                            <a:schemeClr val="tx1"/>
                          </a:solidFill>
                          <a:effectLst/>
                          <a:latin typeface="Tw Cen MT" pitchFamily="34" charset="0"/>
                          <a:ea typeface="SimSun" pitchFamily="2" charset="-122"/>
                        </a:rPr>
                        <a:t>大阪</a:t>
                      </a:r>
                      <a:endParaRPr kumimoji="0" lang="en-SG" sz="2400" b="1" i="0" u="none" strike="noStrike" cap="none" normalizeH="0" baseline="0" dirty="0" smtClean="0">
                        <a:ln>
                          <a:noFill/>
                        </a:ln>
                        <a:solidFill>
                          <a:schemeClr val="tx1"/>
                        </a:solidFill>
                        <a:effectLst/>
                        <a:latin typeface="Tw Cen MT" pitchFamily="34" charset="0"/>
                        <a:ea typeface="SimSun" pitchFamily="2" charset="-122"/>
                      </a:endParaRPr>
                    </a:p>
                  </a:txBody>
                  <a:tcPr marL="47329" marR="47329" marT="0" marB="0" anchor="ct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r>
            </a:tbl>
          </a:graphicData>
        </a:graphic>
      </p:graphicFrame>
      <p:sp>
        <p:nvSpPr>
          <p:cNvPr id="23" name="TextBox 22"/>
          <p:cNvSpPr txBox="1">
            <a:spLocks noChangeArrowheads="1"/>
          </p:cNvSpPr>
          <p:nvPr/>
        </p:nvSpPr>
        <p:spPr bwMode="auto">
          <a:xfrm>
            <a:off x="0" y="981075"/>
            <a:ext cx="9144000" cy="461963"/>
          </a:xfrm>
          <a:prstGeom prst="rect">
            <a:avLst/>
          </a:prstGeom>
          <a:solidFill>
            <a:schemeClr val="bg2">
              <a:lumMod val="75000"/>
            </a:schemeClr>
          </a:solidFill>
          <a:ln w="9525">
            <a:noFill/>
            <a:miter lim="800000"/>
            <a:headEnd/>
            <a:tailEnd/>
          </a:ln>
        </p:spPr>
        <p:txBody>
          <a:bodyPr>
            <a:spAutoFit/>
          </a:bodyPr>
          <a:lstStyle/>
          <a:p>
            <a:pPr algn="ctr">
              <a:defRPr/>
            </a:pPr>
            <a:r>
              <a:rPr lang="en-US" altLang="en-US" sz="2400" b="1" dirty="0">
                <a:latin typeface="Candara" pitchFamily="34" charset="0"/>
              </a:rPr>
              <a:t>“</a:t>
            </a:r>
            <a:r>
              <a:rPr lang="zh-CN" altLang="en-US" sz="2400" b="1" dirty="0">
                <a:latin typeface="Candara" pitchFamily="34" charset="0"/>
              </a:rPr>
              <a:t>新加坡是亚洲最适宜生活、工作与娱乐的城市</a:t>
            </a:r>
            <a:r>
              <a:rPr lang="en-US" altLang="en-US" sz="2400" b="1" dirty="0">
                <a:latin typeface="Candara" pitchFamily="34" charset="0"/>
              </a:rPr>
              <a:t>”</a:t>
            </a:r>
            <a:endParaRPr lang="en-US" sz="2400" b="1" dirty="0">
              <a:latin typeface="Candara" pitchFamily="34" charset="0"/>
            </a:endParaRPr>
          </a:p>
        </p:txBody>
      </p:sp>
      <p:sp>
        <p:nvSpPr>
          <p:cNvPr id="19" name="Oval 18"/>
          <p:cNvSpPr/>
          <p:nvPr/>
        </p:nvSpPr>
        <p:spPr>
          <a:xfrm>
            <a:off x="323528" y="3140967"/>
            <a:ext cx="2663825" cy="432049"/>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MS PGothic" pitchFamily="34" charset="-128"/>
              <a:cs typeface="Arial" pitchFamily="34"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6812</TotalTime>
  <Words>4801</Words>
  <Application>Microsoft Macintosh PowerPoint</Application>
  <PresentationFormat>On-screen Show (4:3)</PresentationFormat>
  <Paragraphs>932</Paragraphs>
  <Slides>84</Slides>
  <Notes>68</Notes>
  <HiddenSlides>0</HiddenSlides>
  <MMClips>0</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84</vt:i4>
      </vt:variant>
    </vt:vector>
  </HeadingPairs>
  <TitlesOfParts>
    <vt:vector size="89" baseType="lpstr">
      <vt:lpstr>Office Theme</vt:lpstr>
      <vt:lpstr>Chart</vt:lpstr>
      <vt:lpstr>WPS表格 工作簿</vt:lpstr>
      <vt:lpstr>Worksheet</vt:lpstr>
      <vt:lpstr>Excel.Sheet.8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Far East Organization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yvonnelui</dc:creator>
  <cp:lastModifiedBy>Bill Ang</cp:lastModifiedBy>
  <cp:revision>643</cp:revision>
  <cp:lastPrinted>2015-01-14T06:23:39Z</cp:lastPrinted>
  <dcterms:created xsi:type="dcterms:W3CDTF">2012-08-11T03:56:29Z</dcterms:created>
  <dcterms:modified xsi:type="dcterms:W3CDTF">2015-01-14T06:52:36Z</dcterms:modified>
</cp:coreProperties>
</file>